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 id="2147483688" r:id="rId2"/>
  </p:sldMasterIdLst>
  <p:notesMasterIdLst>
    <p:notesMasterId r:id="rId76"/>
  </p:notesMasterIdLst>
  <p:sldIdLst>
    <p:sldId id="1541" r:id="rId3"/>
    <p:sldId id="1703" r:id="rId4"/>
    <p:sldId id="1726" r:id="rId5"/>
    <p:sldId id="1707" r:id="rId6"/>
    <p:sldId id="1708" r:id="rId7"/>
    <p:sldId id="1713" r:id="rId8"/>
    <p:sldId id="1714" r:id="rId9"/>
    <p:sldId id="1354" r:id="rId10"/>
    <p:sldId id="1712" r:id="rId11"/>
    <p:sldId id="1515" r:id="rId12"/>
    <p:sldId id="1617" r:id="rId13"/>
    <p:sldId id="1356" r:id="rId14"/>
    <p:sldId id="1357" r:id="rId15"/>
    <p:sldId id="1231" r:id="rId16"/>
    <p:sldId id="1369" r:id="rId17"/>
    <p:sldId id="1370" r:id="rId18"/>
    <p:sldId id="1373" r:id="rId19"/>
    <p:sldId id="1375" r:id="rId20"/>
    <p:sldId id="1644" r:id="rId21"/>
    <p:sldId id="1511" r:id="rId22"/>
    <p:sldId id="1731" r:id="rId23"/>
    <p:sldId id="1732" r:id="rId24"/>
    <p:sldId id="1733" r:id="rId25"/>
    <p:sldId id="1723" r:id="rId26"/>
    <p:sldId id="1715" r:id="rId27"/>
    <p:sldId id="1639" r:id="rId28"/>
    <p:sldId id="1634" r:id="rId29"/>
    <p:sldId id="1633" r:id="rId30"/>
    <p:sldId id="1510" r:id="rId31"/>
    <p:sldId id="1512" r:id="rId32"/>
    <p:sldId id="1716" r:id="rId33"/>
    <p:sldId id="1734" r:id="rId34"/>
    <p:sldId id="1735" r:id="rId35"/>
    <p:sldId id="1736" r:id="rId36"/>
    <p:sldId id="1729" r:id="rId37"/>
    <p:sldId id="1717" r:id="rId38"/>
    <p:sldId id="1728" r:id="rId39"/>
    <p:sldId id="1378" r:id="rId40"/>
    <p:sldId id="1379" r:id="rId41"/>
    <p:sldId id="1348" r:id="rId42"/>
    <p:sldId id="1648" r:id="rId43"/>
    <p:sldId id="1649" r:id="rId44"/>
    <p:sldId id="1650" r:id="rId45"/>
    <p:sldId id="1651" r:id="rId46"/>
    <p:sldId id="1721" r:id="rId47"/>
    <p:sldId id="1349" r:id="rId48"/>
    <p:sldId id="1720" r:id="rId49"/>
    <p:sldId id="1653" r:id="rId50"/>
    <p:sldId id="1655" r:id="rId51"/>
    <p:sldId id="1656" r:id="rId52"/>
    <p:sldId id="1657" r:id="rId53"/>
    <p:sldId id="1537" r:id="rId54"/>
    <p:sldId id="1543" r:id="rId55"/>
    <p:sldId id="1664" r:id="rId56"/>
    <p:sldId id="1679" r:id="rId57"/>
    <p:sldId id="1680" r:id="rId58"/>
    <p:sldId id="1685" r:id="rId59"/>
    <p:sldId id="1686" r:id="rId60"/>
    <p:sldId id="1687" r:id="rId61"/>
    <p:sldId id="1682" r:id="rId62"/>
    <p:sldId id="1684" r:id="rId63"/>
    <p:sldId id="1544" r:id="rId64"/>
    <p:sldId id="1553" r:id="rId65"/>
    <p:sldId id="1554" r:id="rId66"/>
    <p:sldId id="1565" r:id="rId67"/>
    <p:sldId id="1575" r:id="rId68"/>
    <p:sldId id="1277" r:id="rId69"/>
    <p:sldId id="1737" r:id="rId70"/>
    <p:sldId id="1693" r:id="rId71"/>
    <p:sldId id="1738" r:id="rId72"/>
    <p:sldId id="1527" r:id="rId73"/>
    <p:sldId id="1739" r:id="rId74"/>
    <p:sldId id="1540" r:id="rId75"/>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i, Chengkai" initials="LC" lastIdx="1"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13409F"/>
    <a:srgbClr val="CAB447"/>
    <a:srgbClr val="FFE15B"/>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735" autoAdjust="0"/>
    <p:restoredTop sz="95055"/>
  </p:normalViewPr>
  <p:slideViewPr>
    <p:cSldViewPr snapToGrid="0" snapToObjects="1">
      <p:cViewPr varScale="1">
        <p:scale>
          <a:sx n="155" d="100"/>
          <a:sy n="155" d="100"/>
        </p:scale>
        <p:origin x="184" y="176"/>
      </p:cViewPr>
      <p:guideLst>
        <p:guide orient="horz" pos="1620"/>
        <p:guide pos="2880"/>
      </p:guideLst>
    </p:cSldViewPr>
  </p:slideViewPr>
  <p:notesTextViewPr>
    <p:cViewPr>
      <p:scale>
        <a:sx n="100" d="100"/>
        <a:sy n="100" d="100"/>
      </p:scale>
      <p:origin x="0" y="0"/>
    </p:cViewPr>
  </p:notesTextViewPr>
  <p:sorterViewPr>
    <p:cViewPr>
      <p:scale>
        <a:sx n="27" d="100"/>
        <a:sy n="27"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viewProps" Target="viewProps.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commentAuthors" Target="commentAuthor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theme" Target="theme/theme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notesMaster" Target="notesMasters/notesMaster1.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AACF311-DB7A-430C-A925-38429467863D}" type="doc">
      <dgm:prSet loTypeId="urn:microsoft.com/office/officeart/2009/layout/CirclePictureHierarchy" loCatId="hierarchy" qsTypeId="urn:microsoft.com/office/officeart/2005/8/quickstyle/simple1" qsCatId="simple" csTypeId="urn:microsoft.com/office/officeart/2005/8/colors/accent1_2" csCatId="accent1" phldr="1"/>
      <dgm:spPr/>
      <dgm:t>
        <a:bodyPr/>
        <a:lstStyle/>
        <a:p>
          <a:endParaRPr lang="en-US"/>
        </a:p>
      </dgm:t>
    </dgm:pt>
    <dgm:pt modelId="{9CBC8552-028C-4371-9D37-4359E5425145}">
      <dgm:prSet phldrT="[Text]" custT="1"/>
      <dgm:spPr/>
      <dgm:t>
        <a:bodyPr/>
        <a:lstStyle/>
        <a:p>
          <a:r>
            <a:rPr lang="en-US" sz="1050" dirty="0">
              <a:latin typeface="Garamond" panose="02020404030301010803" pitchFamily="18" charset="0"/>
            </a:rPr>
            <a:t>{}</a:t>
          </a:r>
        </a:p>
      </dgm:t>
    </dgm:pt>
    <dgm:pt modelId="{6C9AD7DA-DEE3-47CD-BFDD-32ACCAFE6DC0}" type="parTrans" cxnId="{E0967153-F461-406D-B48D-C287A104B2C2}">
      <dgm:prSet/>
      <dgm:spPr/>
      <dgm:t>
        <a:bodyPr/>
        <a:lstStyle/>
        <a:p>
          <a:endParaRPr lang="en-US" sz="1000">
            <a:latin typeface="Garamond" panose="02020404030301010803" pitchFamily="18" charset="0"/>
          </a:endParaRPr>
        </a:p>
      </dgm:t>
    </dgm:pt>
    <dgm:pt modelId="{0C275362-147D-42DE-A554-7AE683DED5F7}" type="sibTrans" cxnId="{E0967153-F461-406D-B48D-C287A104B2C2}">
      <dgm:prSet/>
      <dgm:spPr/>
      <dgm:t>
        <a:bodyPr/>
        <a:lstStyle/>
        <a:p>
          <a:endParaRPr lang="en-US" sz="1000">
            <a:latin typeface="Garamond" panose="02020404030301010803" pitchFamily="18" charset="0"/>
          </a:endParaRPr>
        </a:p>
      </dgm:t>
    </dgm:pt>
    <dgm:pt modelId="{1BE9E361-48B8-4DCD-82B6-48C10658A660}">
      <dgm:prSet phldrT="[Text]" custT="1"/>
      <dgm:spPr/>
      <dgm:t>
        <a:bodyPr/>
        <a:lstStyle/>
        <a:p>
          <a:r>
            <a:rPr lang="en-US" sz="1050" dirty="0">
              <a:latin typeface="Garamond" panose="02020404030301010803" pitchFamily="18" charset="0"/>
            </a:rPr>
            <a:t>gender</a:t>
          </a:r>
        </a:p>
      </dgm:t>
    </dgm:pt>
    <dgm:pt modelId="{10F44856-12D1-4F54-9CFF-918274D44513}" type="parTrans" cxnId="{74960C37-9D49-4A4A-8C1A-B33581FFB960}">
      <dgm:prSet/>
      <dgm:spPr/>
      <dgm:t>
        <a:bodyPr/>
        <a:lstStyle/>
        <a:p>
          <a:endParaRPr lang="en-US" sz="1000">
            <a:latin typeface="Garamond" panose="02020404030301010803" pitchFamily="18" charset="0"/>
          </a:endParaRPr>
        </a:p>
      </dgm:t>
    </dgm:pt>
    <dgm:pt modelId="{7142FB7F-9ED2-4A86-9A12-562E638FD7DF}" type="sibTrans" cxnId="{74960C37-9D49-4A4A-8C1A-B33581FFB960}">
      <dgm:prSet/>
      <dgm:spPr/>
      <dgm:t>
        <a:bodyPr/>
        <a:lstStyle/>
        <a:p>
          <a:endParaRPr lang="en-US" sz="1000">
            <a:latin typeface="Garamond" panose="02020404030301010803" pitchFamily="18" charset="0"/>
          </a:endParaRPr>
        </a:p>
      </dgm:t>
    </dgm:pt>
    <dgm:pt modelId="{7599E8E6-3847-4116-8609-E47B77A7A2C4}">
      <dgm:prSet phldrT="[Text]" custT="1"/>
      <dgm:spPr/>
      <dgm:t>
        <a:bodyPr/>
        <a:lstStyle/>
        <a:p>
          <a:r>
            <a:rPr lang="en-US" sz="1050" dirty="0">
              <a:latin typeface="Garamond" panose="02020404030301010803" pitchFamily="18" charset="0"/>
            </a:rPr>
            <a:t>ethnicity</a:t>
          </a:r>
        </a:p>
      </dgm:t>
    </dgm:pt>
    <dgm:pt modelId="{89DABB19-CE18-4DA5-8157-1A3244816985}" type="parTrans" cxnId="{8B877F4A-A818-4B3C-BC79-AC269418137D}">
      <dgm:prSet/>
      <dgm:spPr/>
      <dgm:t>
        <a:bodyPr/>
        <a:lstStyle/>
        <a:p>
          <a:endParaRPr lang="en-US" sz="1000">
            <a:latin typeface="Garamond" panose="02020404030301010803" pitchFamily="18" charset="0"/>
          </a:endParaRPr>
        </a:p>
      </dgm:t>
    </dgm:pt>
    <dgm:pt modelId="{004BA485-E83B-4BEE-8721-C78D64D60A91}" type="sibTrans" cxnId="{8B877F4A-A818-4B3C-BC79-AC269418137D}">
      <dgm:prSet/>
      <dgm:spPr/>
      <dgm:t>
        <a:bodyPr/>
        <a:lstStyle/>
        <a:p>
          <a:endParaRPr lang="en-US" sz="1000">
            <a:latin typeface="Garamond" panose="02020404030301010803" pitchFamily="18" charset="0"/>
          </a:endParaRPr>
        </a:p>
      </dgm:t>
    </dgm:pt>
    <dgm:pt modelId="{44051BE8-19F1-4936-A1EF-5BF7F1B11D8C}">
      <dgm:prSet phldrT="[Text]" custT="1"/>
      <dgm:spPr/>
      <dgm:t>
        <a:bodyPr/>
        <a:lstStyle/>
        <a:p>
          <a:r>
            <a:rPr lang="en-US" sz="1100" dirty="0">
              <a:latin typeface="Garamond" panose="02020404030301010803" pitchFamily="18" charset="0"/>
            </a:rPr>
            <a:t>profession</a:t>
          </a:r>
        </a:p>
      </dgm:t>
    </dgm:pt>
    <dgm:pt modelId="{1A4BCAB8-ED11-46A0-86BA-5A7633E137F6}" type="parTrans" cxnId="{EE632B97-9898-4C9E-B426-D80C2C1E1EEC}">
      <dgm:prSet/>
      <dgm:spPr/>
      <dgm:t>
        <a:bodyPr/>
        <a:lstStyle/>
        <a:p>
          <a:endParaRPr lang="en-US" sz="1000">
            <a:latin typeface="Garamond" panose="02020404030301010803" pitchFamily="18" charset="0"/>
          </a:endParaRPr>
        </a:p>
      </dgm:t>
    </dgm:pt>
    <dgm:pt modelId="{C9BB851F-6280-4CE3-9971-1DA8F5D3F717}" type="sibTrans" cxnId="{EE632B97-9898-4C9E-B426-D80C2C1E1EEC}">
      <dgm:prSet/>
      <dgm:spPr/>
      <dgm:t>
        <a:bodyPr/>
        <a:lstStyle/>
        <a:p>
          <a:endParaRPr lang="en-US" sz="1000">
            <a:latin typeface="Garamond" panose="02020404030301010803" pitchFamily="18" charset="0"/>
          </a:endParaRPr>
        </a:p>
      </dgm:t>
    </dgm:pt>
    <dgm:pt modelId="{F225447E-506F-469E-9B59-BA374BD8FCE7}">
      <dgm:prSet phldrT="[Text]" custT="1"/>
      <dgm:spPr/>
      <dgm:t>
        <a:bodyPr/>
        <a:lstStyle/>
        <a:p>
          <a:r>
            <a:rPr lang="en-US" sz="1050" dirty="0">
              <a:latin typeface="Garamond" panose="02020404030301010803" pitchFamily="18" charset="0"/>
            </a:rPr>
            <a:t>gender, ethnicity</a:t>
          </a:r>
        </a:p>
      </dgm:t>
    </dgm:pt>
    <dgm:pt modelId="{CEF6C138-2BD3-4072-96A5-5D85E24AAC32}" type="parTrans" cxnId="{9DFCCA91-91EA-4141-9E58-10FD01F3FFFF}">
      <dgm:prSet/>
      <dgm:spPr/>
      <dgm:t>
        <a:bodyPr/>
        <a:lstStyle/>
        <a:p>
          <a:endParaRPr lang="en-US" sz="1000">
            <a:latin typeface="Garamond" panose="02020404030301010803" pitchFamily="18" charset="0"/>
          </a:endParaRPr>
        </a:p>
      </dgm:t>
    </dgm:pt>
    <dgm:pt modelId="{83678312-634F-43A2-BF09-7E5A1E18F10F}" type="sibTrans" cxnId="{9DFCCA91-91EA-4141-9E58-10FD01F3FFFF}">
      <dgm:prSet/>
      <dgm:spPr/>
      <dgm:t>
        <a:bodyPr/>
        <a:lstStyle/>
        <a:p>
          <a:endParaRPr lang="en-US" sz="1000">
            <a:latin typeface="Garamond" panose="02020404030301010803" pitchFamily="18" charset="0"/>
          </a:endParaRPr>
        </a:p>
      </dgm:t>
    </dgm:pt>
    <dgm:pt modelId="{95903105-3E72-439F-B3E4-6DE508929D0C}">
      <dgm:prSet phldrT="[Text]" custT="1"/>
      <dgm:spPr/>
      <dgm:t>
        <a:bodyPr/>
        <a:lstStyle/>
        <a:p>
          <a:r>
            <a:rPr lang="en-US" sz="1050" dirty="0">
              <a:latin typeface="Garamond" panose="02020404030301010803" pitchFamily="18" charset="0"/>
            </a:rPr>
            <a:t>gender, profession</a:t>
          </a:r>
        </a:p>
      </dgm:t>
    </dgm:pt>
    <dgm:pt modelId="{25B60D34-1ACF-49D9-857C-C026096D8A33}" type="parTrans" cxnId="{B8CDBE7E-6300-413A-AD5D-EAB5E624CB2B}">
      <dgm:prSet/>
      <dgm:spPr/>
      <dgm:t>
        <a:bodyPr/>
        <a:lstStyle/>
        <a:p>
          <a:endParaRPr lang="en-US" sz="1000">
            <a:latin typeface="Garamond" panose="02020404030301010803" pitchFamily="18" charset="0"/>
          </a:endParaRPr>
        </a:p>
      </dgm:t>
    </dgm:pt>
    <dgm:pt modelId="{FECD0E3B-4ED0-4089-B899-C39B9C79EF9A}" type="sibTrans" cxnId="{B8CDBE7E-6300-413A-AD5D-EAB5E624CB2B}">
      <dgm:prSet/>
      <dgm:spPr/>
      <dgm:t>
        <a:bodyPr/>
        <a:lstStyle/>
        <a:p>
          <a:endParaRPr lang="en-US" sz="1000">
            <a:latin typeface="Garamond" panose="02020404030301010803" pitchFamily="18" charset="0"/>
          </a:endParaRPr>
        </a:p>
      </dgm:t>
    </dgm:pt>
    <dgm:pt modelId="{DCFD4F1F-CB0E-43B3-84C0-787C179D8865}">
      <dgm:prSet phldrT="[Text]" custT="1"/>
      <dgm:spPr/>
      <dgm:t>
        <a:bodyPr/>
        <a:lstStyle/>
        <a:p>
          <a:r>
            <a:rPr lang="en-US" sz="1050" dirty="0">
              <a:latin typeface="Garamond" panose="02020404030301010803" pitchFamily="18" charset="0"/>
            </a:rPr>
            <a:t>ethnicity, profession</a:t>
          </a:r>
        </a:p>
      </dgm:t>
    </dgm:pt>
    <dgm:pt modelId="{200E4743-DA9A-41CA-8143-56AE957975D2}" type="parTrans" cxnId="{3093D7AB-06CB-4ED2-8329-254B5A060FC8}">
      <dgm:prSet/>
      <dgm:spPr/>
      <dgm:t>
        <a:bodyPr/>
        <a:lstStyle/>
        <a:p>
          <a:endParaRPr lang="en-US" sz="1000">
            <a:latin typeface="Garamond" panose="02020404030301010803" pitchFamily="18" charset="0"/>
          </a:endParaRPr>
        </a:p>
      </dgm:t>
    </dgm:pt>
    <dgm:pt modelId="{238E6405-4FB8-4482-A7E4-B00E53F1E1AF}" type="sibTrans" cxnId="{3093D7AB-06CB-4ED2-8329-254B5A060FC8}">
      <dgm:prSet/>
      <dgm:spPr/>
      <dgm:t>
        <a:bodyPr/>
        <a:lstStyle/>
        <a:p>
          <a:endParaRPr lang="en-US" sz="1000">
            <a:latin typeface="Garamond" panose="02020404030301010803" pitchFamily="18" charset="0"/>
          </a:endParaRPr>
        </a:p>
      </dgm:t>
    </dgm:pt>
    <dgm:pt modelId="{D17EBC0D-56EC-4378-AA55-FD9845269C44}">
      <dgm:prSet phldrT="[Text]" custT="1"/>
      <dgm:spPr/>
      <dgm:t>
        <a:bodyPr/>
        <a:lstStyle/>
        <a:p>
          <a:r>
            <a:rPr lang="en-US" sz="1050" dirty="0">
              <a:latin typeface="Garamond" panose="02020404030301010803" pitchFamily="18" charset="0"/>
            </a:rPr>
            <a:t>gender, ethnicity, profession</a:t>
          </a:r>
        </a:p>
      </dgm:t>
    </dgm:pt>
    <dgm:pt modelId="{23B1BD20-B5D9-43EE-8740-B0845A3BDF36}" type="parTrans" cxnId="{94A8373B-4A49-49DD-8768-2CAEAE0F4350}">
      <dgm:prSet/>
      <dgm:spPr/>
      <dgm:t>
        <a:bodyPr/>
        <a:lstStyle/>
        <a:p>
          <a:endParaRPr lang="en-US" sz="1000">
            <a:latin typeface="Garamond" panose="02020404030301010803" pitchFamily="18" charset="0"/>
          </a:endParaRPr>
        </a:p>
      </dgm:t>
    </dgm:pt>
    <dgm:pt modelId="{03368CEF-454B-4B3B-87B8-41EB298A73A4}" type="sibTrans" cxnId="{94A8373B-4A49-49DD-8768-2CAEAE0F4350}">
      <dgm:prSet/>
      <dgm:spPr/>
      <dgm:t>
        <a:bodyPr/>
        <a:lstStyle/>
        <a:p>
          <a:endParaRPr lang="en-US" sz="1000">
            <a:latin typeface="Garamond" panose="02020404030301010803" pitchFamily="18" charset="0"/>
          </a:endParaRPr>
        </a:p>
      </dgm:t>
    </dgm:pt>
    <dgm:pt modelId="{9597F6DB-42EC-4F47-AA0B-274121EA5C89}" type="pres">
      <dgm:prSet presAssocID="{1AACF311-DB7A-430C-A925-38429467863D}" presName="hierChild1" presStyleCnt="0">
        <dgm:presLayoutVars>
          <dgm:chPref val="1"/>
          <dgm:dir/>
          <dgm:animOne val="branch"/>
          <dgm:animLvl val="lvl"/>
          <dgm:resizeHandles/>
        </dgm:presLayoutVars>
      </dgm:prSet>
      <dgm:spPr/>
    </dgm:pt>
    <dgm:pt modelId="{47F1E3A4-717C-4500-B768-6145FFB45C4B}" type="pres">
      <dgm:prSet presAssocID="{9CBC8552-028C-4371-9D37-4359E5425145}" presName="hierRoot1" presStyleCnt="0"/>
      <dgm:spPr/>
    </dgm:pt>
    <dgm:pt modelId="{AC440E02-CB3F-4170-9095-0C9D5CF8854E}" type="pres">
      <dgm:prSet presAssocID="{9CBC8552-028C-4371-9D37-4359E5425145}" presName="composite" presStyleCnt="0"/>
      <dgm:spPr/>
    </dgm:pt>
    <dgm:pt modelId="{45904B1A-242A-4DA2-96A1-936C20976237}" type="pres">
      <dgm:prSet presAssocID="{9CBC8552-028C-4371-9D37-4359E5425145}" presName="image" presStyleLbl="node0" presStyleIdx="0" presStyleCnt="1"/>
      <dgm:spPr/>
    </dgm:pt>
    <dgm:pt modelId="{0CA8DF01-12CC-4F2B-BAC6-391CC952A8D3}" type="pres">
      <dgm:prSet presAssocID="{9CBC8552-028C-4371-9D37-4359E5425145}" presName="text" presStyleLbl="revTx" presStyleIdx="0" presStyleCnt="8">
        <dgm:presLayoutVars>
          <dgm:chPref val="3"/>
        </dgm:presLayoutVars>
      </dgm:prSet>
      <dgm:spPr/>
    </dgm:pt>
    <dgm:pt modelId="{4BC08583-6B5B-40BF-AE50-9ACBE84DA880}" type="pres">
      <dgm:prSet presAssocID="{9CBC8552-028C-4371-9D37-4359E5425145}" presName="hierChild2" presStyleCnt="0"/>
      <dgm:spPr/>
    </dgm:pt>
    <dgm:pt modelId="{CC21D28C-7FD2-4E6D-A710-BBC783CB567F}" type="pres">
      <dgm:prSet presAssocID="{10F44856-12D1-4F54-9CFF-918274D44513}" presName="Name10" presStyleLbl="parChTrans1D2" presStyleIdx="0" presStyleCnt="3"/>
      <dgm:spPr/>
    </dgm:pt>
    <dgm:pt modelId="{231873B4-E421-4680-95F9-426F8C0BDDD9}" type="pres">
      <dgm:prSet presAssocID="{1BE9E361-48B8-4DCD-82B6-48C10658A660}" presName="hierRoot2" presStyleCnt="0"/>
      <dgm:spPr/>
    </dgm:pt>
    <dgm:pt modelId="{95729F36-E29E-49DA-8736-E7CAD2798790}" type="pres">
      <dgm:prSet presAssocID="{1BE9E361-48B8-4DCD-82B6-48C10658A660}" presName="composite2" presStyleCnt="0"/>
      <dgm:spPr/>
    </dgm:pt>
    <dgm:pt modelId="{D6C24193-4F75-4B81-9701-4CD8D590D59D}" type="pres">
      <dgm:prSet presAssocID="{1BE9E361-48B8-4DCD-82B6-48C10658A660}" presName="image2" presStyleLbl="node2" presStyleIdx="0" presStyleCnt="3" custLinFactNeighborX="36878"/>
      <dgm:spPr/>
    </dgm:pt>
    <dgm:pt modelId="{4B72A0F0-F168-4106-89E3-D016EB452942}" type="pres">
      <dgm:prSet presAssocID="{1BE9E361-48B8-4DCD-82B6-48C10658A660}" presName="text2" presStyleLbl="revTx" presStyleIdx="1" presStyleCnt="8" custLinFactNeighborX="24584">
        <dgm:presLayoutVars>
          <dgm:chPref val="3"/>
        </dgm:presLayoutVars>
      </dgm:prSet>
      <dgm:spPr/>
    </dgm:pt>
    <dgm:pt modelId="{9E6D00D0-AFCD-42CD-9FB7-F4FADED752DE}" type="pres">
      <dgm:prSet presAssocID="{1BE9E361-48B8-4DCD-82B6-48C10658A660}" presName="hierChild3" presStyleCnt="0"/>
      <dgm:spPr/>
    </dgm:pt>
    <dgm:pt modelId="{8AB33C25-5BDE-4CEC-8658-A5AED4FFAECE}" type="pres">
      <dgm:prSet presAssocID="{CEF6C138-2BD3-4072-96A5-5D85E24AAC32}" presName="Name17" presStyleLbl="parChTrans1D3" presStyleIdx="0" presStyleCnt="3"/>
      <dgm:spPr/>
    </dgm:pt>
    <dgm:pt modelId="{5952A7C0-28CB-4BCC-B5C5-88E4EF291BF4}" type="pres">
      <dgm:prSet presAssocID="{F225447E-506F-469E-9B59-BA374BD8FCE7}" presName="hierRoot3" presStyleCnt="0"/>
      <dgm:spPr/>
    </dgm:pt>
    <dgm:pt modelId="{07E92FA9-669D-413C-BEAB-806CB2D24E53}" type="pres">
      <dgm:prSet presAssocID="{F225447E-506F-469E-9B59-BA374BD8FCE7}" presName="composite3" presStyleCnt="0"/>
      <dgm:spPr/>
    </dgm:pt>
    <dgm:pt modelId="{087DE8F0-AEE0-4D27-AA7B-A2B1FB574641}" type="pres">
      <dgm:prSet presAssocID="{F225447E-506F-469E-9B59-BA374BD8FCE7}" presName="image3" presStyleLbl="node3" presStyleIdx="0" presStyleCnt="3" custLinFactNeighborX="36878"/>
      <dgm:spPr/>
    </dgm:pt>
    <dgm:pt modelId="{7D23FDEC-D341-4351-AD20-5F56FCF5E227}" type="pres">
      <dgm:prSet presAssocID="{F225447E-506F-469E-9B59-BA374BD8FCE7}" presName="text3" presStyleLbl="revTx" presStyleIdx="2" presStyleCnt="8" custLinFactNeighborX="24584">
        <dgm:presLayoutVars>
          <dgm:chPref val="3"/>
        </dgm:presLayoutVars>
      </dgm:prSet>
      <dgm:spPr/>
    </dgm:pt>
    <dgm:pt modelId="{7B80B75B-E3A6-4C38-9485-BFB79AC18A85}" type="pres">
      <dgm:prSet presAssocID="{F225447E-506F-469E-9B59-BA374BD8FCE7}" presName="hierChild4" presStyleCnt="0"/>
      <dgm:spPr/>
    </dgm:pt>
    <dgm:pt modelId="{83A26FF0-00DE-4676-8127-72B2963B3BE8}" type="pres">
      <dgm:prSet presAssocID="{23B1BD20-B5D9-43EE-8740-B0845A3BDF36}" presName="Name23" presStyleLbl="parChTrans1D4" presStyleIdx="0" presStyleCnt="1"/>
      <dgm:spPr/>
    </dgm:pt>
    <dgm:pt modelId="{3A52998B-0578-4B5F-8FC7-83333A05B237}" type="pres">
      <dgm:prSet presAssocID="{D17EBC0D-56EC-4378-AA55-FD9845269C44}" presName="hierRoot4" presStyleCnt="0"/>
      <dgm:spPr/>
    </dgm:pt>
    <dgm:pt modelId="{17B1740D-17AA-4522-9F2B-32A7836503C0}" type="pres">
      <dgm:prSet presAssocID="{D17EBC0D-56EC-4378-AA55-FD9845269C44}" presName="composite4" presStyleCnt="0"/>
      <dgm:spPr/>
    </dgm:pt>
    <dgm:pt modelId="{B9B49DE4-FAD9-4170-9CE7-44A0BBF899C4}" type="pres">
      <dgm:prSet presAssocID="{D17EBC0D-56EC-4378-AA55-FD9845269C44}" presName="image4" presStyleLbl="node4" presStyleIdx="0" presStyleCnt="1" custLinFactNeighborX="47123"/>
      <dgm:spPr/>
    </dgm:pt>
    <dgm:pt modelId="{0CDAC1C3-C2E6-42B4-A4BF-73F790994064}" type="pres">
      <dgm:prSet presAssocID="{D17EBC0D-56EC-4378-AA55-FD9845269C44}" presName="text4" presStyleLbl="revTx" presStyleIdx="3" presStyleCnt="8" custScaleX="124686" custLinFactNeighborX="57365">
        <dgm:presLayoutVars>
          <dgm:chPref val="3"/>
        </dgm:presLayoutVars>
      </dgm:prSet>
      <dgm:spPr/>
    </dgm:pt>
    <dgm:pt modelId="{9329D931-DDAE-4562-9F5F-B1923281CAA7}" type="pres">
      <dgm:prSet presAssocID="{D17EBC0D-56EC-4378-AA55-FD9845269C44}" presName="hierChild5" presStyleCnt="0"/>
      <dgm:spPr/>
    </dgm:pt>
    <dgm:pt modelId="{5414163B-08AC-4ABD-BED9-337B16C06752}" type="pres">
      <dgm:prSet presAssocID="{25B60D34-1ACF-49D9-857C-C026096D8A33}" presName="Name17" presStyleLbl="parChTrans1D3" presStyleIdx="1" presStyleCnt="3"/>
      <dgm:spPr/>
    </dgm:pt>
    <dgm:pt modelId="{44F7DAD8-B497-4752-8F5D-58A33DD9A1EE}" type="pres">
      <dgm:prSet presAssocID="{95903105-3E72-439F-B3E4-6DE508929D0C}" presName="hierRoot3" presStyleCnt="0"/>
      <dgm:spPr/>
    </dgm:pt>
    <dgm:pt modelId="{D75C1D1E-30FF-4BB1-96D0-B1443A84D8D6}" type="pres">
      <dgm:prSet presAssocID="{95903105-3E72-439F-B3E4-6DE508929D0C}" presName="composite3" presStyleCnt="0"/>
      <dgm:spPr/>
    </dgm:pt>
    <dgm:pt modelId="{88050831-A4EE-4C5A-B787-940C17500E96}" type="pres">
      <dgm:prSet presAssocID="{95903105-3E72-439F-B3E4-6DE508929D0C}" presName="image3" presStyleLbl="node3" presStyleIdx="1" presStyleCnt="3" custLinFactNeighborX="12292"/>
      <dgm:spPr/>
    </dgm:pt>
    <dgm:pt modelId="{77E44E63-F1AB-4710-B5BF-02B8D928BC97}" type="pres">
      <dgm:prSet presAssocID="{95903105-3E72-439F-B3E4-6DE508929D0C}" presName="text3" presStyleLbl="revTx" presStyleIdx="4" presStyleCnt="8" custScaleX="145243" custLinFactNeighborX="24584">
        <dgm:presLayoutVars>
          <dgm:chPref val="3"/>
        </dgm:presLayoutVars>
      </dgm:prSet>
      <dgm:spPr/>
    </dgm:pt>
    <dgm:pt modelId="{81D1048B-223B-410C-90B8-1782A91045E2}" type="pres">
      <dgm:prSet presAssocID="{95903105-3E72-439F-B3E4-6DE508929D0C}" presName="hierChild4" presStyleCnt="0"/>
      <dgm:spPr/>
    </dgm:pt>
    <dgm:pt modelId="{20F718AA-22FE-41CA-B938-B43307C51E00}" type="pres">
      <dgm:prSet presAssocID="{89DABB19-CE18-4DA5-8157-1A3244816985}" presName="Name10" presStyleLbl="parChTrans1D2" presStyleIdx="1" presStyleCnt="3"/>
      <dgm:spPr/>
    </dgm:pt>
    <dgm:pt modelId="{0BA1C1E1-AFC8-4E29-8F25-01FD9F38F531}" type="pres">
      <dgm:prSet presAssocID="{7599E8E6-3847-4116-8609-E47B77A7A2C4}" presName="hierRoot2" presStyleCnt="0"/>
      <dgm:spPr/>
    </dgm:pt>
    <dgm:pt modelId="{CD6176FC-BDD9-48E4-80BC-765627C34F5F}" type="pres">
      <dgm:prSet presAssocID="{7599E8E6-3847-4116-8609-E47B77A7A2C4}" presName="composite2" presStyleCnt="0"/>
      <dgm:spPr/>
    </dgm:pt>
    <dgm:pt modelId="{64A8D632-C96A-45E4-981E-D9FE09F7F4B6}" type="pres">
      <dgm:prSet presAssocID="{7599E8E6-3847-4116-8609-E47B77A7A2C4}" presName="image2" presStyleLbl="node2" presStyleIdx="1" presStyleCnt="3" custLinFactNeighborX="-49173" custLinFactNeighborY="2049"/>
      <dgm:spPr/>
    </dgm:pt>
    <dgm:pt modelId="{AFB708EE-C5AC-4103-8611-359D7BB027F2}" type="pres">
      <dgm:prSet presAssocID="{7599E8E6-3847-4116-8609-E47B77A7A2C4}" presName="text2" presStyleLbl="revTx" presStyleIdx="5" presStyleCnt="8" custScaleX="136764" custLinFactNeighborX="-12292">
        <dgm:presLayoutVars>
          <dgm:chPref val="3"/>
        </dgm:presLayoutVars>
      </dgm:prSet>
      <dgm:spPr/>
    </dgm:pt>
    <dgm:pt modelId="{0BDD847F-F93B-41BB-9DC4-CDCA4D75485C}" type="pres">
      <dgm:prSet presAssocID="{7599E8E6-3847-4116-8609-E47B77A7A2C4}" presName="hierChild3" presStyleCnt="0"/>
      <dgm:spPr/>
    </dgm:pt>
    <dgm:pt modelId="{256A846B-26A3-4225-AECE-393000111D48}" type="pres">
      <dgm:prSet presAssocID="{200E4743-DA9A-41CA-8143-56AE957975D2}" presName="Name17" presStyleLbl="parChTrans1D3" presStyleIdx="2" presStyleCnt="3"/>
      <dgm:spPr/>
    </dgm:pt>
    <dgm:pt modelId="{62EEF068-0CFA-431B-A6ED-C79FC1F9469E}" type="pres">
      <dgm:prSet presAssocID="{DCFD4F1F-CB0E-43B3-84C0-787C179D8865}" presName="hierRoot3" presStyleCnt="0"/>
      <dgm:spPr/>
    </dgm:pt>
    <dgm:pt modelId="{409FAF60-233A-4BAD-8ACC-9CB1CE966333}" type="pres">
      <dgm:prSet presAssocID="{DCFD4F1F-CB0E-43B3-84C0-787C179D8865}" presName="composite3" presStyleCnt="0"/>
      <dgm:spPr/>
    </dgm:pt>
    <dgm:pt modelId="{89F0D240-FE7D-4A6F-9B6F-73E439B3FDE4}" type="pres">
      <dgm:prSet presAssocID="{DCFD4F1F-CB0E-43B3-84C0-787C179D8865}" presName="image3" presStyleLbl="node3" presStyleIdx="2" presStyleCnt="3" custLinFactNeighborX="-53271" custLinFactNeighborY="2049"/>
      <dgm:spPr/>
    </dgm:pt>
    <dgm:pt modelId="{57D55817-A7FC-45A4-ADDC-D6770880C834}" type="pres">
      <dgm:prSet presAssocID="{DCFD4F1F-CB0E-43B3-84C0-787C179D8865}" presName="text3" presStyleLbl="revTx" presStyleIdx="6" presStyleCnt="8" custScaleX="122989" custLinFactNeighborX="-12292">
        <dgm:presLayoutVars>
          <dgm:chPref val="3"/>
        </dgm:presLayoutVars>
      </dgm:prSet>
      <dgm:spPr/>
    </dgm:pt>
    <dgm:pt modelId="{5AF41057-6EFA-4479-9FAD-DF212B7D4744}" type="pres">
      <dgm:prSet presAssocID="{DCFD4F1F-CB0E-43B3-84C0-787C179D8865}" presName="hierChild4" presStyleCnt="0"/>
      <dgm:spPr/>
    </dgm:pt>
    <dgm:pt modelId="{D2DA773C-41DB-4289-ACDE-032813AE8257}" type="pres">
      <dgm:prSet presAssocID="{1A4BCAB8-ED11-46A0-86BA-5A7633E137F6}" presName="Name10" presStyleLbl="parChTrans1D2" presStyleIdx="2" presStyleCnt="3"/>
      <dgm:spPr/>
    </dgm:pt>
    <dgm:pt modelId="{4FD4F005-EFAB-4AE2-9FD3-FEC28DB2C4CF}" type="pres">
      <dgm:prSet presAssocID="{44051BE8-19F1-4936-A1EF-5BF7F1B11D8C}" presName="hierRoot2" presStyleCnt="0"/>
      <dgm:spPr/>
    </dgm:pt>
    <dgm:pt modelId="{808EDBDB-6BAC-41C2-8D61-6FEF383F6B9C}" type="pres">
      <dgm:prSet presAssocID="{44051BE8-19F1-4936-A1EF-5BF7F1B11D8C}" presName="composite2" presStyleCnt="0"/>
      <dgm:spPr/>
    </dgm:pt>
    <dgm:pt modelId="{DD40BAC7-9895-450E-9191-CE4D574ED572}" type="pres">
      <dgm:prSet presAssocID="{44051BE8-19F1-4936-A1EF-5BF7F1B11D8C}" presName="image2" presStyleLbl="node2" presStyleIdx="2" presStyleCnt="3" custLinFactNeighborX="-36881"/>
      <dgm:spPr/>
    </dgm:pt>
    <dgm:pt modelId="{DE619632-713E-4BB4-90D5-C38264A02DEB}" type="pres">
      <dgm:prSet presAssocID="{44051BE8-19F1-4936-A1EF-5BF7F1B11D8C}" presName="text2" presStyleLbl="revTx" presStyleIdx="7" presStyleCnt="8" custScaleX="130135" custLinFactNeighborX="-6935" custLinFactNeighborY="5927">
        <dgm:presLayoutVars>
          <dgm:chPref val="3"/>
        </dgm:presLayoutVars>
      </dgm:prSet>
      <dgm:spPr/>
    </dgm:pt>
    <dgm:pt modelId="{639AD223-C2B7-42E2-BB59-C4805BA08ED9}" type="pres">
      <dgm:prSet presAssocID="{44051BE8-19F1-4936-A1EF-5BF7F1B11D8C}" presName="hierChild3" presStyleCnt="0"/>
      <dgm:spPr/>
    </dgm:pt>
  </dgm:ptLst>
  <dgm:cxnLst>
    <dgm:cxn modelId="{BFD4FF14-2ED0-41DE-B024-D1CFB415E1D5}" type="presOf" srcId="{44051BE8-19F1-4936-A1EF-5BF7F1B11D8C}" destId="{DE619632-713E-4BB4-90D5-C38264A02DEB}" srcOrd="0" destOrd="0" presId="urn:microsoft.com/office/officeart/2009/layout/CirclePictureHierarchy"/>
    <dgm:cxn modelId="{8094E31B-EC58-4225-99FC-4DBB6729D029}" type="presOf" srcId="{7599E8E6-3847-4116-8609-E47B77A7A2C4}" destId="{AFB708EE-C5AC-4103-8611-359D7BB027F2}" srcOrd="0" destOrd="0" presId="urn:microsoft.com/office/officeart/2009/layout/CirclePictureHierarchy"/>
    <dgm:cxn modelId="{C9025D26-3F33-4E55-8CCE-0D13BACB3891}" type="presOf" srcId="{1A4BCAB8-ED11-46A0-86BA-5A7633E137F6}" destId="{D2DA773C-41DB-4289-ACDE-032813AE8257}" srcOrd="0" destOrd="0" presId="urn:microsoft.com/office/officeart/2009/layout/CirclePictureHierarchy"/>
    <dgm:cxn modelId="{70811330-6ED9-4C3A-9FD6-05720F83A844}" type="presOf" srcId="{23B1BD20-B5D9-43EE-8740-B0845A3BDF36}" destId="{83A26FF0-00DE-4676-8127-72B2963B3BE8}" srcOrd="0" destOrd="0" presId="urn:microsoft.com/office/officeart/2009/layout/CirclePictureHierarchy"/>
    <dgm:cxn modelId="{74960C37-9D49-4A4A-8C1A-B33581FFB960}" srcId="{9CBC8552-028C-4371-9D37-4359E5425145}" destId="{1BE9E361-48B8-4DCD-82B6-48C10658A660}" srcOrd="0" destOrd="0" parTransId="{10F44856-12D1-4F54-9CFF-918274D44513}" sibTransId="{7142FB7F-9ED2-4A86-9A12-562E638FD7DF}"/>
    <dgm:cxn modelId="{94A8373B-4A49-49DD-8768-2CAEAE0F4350}" srcId="{F225447E-506F-469E-9B59-BA374BD8FCE7}" destId="{D17EBC0D-56EC-4378-AA55-FD9845269C44}" srcOrd="0" destOrd="0" parTransId="{23B1BD20-B5D9-43EE-8740-B0845A3BDF36}" sibTransId="{03368CEF-454B-4B3B-87B8-41EB298A73A4}"/>
    <dgm:cxn modelId="{8B877F4A-A818-4B3C-BC79-AC269418137D}" srcId="{9CBC8552-028C-4371-9D37-4359E5425145}" destId="{7599E8E6-3847-4116-8609-E47B77A7A2C4}" srcOrd="1" destOrd="0" parTransId="{89DABB19-CE18-4DA5-8157-1A3244816985}" sibTransId="{004BA485-E83B-4BEE-8721-C78D64D60A91}"/>
    <dgm:cxn modelId="{E0967153-F461-406D-B48D-C287A104B2C2}" srcId="{1AACF311-DB7A-430C-A925-38429467863D}" destId="{9CBC8552-028C-4371-9D37-4359E5425145}" srcOrd="0" destOrd="0" parTransId="{6C9AD7DA-DEE3-47CD-BFDD-32ACCAFE6DC0}" sibTransId="{0C275362-147D-42DE-A554-7AE683DED5F7}"/>
    <dgm:cxn modelId="{59078160-D808-44D6-B85B-EB996C9FBC55}" type="presOf" srcId="{10F44856-12D1-4F54-9CFF-918274D44513}" destId="{CC21D28C-7FD2-4E6D-A710-BBC783CB567F}" srcOrd="0" destOrd="0" presId="urn:microsoft.com/office/officeart/2009/layout/CirclePictureHierarchy"/>
    <dgm:cxn modelId="{A69E4F62-93CE-41A0-928B-66161F95DF0C}" type="presOf" srcId="{200E4743-DA9A-41CA-8143-56AE957975D2}" destId="{256A846B-26A3-4225-AECE-393000111D48}" srcOrd="0" destOrd="0" presId="urn:microsoft.com/office/officeart/2009/layout/CirclePictureHierarchy"/>
    <dgm:cxn modelId="{22C30668-040F-4889-BCAA-A1A05E7241F7}" type="presOf" srcId="{95903105-3E72-439F-B3E4-6DE508929D0C}" destId="{77E44E63-F1AB-4710-B5BF-02B8D928BC97}" srcOrd="0" destOrd="0" presId="urn:microsoft.com/office/officeart/2009/layout/CirclePictureHierarchy"/>
    <dgm:cxn modelId="{86849D73-283C-4F8C-B9AA-F8BA1DA4FD08}" type="presOf" srcId="{1AACF311-DB7A-430C-A925-38429467863D}" destId="{9597F6DB-42EC-4F47-AA0B-274121EA5C89}" srcOrd="0" destOrd="0" presId="urn:microsoft.com/office/officeart/2009/layout/CirclePictureHierarchy"/>
    <dgm:cxn modelId="{B8CDBE7E-6300-413A-AD5D-EAB5E624CB2B}" srcId="{1BE9E361-48B8-4DCD-82B6-48C10658A660}" destId="{95903105-3E72-439F-B3E4-6DE508929D0C}" srcOrd="1" destOrd="0" parTransId="{25B60D34-1ACF-49D9-857C-C026096D8A33}" sibTransId="{FECD0E3B-4ED0-4089-B899-C39B9C79EF9A}"/>
    <dgm:cxn modelId="{DE27747F-CC54-496B-B129-2F58DA665CBC}" type="presOf" srcId="{1BE9E361-48B8-4DCD-82B6-48C10658A660}" destId="{4B72A0F0-F168-4106-89E3-D016EB452942}" srcOrd="0" destOrd="0" presId="urn:microsoft.com/office/officeart/2009/layout/CirclePictureHierarchy"/>
    <dgm:cxn modelId="{3A561782-71B3-41FD-BDC9-864EFDE678C3}" type="presOf" srcId="{D17EBC0D-56EC-4378-AA55-FD9845269C44}" destId="{0CDAC1C3-C2E6-42B4-A4BF-73F790994064}" srcOrd="0" destOrd="0" presId="urn:microsoft.com/office/officeart/2009/layout/CirclePictureHierarchy"/>
    <dgm:cxn modelId="{0057408B-1F25-4D6E-9CB0-BA515F510947}" type="presOf" srcId="{9CBC8552-028C-4371-9D37-4359E5425145}" destId="{0CA8DF01-12CC-4F2B-BAC6-391CC952A8D3}" srcOrd="0" destOrd="0" presId="urn:microsoft.com/office/officeart/2009/layout/CirclePictureHierarchy"/>
    <dgm:cxn modelId="{9DFCCA91-91EA-4141-9E58-10FD01F3FFFF}" srcId="{1BE9E361-48B8-4DCD-82B6-48C10658A660}" destId="{F225447E-506F-469E-9B59-BA374BD8FCE7}" srcOrd="0" destOrd="0" parTransId="{CEF6C138-2BD3-4072-96A5-5D85E24AAC32}" sibTransId="{83678312-634F-43A2-BF09-7E5A1E18F10F}"/>
    <dgm:cxn modelId="{EE632B97-9898-4C9E-B426-D80C2C1E1EEC}" srcId="{9CBC8552-028C-4371-9D37-4359E5425145}" destId="{44051BE8-19F1-4936-A1EF-5BF7F1B11D8C}" srcOrd="2" destOrd="0" parTransId="{1A4BCAB8-ED11-46A0-86BA-5A7633E137F6}" sibTransId="{C9BB851F-6280-4CE3-9971-1DA8F5D3F717}"/>
    <dgm:cxn modelId="{4EF7ADA7-850E-4E70-923D-497459F8057F}" type="presOf" srcId="{F225447E-506F-469E-9B59-BA374BD8FCE7}" destId="{7D23FDEC-D341-4351-AD20-5F56FCF5E227}" srcOrd="0" destOrd="0" presId="urn:microsoft.com/office/officeart/2009/layout/CirclePictureHierarchy"/>
    <dgm:cxn modelId="{3093D7AB-06CB-4ED2-8329-254B5A060FC8}" srcId="{7599E8E6-3847-4116-8609-E47B77A7A2C4}" destId="{DCFD4F1F-CB0E-43B3-84C0-787C179D8865}" srcOrd="0" destOrd="0" parTransId="{200E4743-DA9A-41CA-8143-56AE957975D2}" sibTransId="{238E6405-4FB8-4482-A7E4-B00E53F1E1AF}"/>
    <dgm:cxn modelId="{371EB9B3-B341-4300-AA5D-C967CA869E5B}" type="presOf" srcId="{89DABB19-CE18-4DA5-8157-1A3244816985}" destId="{20F718AA-22FE-41CA-B938-B43307C51E00}" srcOrd="0" destOrd="0" presId="urn:microsoft.com/office/officeart/2009/layout/CirclePictureHierarchy"/>
    <dgm:cxn modelId="{04230BB6-CD77-4EC1-B26B-BDE4D873D107}" type="presOf" srcId="{DCFD4F1F-CB0E-43B3-84C0-787C179D8865}" destId="{57D55817-A7FC-45A4-ADDC-D6770880C834}" srcOrd="0" destOrd="0" presId="urn:microsoft.com/office/officeart/2009/layout/CirclePictureHierarchy"/>
    <dgm:cxn modelId="{1FAB1ABF-DDE3-462A-BF27-AF12EB7931EF}" type="presOf" srcId="{CEF6C138-2BD3-4072-96A5-5D85E24AAC32}" destId="{8AB33C25-5BDE-4CEC-8658-A5AED4FFAECE}" srcOrd="0" destOrd="0" presId="urn:microsoft.com/office/officeart/2009/layout/CirclePictureHierarchy"/>
    <dgm:cxn modelId="{66DAE4EE-5A50-47AE-8D1B-AD8BE669E0CF}" type="presOf" srcId="{25B60D34-1ACF-49D9-857C-C026096D8A33}" destId="{5414163B-08AC-4ABD-BED9-337B16C06752}" srcOrd="0" destOrd="0" presId="urn:microsoft.com/office/officeart/2009/layout/CirclePictureHierarchy"/>
    <dgm:cxn modelId="{E6256B87-58EC-4968-A930-FAF03CBED3EA}" type="presParOf" srcId="{9597F6DB-42EC-4F47-AA0B-274121EA5C89}" destId="{47F1E3A4-717C-4500-B768-6145FFB45C4B}" srcOrd="0" destOrd="0" presId="urn:microsoft.com/office/officeart/2009/layout/CirclePictureHierarchy"/>
    <dgm:cxn modelId="{5CD205CE-7B07-49CD-B745-F3ED0B830C7E}" type="presParOf" srcId="{47F1E3A4-717C-4500-B768-6145FFB45C4B}" destId="{AC440E02-CB3F-4170-9095-0C9D5CF8854E}" srcOrd="0" destOrd="0" presId="urn:microsoft.com/office/officeart/2009/layout/CirclePictureHierarchy"/>
    <dgm:cxn modelId="{2A6CFBD6-4599-4C32-9E33-ED37DA40124A}" type="presParOf" srcId="{AC440E02-CB3F-4170-9095-0C9D5CF8854E}" destId="{45904B1A-242A-4DA2-96A1-936C20976237}" srcOrd="0" destOrd="0" presId="urn:microsoft.com/office/officeart/2009/layout/CirclePictureHierarchy"/>
    <dgm:cxn modelId="{CAD4DB52-57BF-486F-A885-B5C215F5A89C}" type="presParOf" srcId="{AC440E02-CB3F-4170-9095-0C9D5CF8854E}" destId="{0CA8DF01-12CC-4F2B-BAC6-391CC952A8D3}" srcOrd="1" destOrd="0" presId="urn:microsoft.com/office/officeart/2009/layout/CirclePictureHierarchy"/>
    <dgm:cxn modelId="{22F442D7-877F-4862-90F9-B8C8E47D26B5}" type="presParOf" srcId="{47F1E3A4-717C-4500-B768-6145FFB45C4B}" destId="{4BC08583-6B5B-40BF-AE50-9ACBE84DA880}" srcOrd="1" destOrd="0" presId="urn:microsoft.com/office/officeart/2009/layout/CirclePictureHierarchy"/>
    <dgm:cxn modelId="{BE377E27-420E-484B-9D6A-4970579799B1}" type="presParOf" srcId="{4BC08583-6B5B-40BF-AE50-9ACBE84DA880}" destId="{CC21D28C-7FD2-4E6D-A710-BBC783CB567F}" srcOrd="0" destOrd="0" presId="urn:microsoft.com/office/officeart/2009/layout/CirclePictureHierarchy"/>
    <dgm:cxn modelId="{2FD6970F-A128-499E-9DFE-52495A72B6B9}" type="presParOf" srcId="{4BC08583-6B5B-40BF-AE50-9ACBE84DA880}" destId="{231873B4-E421-4680-95F9-426F8C0BDDD9}" srcOrd="1" destOrd="0" presId="urn:microsoft.com/office/officeart/2009/layout/CirclePictureHierarchy"/>
    <dgm:cxn modelId="{3D8C86A6-4064-43A3-8A12-AD261555D4E4}" type="presParOf" srcId="{231873B4-E421-4680-95F9-426F8C0BDDD9}" destId="{95729F36-E29E-49DA-8736-E7CAD2798790}" srcOrd="0" destOrd="0" presId="urn:microsoft.com/office/officeart/2009/layout/CirclePictureHierarchy"/>
    <dgm:cxn modelId="{8DCD5429-552A-4F01-987D-D35EA30F4A71}" type="presParOf" srcId="{95729F36-E29E-49DA-8736-E7CAD2798790}" destId="{D6C24193-4F75-4B81-9701-4CD8D590D59D}" srcOrd="0" destOrd="0" presId="urn:microsoft.com/office/officeart/2009/layout/CirclePictureHierarchy"/>
    <dgm:cxn modelId="{54009CE8-2068-4AAC-853B-557C448A3B2D}" type="presParOf" srcId="{95729F36-E29E-49DA-8736-E7CAD2798790}" destId="{4B72A0F0-F168-4106-89E3-D016EB452942}" srcOrd="1" destOrd="0" presId="urn:microsoft.com/office/officeart/2009/layout/CirclePictureHierarchy"/>
    <dgm:cxn modelId="{BF2C8C8E-76D6-40C1-9321-82593C82D4CD}" type="presParOf" srcId="{231873B4-E421-4680-95F9-426F8C0BDDD9}" destId="{9E6D00D0-AFCD-42CD-9FB7-F4FADED752DE}" srcOrd="1" destOrd="0" presId="urn:microsoft.com/office/officeart/2009/layout/CirclePictureHierarchy"/>
    <dgm:cxn modelId="{FE438E8B-9F0E-45C9-8E34-17076077AB12}" type="presParOf" srcId="{9E6D00D0-AFCD-42CD-9FB7-F4FADED752DE}" destId="{8AB33C25-5BDE-4CEC-8658-A5AED4FFAECE}" srcOrd="0" destOrd="0" presId="urn:microsoft.com/office/officeart/2009/layout/CirclePictureHierarchy"/>
    <dgm:cxn modelId="{A3CEC82D-A932-4B56-AF88-D37365C56E3B}" type="presParOf" srcId="{9E6D00D0-AFCD-42CD-9FB7-F4FADED752DE}" destId="{5952A7C0-28CB-4BCC-B5C5-88E4EF291BF4}" srcOrd="1" destOrd="0" presId="urn:microsoft.com/office/officeart/2009/layout/CirclePictureHierarchy"/>
    <dgm:cxn modelId="{A66148C9-7515-42FD-BB48-B48263FF8E3F}" type="presParOf" srcId="{5952A7C0-28CB-4BCC-B5C5-88E4EF291BF4}" destId="{07E92FA9-669D-413C-BEAB-806CB2D24E53}" srcOrd="0" destOrd="0" presId="urn:microsoft.com/office/officeart/2009/layout/CirclePictureHierarchy"/>
    <dgm:cxn modelId="{FCD334E4-0740-4358-B943-F21808CE115E}" type="presParOf" srcId="{07E92FA9-669D-413C-BEAB-806CB2D24E53}" destId="{087DE8F0-AEE0-4D27-AA7B-A2B1FB574641}" srcOrd="0" destOrd="0" presId="urn:microsoft.com/office/officeart/2009/layout/CirclePictureHierarchy"/>
    <dgm:cxn modelId="{D50D6862-7701-4896-8D7D-ACD2D52FF14D}" type="presParOf" srcId="{07E92FA9-669D-413C-BEAB-806CB2D24E53}" destId="{7D23FDEC-D341-4351-AD20-5F56FCF5E227}" srcOrd="1" destOrd="0" presId="urn:microsoft.com/office/officeart/2009/layout/CirclePictureHierarchy"/>
    <dgm:cxn modelId="{9BF7B53A-03B9-4ECE-B8D0-299272EA7581}" type="presParOf" srcId="{5952A7C0-28CB-4BCC-B5C5-88E4EF291BF4}" destId="{7B80B75B-E3A6-4C38-9485-BFB79AC18A85}" srcOrd="1" destOrd="0" presId="urn:microsoft.com/office/officeart/2009/layout/CirclePictureHierarchy"/>
    <dgm:cxn modelId="{373F6639-06DF-43E2-B94E-25EDA906608F}" type="presParOf" srcId="{7B80B75B-E3A6-4C38-9485-BFB79AC18A85}" destId="{83A26FF0-00DE-4676-8127-72B2963B3BE8}" srcOrd="0" destOrd="0" presId="urn:microsoft.com/office/officeart/2009/layout/CirclePictureHierarchy"/>
    <dgm:cxn modelId="{60B758B9-021A-486E-9C36-4744A97D58BB}" type="presParOf" srcId="{7B80B75B-E3A6-4C38-9485-BFB79AC18A85}" destId="{3A52998B-0578-4B5F-8FC7-83333A05B237}" srcOrd="1" destOrd="0" presId="urn:microsoft.com/office/officeart/2009/layout/CirclePictureHierarchy"/>
    <dgm:cxn modelId="{D6C216DF-99DB-42CC-86FF-FC90B1C71A62}" type="presParOf" srcId="{3A52998B-0578-4B5F-8FC7-83333A05B237}" destId="{17B1740D-17AA-4522-9F2B-32A7836503C0}" srcOrd="0" destOrd="0" presId="urn:microsoft.com/office/officeart/2009/layout/CirclePictureHierarchy"/>
    <dgm:cxn modelId="{96D1977C-3EE3-46DA-9E75-24AE3DD15779}" type="presParOf" srcId="{17B1740D-17AA-4522-9F2B-32A7836503C0}" destId="{B9B49DE4-FAD9-4170-9CE7-44A0BBF899C4}" srcOrd="0" destOrd="0" presId="urn:microsoft.com/office/officeart/2009/layout/CirclePictureHierarchy"/>
    <dgm:cxn modelId="{D0D60564-E050-44D8-A6E1-D3E72BAECEB4}" type="presParOf" srcId="{17B1740D-17AA-4522-9F2B-32A7836503C0}" destId="{0CDAC1C3-C2E6-42B4-A4BF-73F790994064}" srcOrd="1" destOrd="0" presId="urn:microsoft.com/office/officeart/2009/layout/CirclePictureHierarchy"/>
    <dgm:cxn modelId="{C5B7AF13-9901-4132-8DDA-40DE528E9B41}" type="presParOf" srcId="{3A52998B-0578-4B5F-8FC7-83333A05B237}" destId="{9329D931-DDAE-4562-9F5F-B1923281CAA7}" srcOrd="1" destOrd="0" presId="urn:microsoft.com/office/officeart/2009/layout/CirclePictureHierarchy"/>
    <dgm:cxn modelId="{395DE1A0-743F-41BE-8E54-9BF9895D420C}" type="presParOf" srcId="{9E6D00D0-AFCD-42CD-9FB7-F4FADED752DE}" destId="{5414163B-08AC-4ABD-BED9-337B16C06752}" srcOrd="2" destOrd="0" presId="urn:microsoft.com/office/officeart/2009/layout/CirclePictureHierarchy"/>
    <dgm:cxn modelId="{57A74FDB-A55E-47BE-AC84-098AABAB7B49}" type="presParOf" srcId="{9E6D00D0-AFCD-42CD-9FB7-F4FADED752DE}" destId="{44F7DAD8-B497-4752-8F5D-58A33DD9A1EE}" srcOrd="3" destOrd="0" presId="urn:microsoft.com/office/officeart/2009/layout/CirclePictureHierarchy"/>
    <dgm:cxn modelId="{DA7C732A-3BE5-4EA8-9585-4A30AA88C537}" type="presParOf" srcId="{44F7DAD8-B497-4752-8F5D-58A33DD9A1EE}" destId="{D75C1D1E-30FF-4BB1-96D0-B1443A84D8D6}" srcOrd="0" destOrd="0" presId="urn:microsoft.com/office/officeart/2009/layout/CirclePictureHierarchy"/>
    <dgm:cxn modelId="{BE0AE9A6-BAB0-43B1-9DEC-C5016DBDBBD5}" type="presParOf" srcId="{D75C1D1E-30FF-4BB1-96D0-B1443A84D8D6}" destId="{88050831-A4EE-4C5A-B787-940C17500E96}" srcOrd="0" destOrd="0" presId="urn:microsoft.com/office/officeart/2009/layout/CirclePictureHierarchy"/>
    <dgm:cxn modelId="{4A798198-7D85-4674-9941-C8CDFC929090}" type="presParOf" srcId="{D75C1D1E-30FF-4BB1-96D0-B1443A84D8D6}" destId="{77E44E63-F1AB-4710-B5BF-02B8D928BC97}" srcOrd="1" destOrd="0" presId="urn:microsoft.com/office/officeart/2009/layout/CirclePictureHierarchy"/>
    <dgm:cxn modelId="{26F0CAEE-4C64-4DFB-BAC2-FA6C46C23503}" type="presParOf" srcId="{44F7DAD8-B497-4752-8F5D-58A33DD9A1EE}" destId="{81D1048B-223B-410C-90B8-1782A91045E2}" srcOrd="1" destOrd="0" presId="urn:microsoft.com/office/officeart/2009/layout/CirclePictureHierarchy"/>
    <dgm:cxn modelId="{E29BF805-B728-41B9-B009-E52400F5DBE4}" type="presParOf" srcId="{4BC08583-6B5B-40BF-AE50-9ACBE84DA880}" destId="{20F718AA-22FE-41CA-B938-B43307C51E00}" srcOrd="2" destOrd="0" presId="urn:microsoft.com/office/officeart/2009/layout/CirclePictureHierarchy"/>
    <dgm:cxn modelId="{55E9021D-F36B-4BD6-A8D9-3A1EFC8123F5}" type="presParOf" srcId="{4BC08583-6B5B-40BF-AE50-9ACBE84DA880}" destId="{0BA1C1E1-AFC8-4E29-8F25-01FD9F38F531}" srcOrd="3" destOrd="0" presId="urn:microsoft.com/office/officeart/2009/layout/CirclePictureHierarchy"/>
    <dgm:cxn modelId="{EB34DC29-E30E-42B1-BA1D-69E7CB750C53}" type="presParOf" srcId="{0BA1C1E1-AFC8-4E29-8F25-01FD9F38F531}" destId="{CD6176FC-BDD9-48E4-80BC-765627C34F5F}" srcOrd="0" destOrd="0" presId="urn:microsoft.com/office/officeart/2009/layout/CirclePictureHierarchy"/>
    <dgm:cxn modelId="{4FC93B4C-7C7A-42DB-A166-8143A1CF77F4}" type="presParOf" srcId="{CD6176FC-BDD9-48E4-80BC-765627C34F5F}" destId="{64A8D632-C96A-45E4-981E-D9FE09F7F4B6}" srcOrd="0" destOrd="0" presId="urn:microsoft.com/office/officeart/2009/layout/CirclePictureHierarchy"/>
    <dgm:cxn modelId="{09644026-59CB-4417-905F-C294DB7BDD56}" type="presParOf" srcId="{CD6176FC-BDD9-48E4-80BC-765627C34F5F}" destId="{AFB708EE-C5AC-4103-8611-359D7BB027F2}" srcOrd="1" destOrd="0" presId="urn:microsoft.com/office/officeart/2009/layout/CirclePictureHierarchy"/>
    <dgm:cxn modelId="{E8B07D44-053D-41DC-B26D-A6417254F19F}" type="presParOf" srcId="{0BA1C1E1-AFC8-4E29-8F25-01FD9F38F531}" destId="{0BDD847F-F93B-41BB-9DC4-CDCA4D75485C}" srcOrd="1" destOrd="0" presId="urn:microsoft.com/office/officeart/2009/layout/CirclePictureHierarchy"/>
    <dgm:cxn modelId="{B8FC2BC0-F97E-47B8-A2A3-93ED156B7969}" type="presParOf" srcId="{0BDD847F-F93B-41BB-9DC4-CDCA4D75485C}" destId="{256A846B-26A3-4225-AECE-393000111D48}" srcOrd="0" destOrd="0" presId="urn:microsoft.com/office/officeart/2009/layout/CirclePictureHierarchy"/>
    <dgm:cxn modelId="{906D6D88-0C52-44B3-8C89-AE7D8331795E}" type="presParOf" srcId="{0BDD847F-F93B-41BB-9DC4-CDCA4D75485C}" destId="{62EEF068-0CFA-431B-A6ED-C79FC1F9469E}" srcOrd="1" destOrd="0" presId="urn:microsoft.com/office/officeart/2009/layout/CirclePictureHierarchy"/>
    <dgm:cxn modelId="{9F5BC7EE-5FF6-421B-BF3A-FBDAA129A592}" type="presParOf" srcId="{62EEF068-0CFA-431B-A6ED-C79FC1F9469E}" destId="{409FAF60-233A-4BAD-8ACC-9CB1CE966333}" srcOrd="0" destOrd="0" presId="urn:microsoft.com/office/officeart/2009/layout/CirclePictureHierarchy"/>
    <dgm:cxn modelId="{7112C371-D739-495B-9576-398B42A80312}" type="presParOf" srcId="{409FAF60-233A-4BAD-8ACC-9CB1CE966333}" destId="{89F0D240-FE7D-4A6F-9B6F-73E439B3FDE4}" srcOrd="0" destOrd="0" presId="urn:microsoft.com/office/officeart/2009/layout/CirclePictureHierarchy"/>
    <dgm:cxn modelId="{DE77E830-B497-4DD2-9E71-B71A7F88293A}" type="presParOf" srcId="{409FAF60-233A-4BAD-8ACC-9CB1CE966333}" destId="{57D55817-A7FC-45A4-ADDC-D6770880C834}" srcOrd="1" destOrd="0" presId="urn:microsoft.com/office/officeart/2009/layout/CirclePictureHierarchy"/>
    <dgm:cxn modelId="{95D94197-50C2-4DD5-ABBD-C2CAD4804ED5}" type="presParOf" srcId="{62EEF068-0CFA-431B-A6ED-C79FC1F9469E}" destId="{5AF41057-6EFA-4479-9FAD-DF212B7D4744}" srcOrd="1" destOrd="0" presId="urn:microsoft.com/office/officeart/2009/layout/CirclePictureHierarchy"/>
    <dgm:cxn modelId="{F7A412D5-11AC-4063-8D8A-174DACC3CE96}" type="presParOf" srcId="{4BC08583-6B5B-40BF-AE50-9ACBE84DA880}" destId="{D2DA773C-41DB-4289-ACDE-032813AE8257}" srcOrd="4" destOrd="0" presId="urn:microsoft.com/office/officeart/2009/layout/CirclePictureHierarchy"/>
    <dgm:cxn modelId="{C126037D-2F00-4B05-A2B8-F7B1C6C6AC36}" type="presParOf" srcId="{4BC08583-6B5B-40BF-AE50-9ACBE84DA880}" destId="{4FD4F005-EFAB-4AE2-9FD3-FEC28DB2C4CF}" srcOrd="5" destOrd="0" presId="urn:microsoft.com/office/officeart/2009/layout/CirclePictureHierarchy"/>
    <dgm:cxn modelId="{6EE859BB-C081-4436-B691-D91D591060D6}" type="presParOf" srcId="{4FD4F005-EFAB-4AE2-9FD3-FEC28DB2C4CF}" destId="{808EDBDB-6BAC-41C2-8D61-6FEF383F6B9C}" srcOrd="0" destOrd="0" presId="urn:microsoft.com/office/officeart/2009/layout/CirclePictureHierarchy"/>
    <dgm:cxn modelId="{FA93F310-7EF6-46C3-A908-F74E9A09EFCC}" type="presParOf" srcId="{808EDBDB-6BAC-41C2-8D61-6FEF383F6B9C}" destId="{DD40BAC7-9895-450E-9191-CE4D574ED572}" srcOrd="0" destOrd="0" presId="urn:microsoft.com/office/officeart/2009/layout/CirclePictureHierarchy"/>
    <dgm:cxn modelId="{2B737579-5027-4F7B-B9EA-0643A183C4AF}" type="presParOf" srcId="{808EDBDB-6BAC-41C2-8D61-6FEF383F6B9C}" destId="{DE619632-713E-4BB4-90D5-C38264A02DEB}" srcOrd="1" destOrd="0" presId="urn:microsoft.com/office/officeart/2009/layout/CirclePictureHierarchy"/>
    <dgm:cxn modelId="{F45C4C7F-4BEA-4F94-8E87-50B02BB235F3}" type="presParOf" srcId="{4FD4F005-EFAB-4AE2-9FD3-FEC28DB2C4CF}" destId="{639AD223-C2B7-42E2-BB59-C4805BA08ED9}" srcOrd="1" destOrd="0" presId="urn:microsoft.com/office/officeart/2009/layout/CirclePictureHierarchy"/>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2DA773C-41DB-4289-ACDE-032813AE8257}">
      <dsp:nvSpPr>
        <dsp:cNvPr id="0" name=""/>
        <dsp:cNvSpPr/>
      </dsp:nvSpPr>
      <dsp:spPr>
        <a:xfrm>
          <a:off x="2319044" y="442772"/>
          <a:ext cx="1241915" cy="124091"/>
        </a:xfrm>
        <a:custGeom>
          <a:avLst/>
          <a:gdLst/>
          <a:ahLst/>
          <a:cxnLst/>
          <a:rect l="0" t="0" r="0" b="0"/>
          <a:pathLst>
            <a:path>
              <a:moveTo>
                <a:pt x="0" y="0"/>
              </a:moveTo>
              <a:lnTo>
                <a:pt x="0" y="62537"/>
              </a:lnTo>
              <a:lnTo>
                <a:pt x="1241915" y="62537"/>
              </a:lnTo>
              <a:lnTo>
                <a:pt x="1241915" y="124091"/>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56A846B-26A3-4225-AECE-393000111D48}">
      <dsp:nvSpPr>
        <dsp:cNvPr id="0" name=""/>
        <dsp:cNvSpPr/>
      </dsp:nvSpPr>
      <dsp:spPr>
        <a:xfrm>
          <a:off x="2274861" y="968875"/>
          <a:ext cx="91440" cy="124091"/>
        </a:xfrm>
        <a:custGeom>
          <a:avLst/>
          <a:gdLst/>
          <a:ahLst/>
          <a:cxnLst/>
          <a:rect l="0" t="0" r="0" b="0"/>
          <a:pathLst>
            <a:path>
              <a:moveTo>
                <a:pt x="45720" y="0"/>
              </a:moveTo>
              <a:lnTo>
                <a:pt x="45720" y="62537"/>
              </a:lnTo>
              <a:lnTo>
                <a:pt x="49925" y="62537"/>
              </a:lnTo>
              <a:lnTo>
                <a:pt x="49925" y="124091"/>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0F718AA-22FE-41CA-B938-B43307C51E00}">
      <dsp:nvSpPr>
        <dsp:cNvPr id="0" name=""/>
        <dsp:cNvSpPr/>
      </dsp:nvSpPr>
      <dsp:spPr>
        <a:xfrm>
          <a:off x="2273324" y="442772"/>
          <a:ext cx="91440" cy="132162"/>
        </a:xfrm>
        <a:custGeom>
          <a:avLst/>
          <a:gdLst/>
          <a:ahLst/>
          <a:cxnLst/>
          <a:rect l="0" t="0" r="0" b="0"/>
          <a:pathLst>
            <a:path>
              <a:moveTo>
                <a:pt x="45720" y="0"/>
              </a:moveTo>
              <a:lnTo>
                <a:pt x="45720" y="70609"/>
              </a:lnTo>
              <a:lnTo>
                <a:pt x="47256" y="70609"/>
              </a:lnTo>
              <a:lnTo>
                <a:pt x="47256" y="132162"/>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414163B-08AC-4ABD-BED9-337B16C06752}">
      <dsp:nvSpPr>
        <dsp:cNvPr id="0" name=""/>
        <dsp:cNvSpPr/>
      </dsp:nvSpPr>
      <dsp:spPr>
        <a:xfrm>
          <a:off x="988081" y="960803"/>
          <a:ext cx="377976" cy="124091"/>
        </a:xfrm>
        <a:custGeom>
          <a:avLst/>
          <a:gdLst/>
          <a:ahLst/>
          <a:cxnLst/>
          <a:rect l="0" t="0" r="0" b="0"/>
          <a:pathLst>
            <a:path>
              <a:moveTo>
                <a:pt x="0" y="0"/>
              </a:moveTo>
              <a:lnTo>
                <a:pt x="0" y="62537"/>
              </a:lnTo>
              <a:lnTo>
                <a:pt x="377976" y="62537"/>
              </a:lnTo>
              <a:lnTo>
                <a:pt x="377976" y="124091"/>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3A26FF0-00DE-4676-8127-72B2963B3BE8}">
      <dsp:nvSpPr>
        <dsp:cNvPr id="0" name=""/>
        <dsp:cNvSpPr/>
      </dsp:nvSpPr>
      <dsp:spPr>
        <a:xfrm>
          <a:off x="333858" y="1478834"/>
          <a:ext cx="91440" cy="124091"/>
        </a:xfrm>
        <a:custGeom>
          <a:avLst/>
          <a:gdLst/>
          <a:ahLst/>
          <a:cxnLst/>
          <a:rect l="0" t="0" r="0" b="0"/>
          <a:pathLst>
            <a:path>
              <a:moveTo>
                <a:pt x="45720" y="0"/>
              </a:moveTo>
              <a:lnTo>
                <a:pt x="45720" y="62537"/>
              </a:lnTo>
              <a:lnTo>
                <a:pt x="49611" y="62537"/>
              </a:lnTo>
              <a:lnTo>
                <a:pt x="49611" y="124091"/>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AB33C25-5BDE-4CEC-8658-A5AED4FFAECE}">
      <dsp:nvSpPr>
        <dsp:cNvPr id="0" name=""/>
        <dsp:cNvSpPr/>
      </dsp:nvSpPr>
      <dsp:spPr>
        <a:xfrm>
          <a:off x="379578" y="960803"/>
          <a:ext cx="608503" cy="124091"/>
        </a:xfrm>
        <a:custGeom>
          <a:avLst/>
          <a:gdLst/>
          <a:ahLst/>
          <a:cxnLst/>
          <a:rect l="0" t="0" r="0" b="0"/>
          <a:pathLst>
            <a:path>
              <a:moveTo>
                <a:pt x="608503" y="0"/>
              </a:moveTo>
              <a:lnTo>
                <a:pt x="608503" y="62537"/>
              </a:lnTo>
              <a:lnTo>
                <a:pt x="0" y="62537"/>
              </a:lnTo>
              <a:lnTo>
                <a:pt x="0" y="124091"/>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C21D28C-7FD2-4E6D-A710-BBC783CB567F}">
      <dsp:nvSpPr>
        <dsp:cNvPr id="0" name=""/>
        <dsp:cNvSpPr/>
      </dsp:nvSpPr>
      <dsp:spPr>
        <a:xfrm>
          <a:off x="988081" y="442772"/>
          <a:ext cx="1330962" cy="124091"/>
        </a:xfrm>
        <a:custGeom>
          <a:avLst/>
          <a:gdLst/>
          <a:ahLst/>
          <a:cxnLst/>
          <a:rect l="0" t="0" r="0" b="0"/>
          <a:pathLst>
            <a:path>
              <a:moveTo>
                <a:pt x="1330962" y="0"/>
              </a:moveTo>
              <a:lnTo>
                <a:pt x="1330962" y="62537"/>
              </a:lnTo>
              <a:lnTo>
                <a:pt x="0" y="62537"/>
              </a:lnTo>
              <a:lnTo>
                <a:pt x="0" y="124091"/>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5904B1A-242A-4DA2-96A1-936C20976237}">
      <dsp:nvSpPr>
        <dsp:cNvPr id="0" name=""/>
        <dsp:cNvSpPr/>
      </dsp:nvSpPr>
      <dsp:spPr>
        <a:xfrm>
          <a:off x="2122074" y="48832"/>
          <a:ext cx="393939" cy="393939"/>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CA8DF01-12CC-4F2B-BAC6-391CC952A8D3}">
      <dsp:nvSpPr>
        <dsp:cNvPr id="0" name=""/>
        <dsp:cNvSpPr/>
      </dsp:nvSpPr>
      <dsp:spPr>
        <a:xfrm>
          <a:off x="2516014" y="47847"/>
          <a:ext cx="590909" cy="3939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l" defTabSz="466725">
            <a:lnSpc>
              <a:spcPct val="90000"/>
            </a:lnSpc>
            <a:spcBef>
              <a:spcPct val="0"/>
            </a:spcBef>
            <a:spcAft>
              <a:spcPct val="35000"/>
            </a:spcAft>
            <a:buNone/>
          </a:pPr>
          <a:r>
            <a:rPr lang="en-US" sz="1050" kern="1200" dirty="0">
              <a:latin typeface="Garamond" panose="02020404030301010803" pitchFamily="18" charset="0"/>
            </a:rPr>
            <a:t>{}</a:t>
          </a:r>
        </a:p>
      </dsp:txBody>
      <dsp:txXfrm>
        <a:off x="2516014" y="47847"/>
        <a:ext cx="590909" cy="393939"/>
      </dsp:txXfrm>
    </dsp:sp>
    <dsp:sp modelId="{D6C24193-4F75-4B81-9701-4CD8D590D59D}">
      <dsp:nvSpPr>
        <dsp:cNvPr id="0" name=""/>
        <dsp:cNvSpPr/>
      </dsp:nvSpPr>
      <dsp:spPr>
        <a:xfrm>
          <a:off x="791111" y="566863"/>
          <a:ext cx="393939" cy="393939"/>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B72A0F0-F168-4106-89E3-D016EB452942}">
      <dsp:nvSpPr>
        <dsp:cNvPr id="0" name=""/>
        <dsp:cNvSpPr/>
      </dsp:nvSpPr>
      <dsp:spPr>
        <a:xfrm>
          <a:off x="1185043" y="565878"/>
          <a:ext cx="590909" cy="3939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l" defTabSz="466725">
            <a:lnSpc>
              <a:spcPct val="90000"/>
            </a:lnSpc>
            <a:spcBef>
              <a:spcPct val="0"/>
            </a:spcBef>
            <a:spcAft>
              <a:spcPct val="35000"/>
            </a:spcAft>
            <a:buNone/>
          </a:pPr>
          <a:r>
            <a:rPr lang="en-US" sz="1050" kern="1200" dirty="0">
              <a:latin typeface="Garamond" panose="02020404030301010803" pitchFamily="18" charset="0"/>
            </a:rPr>
            <a:t>gender</a:t>
          </a:r>
        </a:p>
      </dsp:txBody>
      <dsp:txXfrm>
        <a:off x="1185043" y="565878"/>
        <a:ext cx="590909" cy="393939"/>
      </dsp:txXfrm>
    </dsp:sp>
    <dsp:sp modelId="{087DE8F0-AEE0-4D27-AA7B-A2B1FB574641}">
      <dsp:nvSpPr>
        <dsp:cNvPr id="0" name=""/>
        <dsp:cNvSpPr/>
      </dsp:nvSpPr>
      <dsp:spPr>
        <a:xfrm>
          <a:off x="182608" y="1084894"/>
          <a:ext cx="393939" cy="393939"/>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D23FDEC-D341-4351-AD20-5F56FCF5E227}">
      <dsp:nvSpPr>
        <dsp:cNvPr id="0" name=""/>
        <dsp:cNvSpPr/>
      </dsp:nvSpPr>
      <dsp:spPr>
        <a:xfrm>
          <a:off x="576540" y="1083909"/>
          <a:ext cx="590909" cy="3939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l" defTabSz="466725">
            <a:lnSpc>
              <a:spcPct val="90000"/>
            </a:lnSpc>
            <a:spcBef>
              <a:spcPct val="0"/>
            </a:spcBef>
            <a:spcAft>
              <a:spcPct val="35000"/>
            </a:spcAft>
            <a:buNone/>
          </a:pPr>
          <a:r>
            <a:rPr lang="en-US" sz="1050" kern="1200" dirty="0">
              <a:latin typeface="Garamond" panose="02020404030301010803" pitchFamily="18" charset="0"/>
            </a:rPr>
            <a:t>gender, ethnicity</a:t>
          </a:r>
        </a:p>
      </dsp:txBody>
      <dsp:txXfrm>
        <a:off x="576540" y="1083909"/>
        <a:ext cx="590909" cy="393939"/>
      </dsp:txXfrm>
    </dsp:sp>
    <dsp:sp modelId="{B9B49DE4-FAD9-4170-9CE7-44A0BBF899C4}">
      <dsp:nvSpPr>
        <dsp:cNvPr id="0" name=""/>
        <dsp:cNvSpPr/>
      </dsp:nvSpPr>
      <dsp:spPr>
        <a:xfrm>
          <a:off x="186499" y="1602925"/>
          <a:ext cx="393939" cy="393939"/>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CDAC1C3-C2E6-42B4-A4BF-73F790994064}">
      <dsp:nvSpPr>
        <dsp:cNvPr id="0" name=""/>
        <dsp:cNvSpPr/>
      </dsp:nvSpPr>
      <dsp:spPr>
        <a:xfrm>
          <a:off x="660842" y="1601940"/>
          <a:ext cx="736781" cy="3939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l" defTabSz="466725">
            <a:lnSpc>
              <a:spcPct val="90000"/>
            </a:lnSpc>
            <a:spcBef>
              <a:spcPct val="0"/>
            </a:spcBef>
            <a:spcAft>
              <a:spcPct val="35000"/>
            </a:spcAft>
            <a:buNone/>
          </a:pPr>
          <a:r>
            <a:rPr lang="en-US" sz="1050" kern="1200" dirty="0">
              <a:latin typeface="Garamond" panose="02020404030301010803" pitchFamily="18" charset="0"/>
            </a:rPr>
            <a:t>gender, ethnicity, profession</a:t>
          </a:r>
        </a:p>
      </dsp:txBody>
      <dsp:txXfrm>
        <a:off x="660842" y="1601940"/>
        <a:ext cx="736781" cy="393939"/>
      </dsp:txXfrm>
    </dsp:sp>
    <dsp:sp modelId="{88050831-A4EE-4C5A-B787-940C17500E96}">
      <dsp:nvSpPr>
        <dsp:cNvPr id="0" name=""/>
        <dsp:cNvSpPr/>
      </dsp:nvSpPr>
      <dsp:spPr>
        <a:xfrm>
          <a:off x="1169088" y="1084894"/>
          <a:ext cx="393939" cy="393939"/>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7E44E63-F1AB-4710-B5BF-02B8D928BC97}">
      <dsp:nvSpPr>
        <dsp:cNvPr id="0" name=""/>
        <dsp:cNvSpPr/>
      </dsp:nvSpPr>
      <dsp:spPr>
        <a:xfrm>
          <a:off x="1526202" y="1083909"/>
          <a:ext cx="858255" cy="3939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l" defTabSz="466725">
            <a:lnSpc>
              <a:spcPct val="90000"/>
            </a:lnSpc>
            <a:spcBef>
              <a:spcPct val="0"/>
            </a:spcBef>
            <a:spcAft>
              <a:spcPct val="35000"/>
            </a:spcAft>
            <a:buNone/>
          </a:pPr>
          <a:r>
            <a:rPr lang="en-US" sz="1050" kern="1200" dirty="0">
              <a:latin typeface="Garamond" panose="02020404030301010803" pitchFamily="18" charset="0"/>
            </a:rPr>
            <a:t>gender, profession</a:t>
          </a:r>
        </a:p>
      </dsp:txBody>
      <dsp:txXfrm>
        <a:off x="1526202" y="1083909"/>
        <a:ext cx="858255" cy="393939"/>
      </dsp:txXfrm>
    </dsp:sp>
    <dsp:sp modelId="{64A8D632-C96A-45E4-981E-D9FE09F7F4B6}">
      <dsp:nvSpPr>
        <dsp:cNvPr id="0" name=""/>
        <dsp:cNvSpPr/>
      </dsp:nvSpPr>
      <dsp:spPr>
        <a:xfrm>
          <a:off x="2123611" y="574935"/>
          <a:ext cx="393939" cy="393939"/>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FB708EE-C5AC-4103-8611-359D7BB027F2}">
      <dsp:nvSpPr>
        <dsp:cNvPr id="0" name=""/>
        <dsp:cNvSpPr/>
      </dsp:nvSpPr>
      <dsp:spPr>
        <a:xfrm>
          <a:off x="2530007" y="565878"/>
          <a:ext cx="808151" cy="3939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l" defTabSz="466725">
            <a:lnSpc>
              <a:spcPct val="90000"/>
            </a:lnSpc>
            <a:spcBef>
              <a:spcPct val="0"/>
            </a:spcBef>
            <a:spcAft>
              <a:spcPct val="35000"/>
            </a:spcAft>
            <a:buNone/>
          </a:pPr>
          <a:r>
            <a:rPr lang="en-US" sz="1050" kern="1200" dirty="0">
              <a:latin typeface="Garamond" panose="02020404030301010803" pitchFamily="18" charset="0"/>
            </a:rPr>
            <a:t>ethnicity</a:t>
          </a:r>
        </a:p>
      </dsp:txBody>
      <dsp:txXfrm>
        <a:off x="2530007" y="565878"/>
        <a:ext cx="808151" cy="393939"/>
      </dsp:txXfrm>
    </dsp:sp>
    <dsp:sp modelId="{89F0D240-FE7D-4A6F-9B6F-73E439B3FDE4}">
      <dsp:nvSpPr>
        <dsp:cNvPr id="0" name=""/>
        <dsp:cNvSpPr/>
      </dsp:nvSpPr>
      <dsp:spPr>
        <a:xfrm>
          <a:off x="2127817" y="1092966"/>
          <a:ext cx="393939" cy="393939"/>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7D55817-A7FC-45A4-ADDC-D6770880C834}">
      <dsp:nvSpPr>
        <dsp:cNvPr id="0" name=""/>
        <dsp:cNvSpPr/>
      </dsp:nvSpPr>
      <dsp:spPr>
        <a:xfrm>
          <a:off x="2591055" y="1083909"/>
          <a:ext cx="726753" cy="3939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l" defTabSz="466725">
            <a:lnSpc>
              <a:spcPct val="90000"/>
            </a:lnSpc>
            <a:spcBef>
              <a:spcPct val="0"/>
            </a:spcBef>
            <a:spcAft>
              <a:spcPct val="35000"/>
            </a:spcAft>
            <a:buNone/>
          </a:pPr>
          <a:r>
            <a:rPr lang="en-US" sz="1050" kern="1200" dirty="0">
              <a:latin typeface="Garamond" panose="02020404030301010803" pitchFamily="18" charset="0"/>
            </a:rPr>
            <a:t>ethnicity, profession</a:t>
          </a:r>
        </a:p>
      </dsp:txBody>
      <dsp:txXfrm>
        <a:off x="2591055" y="1083909"/>
        <a:ext cx="726753" cy="393939"/>
      </dsp:txXfrm>
    </dsp:sp>
    <dsp:sp modelId="{DD40BAC7-9895-450E-9191-CE4D574ED572}">
      <dsp:nvSpPr>
        <dsp:cNvPr id="0" name=""/>
        <dsp:cNvSpPr/>
      </dsp:nvSpPr>
      <dsp:spPr>
        <a:xfrm>
          <a:off x="3363989" y="566863"/>
          <a:ext cx="393939" cy="393939"/>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E619632-713E-4BB4-90D5-C38264A02DEB}">
      <dsp:nvSpPr>
        <dsp:cNvPr id="0" name=""/>
        <dsp:cNvSpPr/>
      </dsp:nvSpPr>
      <dsp:spPr>
        <a:xfrm>
          <a:off x="3773203" y="589227"/>
          <a:ext cx="768980" cy="3939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US" sz="1100" kern="1200" dirty="0">
              <a:latin typeface="Garamond" panose="02020404030301010803" pitchFamily="18" charset="0"/>
            </a:rPr>
            <a:t>profession</a:t>
          </a:r>
        </a:p>
      </dsp:txBody>
      <dsp:txXfrm>
        <a:off x="3773203" y="589227"/>
        <a:ext cx="768980" cy="393939"/>
      </dsp:txXfrm>
    </dsp:sp>
  </dsp:spTree>
</dsp:drawing>
</file>

<file path=ppt/diagrams/layout1.xml><?xml version="1.0" encoding="utf-8"?>
<dgm:layoutDef xmlns:dgm="http://schemas.openxmlformats.org/drawingml/2006/diagram" xmlns:a="http://schemas.openxmlformats.org/drawingml/2006/main" uniqueId="urn:microsoft.com/office/officeart/2009/layout/CirclePictureHierarchy">
  <dgm:title val=""/>
  <dgm:desc val=""/>
  <dgm:catLst>
    <dgm:cat type="hierarchy" pri="1750"/>
    <dgm:cat type="picture" pri="23000"/>
    <dgm:cat type="pictureconvert" pri="2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5"/>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h" for="ch" forName="image" refType="h" fact="0.8"/>
              <dgm:constr type="w" for="ch" forName="image" refType="h" refFor="ch" refForName="image"/>
              <dgm:constr type="t" for="ch" forName="image" refType="h" fact="0.1"/>
              <dgm:constr type="l" for="ch" forName="image"/>
              <dgm:constr type="w" for="ch" forName="text" refType="w" fact="0.6"/>
              <dgm:constr type="h" for="ch" forName="text" refType="h" fact="0.8"/>
              <dgm:constr type="t" for="ch" forName="text" refType="w" fact="0.04"/>
              <dgm:constr type="l" for="ch" forName="text" refType="w" fact="0.4"/>
            </dgm:constrLst>
            <dgm:ruleLst/>
            <dgm:layoutNode name="image" styleLbl="node0">
              <dgm:alg type="sp"/>
              <dgm:shape xmlns:r="http://schemas.openxmlformats.org/officeDocument/2006/relationships" type="ellipse" r:blip="" blipPhldr="1">
                <dgm:adjLst/>
              </dgm:shape>
              <dgm:presOf/>
              <dgm:constrLst/>
              <dgm:ruleLst/>
            </dgm:layoutNode>
            <dgm:layoutNode name="text"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image"/>
                    <dgm:param type="dstNode" val="image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h" for="ch" forName="image2" refType="h" fact="0.8"/>
                      <dgm:constr type="w" for="ch" forName="image2" refType="h" refFor="ch" refForName="image2"/>
                      <dgm:constr type="t" for="ch" forName="image2" refType="h" fact="0.1"/>
                      <dgm:constr type="l" for="ch" forName="image2"/>
                      <dgm:constr type="w" for="ch" forName="text2" refType="w" fact="0.6"/>
                      <dgm:constr type="h" for="ch" forName="text2" refType="h" fact="0.8"/>
                      <dgm:constr type="t" for="ch" forName="text2" refType="w" fact="0.04"/>
                      <dgm:constr type="l" for="ch" forName="text2" refType="w" fact="0.4"/>
                    </dgm:constrLst>
                    <dgm:ruleLst/>
                    <dgm:layoutNode name="image2">
                      <dgm:alg type="sp"/>
                      <dgm:shape xmlns:r="http://schemas.openxmlformats.org/officeDocument/2006/relationships" type="ellipse" r:blip="" blipPhldr="1">
                        <dgm:adjLst/>
                      </dgm:shape>
                      <dgm:presOf/>
                      <dgm:constrLst/>
                      <dgm:ruleLst/>
                    </dgm:layoutNode>
                    <dgm:layoutNode name="text2"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image2"/>
                            <dgm:param type="dstNode" val="image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h" for="ch" forName="image3" refType="h" fact="0.8"/>
                              <dgm:constr type="w" for="ch" forName="image3" refType="h" refFor="ch" refForName="image3"/>
                              <dgm:constr type="t" for="ch" forName="image3" refType="h" fact="0.1"/>
                              <dgm:constr type="l" for="ch" forName="image3"/>
                              <dgm:constr type="w" for="ch" forName="text3" refType="w" fact="0.6"/>
                              <dgm:constr type="h" for="ch" forName="text3" refType="h" fact="0.8"/>
                              <dgm:constr type="t" for="ch" forName="text3" refType="w" fact="0.04"/>
                              <dgm:constr type="l" for="ch" forName="text3" refType="w" fact="0.4"/>
                            </dgm:constrLst>
                            <dgm:ruleLst/>
                            <dgm:layoutNode name="image3">
                              <dgm:alg type="sp"/>
                              <dgm:shape xmlns:r="http://schemas.openxmlformats.org/officeDocument/2006/relationships" type="ellipse" r:blip="" blipPhldr="1">
                                <dgm:adjLst/>
                              </dgm:shape>
                              <dgm:presOf/>
                              <dgm:constrLst/>
                              <dgm:ruleLst/>
                            </dgm:layoutNode>
                            <dgm:layoutNode name="text3"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image3"/>
                                        <dgm:param type="dstNode" val="image4"/>
                                      </dgm:alg>
                                    </dgm:if>
                                    <dgm:else name="Name26">
                                      <dgm:alg type="conn">
                                        <dgm:param type="dim" val="1D"/>
                                        <dgm:param type="endSty" val="noArr"/>
                                        <dgm:param type="connRout" val="bend"/>
                                        <dgm:param type="bendPt" val="end"/>
                                        <dgm:param type="begPts" val="bCtr"/>
                                        <dgm:param type="endPts" val="tCtr"/>
                                        <dgm:param type="srcNode" val="image4"/>
                                        <dgm:param type="dstNode" val="image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h" for="ch" forName="image4" refType="h" fact="0.8"/>
                                      <dgm:constr type="w" for="ch" forName="image4" refType="h" refFor="ch" refForName="image4"/>
                                      <dgm:constr type="t" for="ch" forName="image4" refType="h" fact="0.1"/>
                                      <dgm:constr type="l" for="ch" forName="image4"/>
                                      <dgm:constr type="w" for="ch" forName="text4" refType="w" fact="0.6"/>
                                      <dgm:constr type="h" for="ch" forName="text4" refType="h" fact="0.8"/>
                                      <dgm:constr type="t" for="ch" forName="text4" refType="w" fact="0.04"/>
                                      <dgm:constr type="l" for="ch" forName="text4" refType="w" fact="0.4"/>
                                    </dgm:constrLst>
                                    <dgm:ruleLst/>
                                    <dgm:layoutNode name="image4">
                                      <dgm:alg type="sp"/>
                                      <dgm:shape xmlns:r="http://schemas.openxmlformats.org/officeDocument/2006/relationships" type="ellipse" r:blip="" blipPhldr="1">
                                        <dgm:adjLst/>
                                      </dgm:shape>
                                      <dgm:presOf/>
                                      <dgm:constrLst/>
                                      <dgm:ruleLst/>
                                    </dgm:layoutNode>
                                    <dgm:layoutNode name="text4"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AB010D5-5AFD-3948-9DE4-A30F60251501}" type="datetimeFigureOut">
              <a:rPr lang="en-US" smtClean="0"/>
              <a:pPr/>
              <a:t>5/10/19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5F238A8-1190-BB46-95A0-C10FA98B630E}" type="slidenum">
              <a:rPr lang="en-US" smtClean="0"/>
              <a:pPr/>
              <a:t>‹#›</a:t>
            </a:fld>
            <a:endParaRPr lang="en-US"/>
          </a:p>
        </p:txBody>
      </p:sp>
    </p:spTree>
    <p:extLst>
      <p:ext uri="{BB962C8B-B14F-4D97-AF65-F5344CB8AC3E}">
        <p14:creationId xmlns:p14="http://schemas.microsoft.com/office/powerpoint/2010/main" val="38105666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5F238A8-1190-BB46-95A0-C10FA98B630E}" type="slidenum">
              <a:rPr lang="en-US" smtClean="0"/>
              <a:pPr/>
              <a:t>4</a:t>
            </a:fld>
            <a:endParaRPr lang="en-US"/>
          </a:p>
        </p:txBody>
      </p:sp>
    </p:spTree>
    <p:extLst>
      <p:ext uri="{BB962C8B-B14F-4D97-AF65-F5344CB8AC3E}">
        <p14:creationId xmlns:p14="http://schemas.microsoft.com/office/powerpoint/2010/main" val="28205771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5F238A8-1190-BB46-95A0-C10FA98B630E}" type="slidenum">
              <a:rPr lang="en-US" smtClean="0"/>
              <a:pPr/>
              <a:t>25</a:t>
            </a:fld>
            <a:endParaRPr lang="en-US"/>
          </a:p>
        </p:txBody>
      </p:sp>
    </p:spTree>
    <p:extLst>
      <p:ext uri="{BB962C8B-B14F-4D97-AF65-F5344CB8AC3E}">
        <p14:creationId xmlns:p14="http://schemas.microsoft.com/office/powerpoint/2010/main" val="28873350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612763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11235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343515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056798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952709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686047"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686047"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114064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686047"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686047"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982658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686047"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686047"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819593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686047"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686047"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679959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5F238A8-1190-BB46-95A0-C10FA98B630E}" type="slidenum">
              <a:rPr lang="en-US" smtClean="0"/>
              <a:pPr/>
              <a:t>5</a:t>
            </a:fld>
            <a:endParaRPr lang="en-US"/>
          </a:p>
        </p:txBody>
      </p:sp>
    </p:spTree>
    <p:extLst>
      <p:ext uri="{BB962C8B-B14F-4D97-AF65-F5344CB8AC3E}">
        <p14:creationId xmlns:p14="http://schemas.microsoft.com/office/powerpoint/2010/main" val="261848314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pPr algn="just" defTabSz="685971">
              <a:defRPr/>
            </a:pPr>
            <a:endParaRPr lang="en-US" sz="1400" dirty="0">
              <a:latin typeface="Times New Roman" pitchFamily="18" charset="0"/>
              <a:cs typeface="Times New Roman" pitchFamily="18" charset="0"/>
            </a:endParaRPr>
          </a:p>
        </p:txBody>
      </p:sp>
      <p:sp>
        <p:nvSpPr>
          <p:cNvPr id="5" name="Slide Number Placeholder 4"/>
          <p:cNvSpPr>
            <a:spLocks noGrp="1"/>
          </p:cNvSpPr>
          <p:nvPr>
            <p:ph type="sldNum" sz="quarter" idx="10"/>
          </p:nvPr>
        </p:nvSpPr>
        <p:spPr/>
        <p:txBody>
          <a:bodyPr/>
          <a:lstStyle/>
          <a:p>
            <a:pPr marL="0" marR="0" lvl="0" indent="0" algn="r" defTabSz="686047"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686047"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1"/>
          </p:nvPr>
        </p:nvSpPr>
        <p:spPr/>
        <p:txBody>
          <a:bodyPr/>
          <a:lstStyle/>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a:ln>
                  <a:noFill/>
                </a:ln>
                <a:solidFill>
                  <a:srgbClr val="000000"/>
                </a:solidFill>
                <a:effectLst/>
                <a:uLnTx/>
                <a:uFillTx/>
                <a:latin typeface="Segoe UI" pitchFamily="34" charset="0"/>
                <a:ea typeface="+mn-ea"/>
                <a:cs typeface="+mn-cs"/>
              </a:rPr>
              <a:t>© 2012 Microsoft Corporation. All rights reserved. Microsoft, Windows, Windows Vista and other product names are or may be registered trademarks and/or trademarks in the U.S. and/or other countries.</a:t>
            </a:r>
          </a:p>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a:ln>
                  <a:noFill/>
                </a:ln>
                <a:solidFill>
                  <a:srgbClr val="000000"/>
                </a:solidFill>
                <a:effectLst/>
                <a:uLnTx/>
                <a:uFillTx/>
                <a:latin typeface="Segoe UI" pitchFamily="34" charset="0"/>
                <a:ea typeface="+mn-ea"/>
                <a:cs typeface="+mn-cs"/>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500" b="0" i="0" u="none" strike="noStrike" kern="1200" cap="none" spc="0" normalizeH="0" baseline="0" noProof="0">
                <a:ln>
                  <a:noFill/>
                </a:ln>
                <a:solidFill>
                  <a:srgbClr val="000000"/>
                </a:solidFill>
                <a:effectLst/>
                <a:uLnTx/>
                <a:uFillTx/>
                <a:latin typeface="Segoe UI" pitchFamily="34" charset="0"/>
                <a:ea typeface="+mn-ea"/>
                <a:cs typeface="+mn-cs"/>
              </a:rPr>
            </a:br>
            <a:r>
              <a:rPr kumimoji="0" lang="en-US" sz="500" b="0" i="0" u="none" strike="noStrike" kern="1200" cap="none" spc="0" normalizeH="0" baseline="0" noProof="0">
                <a:ln>
                  <a:noFill/>
                </a:ln>
                <a:solidFill>
                  <a:srgbClr val="000000"/>
                </a:solidFill>
                <a:effectLst/>
                <a:uLnTx/>
                <a:uFillTx/>
                <a:latin typeface="Segoe UI" pitchFamily="34" charset="0"/>
                <a:ea typeface="+mn-ea"/>
                <a:cs typeface="+mn-cs"/>
              </a:rPr>
              <a:t>MICROSOFT MAKES NO WARRANTIES, EXPRESS, IMPLIED OR STATUTORY, AS TO THE INFORMATION IN THIS PRESENTATION.</a:t>
            </a:r>
            <a:endParaRPr kumimoji="0" lang="en-US" sz="500" b="0" i="0" u="none" strike="noStrike" kern="1200" cap="none" spc="0" normalizeH="0" baseline="0" noProof="0" dirty="0">
              <a:ln>
                <a:noFill/>
              </a:ln>
              <a:solidFill>
                <a:srgbClr val="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14413537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pPr algn="just"/>
            <a:endParaRPr lang="en-US" sz="1400" dirty="0">
              <a:latin typeface="Times New Roman" pitchFamily="18" charset="0"/>
              <a:cs typeface="Times New Roman" pitchFamily="18" charset="0"/>
            </a:endParaRPr>
          </a:p>
        </p:txBody>
      </p:sp>
      <p:sp>
        <p:nvSpPr>
          <p:cNvPr id="5" name="Slide Number Placeholder 4"/>
          <p:cNvSpPr>
            <a:spLocks noGrp="1"/>
          </p:cNvSpPr>
          <p:nvPr>
            <p:ph type="sldNum" sz="quarter" idx="10"/>
          </p:nvPr>
        </p:nvSpPr>
        <p:spPr/>
        <p:txBody>
          <a:bodyPr/>
          <a:lstStyle/>
          <a:p>
            <a:pPr marL="0" marR="0" lvl="0" indent="0" algn="r" defTabSz="686047"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686047"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1"/>
          </p:nvPr>
        </p:nvSpPr>
        <p:spPr/>
        <p:txBody>
          <a:bodyPr/>
          <a:lstStyle/>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a:ln>
                  <a:noFill/>
                </a:ln>
                <a:solidFill>
                  <a:srgbClr val="000000"/>
                </a:solidFill>
                <a:effectLst/>
                <a:uLnTx/>
                <a:uFillTx/>
                <a:latin typeface="Segoe UI" pitchFamily="34" charset="0"/>
                <a:ea typeface="+mn-ea"/>
                <a:cs typeface="+mn-cs"/>
              </a:rPr>
              <a:t>© 2012 Microsoft Corporation. All rights reserved. Microsoft, Windows, Windows Vista and other product names are or may be registered trademarks and/or trademarks in the U.S. and/or other countries.</a:t>
            </a:r>
          </a:p>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a:ln>
                  <a:noFill/>
                </a:ln>
                <a:solidFill>
                  <a:srgbClr val="000000"/>
                </a:solidFill>
                <a:effectLst/>
                <a:uLnTx/>
                <a:uFillTx/>
                <a:latin typeface="Segoe UI" pitchFamily="34" charset="0"/>
                <a:ea typeface="+mn-ea"/>
                <a:cs typeface="+mn-cs"/>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500" b="0" i="0" u="none" strike="noStrike" kern="1200" cap="none" spc="0" normalizeH="0" baseline="0" noProof="0">
                <a:ln>
                  <a:noFill/>
                </a:ln>
                <a:solidFill>
                  <a:srgbClr val="000000"/>
                </a:solidFill>
                <a:effectLst/>
                <a:uLnTx/>
                <a:uFillTx/>
                <a:latin typeface="Segoe UI" pitchFamily="34" charset="0"/>
                <a:ea typeface="+mn-ea"/>
                <a:cs typeface="+mn-cs"/>
              </a:rPr>
            </a:br>
            <a:r>
              <a:rPr kumimoji="0" lang="en-US" sz="500" b="0" i="0" u="none" strike="noStrike" kern="1200" cap="none" spc="0" normalizeH="0" baseline="0" noProof="0">
                <a:ln>
                  <a:noFill/>
                </a:ln>
                <a:solidFill>
                  <a:srgbClr val="000000"/>
                </a:solidFill>
                <a:effectLst/>
                <a:uLnTx/>
                <a:uFillTx/>
                <a:latin typeface="Segoe UI" pitchFamily="34" charset="0"/>
                <a:ea typeface="+mn-ea"/>
                <a:cs typeface="+mn-cs"/>
              </a:rPr>
              <a:t>MICROSOFT MAKES NO WARRANTIES, EXPRESS, IMPLIED OR STATUTORY, AS TO THE INFORMATION IN THIS PRESENTATION.</a:t>
            </a:r>
            <a:endParaRPr kumimoji="0" lang="en-US" sz="500" b="0" i="0" u="none" strike="noStrike" kern="1200" cap="none" spc="0" normalizeH="0" baseline="0" noProof="0" dirty="0">
              <a:ln>
                <a:noFill/>
              </a:ln>
              <a:solidFill>
                <a:srgbClr val="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10931124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sz="1400" dirty="0">
              <a:latin typeface="Times New Roman" pitchFamily="18" charset="0"/>
              <a:cs typeface="Times New Roman" pitchFamily="18" charset="0"/>
            </a:endParaRPr>
          </a:p>
        </p:txBody>
      </p:sp>
      <p:sp>
        <p:nvSpPr>
          <p:cNvPr id="5" name="Slide Number Placeholder 4"/>
          <p:cNvSpPr>
            <a:spLocks noGrp="1"/>
          </p:cNvSpPr>
          <p:nvPr>
            <p:ph type="sldNum" sz="quarter" idx="10"/>
          </p:nvPr>
        </p:nvSpPr>
        <p:spPr/>
        <p:txBody>
          <a:bodyPr/>
          <a:lstStyle/>
          <a:p>
            <a:pPr marL="0" marR="0" lvl="0" indent="0" algn="r" defTabSz="686047"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686047"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1"/>
          </p:nvPr>
        </p:nvSpPr>
        <p:spPr/>
        <p:txBody>
          <a:bodyPr/>
          <a:lstStyle/>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a:ln>
                  <a:noFill/>
                </a:ln>
                <a:solidFill>
                  <a:srgbClr val="000000"/>
                </a:solidFill>
                <a:effectLst/>
                <a:uLnTx/>
                <a:uFillTx/>
                <a:latin typeface="Segoe UI" pitchFamily="34" charset="0"/>
                <a:ea typeface="+mn-ea"/>
                <a:cs typeface="+mn-cs"/>
              </a:rPr>
              <a:t>© 2012 Microsoft Corporation. All rights reserved. Microsoft, Windows, Windows Vista and other product names are or may be registered trademarks and/or trademarks in the U.S. and/or other countries.</a:t>
            </a:r>
          </a:p>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a:ln>
                  <a:noFill/>
                </a:ln>
                <a:solidFill>
                  <a:srgbClr val="000000"/>
                </a:solidFill>
                <a:effectLst/>
                <a:uLnTx/>
                <a:uFillTx/>
                <a:latin typeface="Segoe UI" pitchFamily="34" charset="0"/>
                <a:ea typeface="+mn-ea"/>
                <a:cs typeface="+mn-cs"/>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500" b="0" i="0" u="none" strike="noStrike" kern="1200" cap="none" spc="0" normalizeH="0" baseline="0" noProof="0">
                <a:ln>
                  <a:noFill/>
                </a:ln>
                <a:solidFill>
                  <a:srgbClr val="000000"/>
                </a:solidFill>
                <a:effectLst/>
                <a:uLnTx/>
                <a:uFillTx/>
                <a:latin typeface="Segoe UI" pitchFamily="34" charset="0"/>
                <a:ea typeface="+mn-ea"/>
                <a:cs typeface="+mn-cs"/>
              </a:rPr>
            </a:br>
            <a:r>
              <a:rPr kumimoji="0" lang="en-US" sz="500" b="0" i="0" u="none" strike="noStrike" kern="1200" cap="none" spc="0" normalizeH="0" baseline="0" noProof="0">
                <a:ln>
                  <a:noFill/>
                </a:ln>
                <a:solidFill>
                  <a:srgbClr val="000000"/>
                </a:solidFill>
                <a:effectLst/>
                <a:uLnTx/>
                <a:uFillTx/>
                <a:latin typeface="Segoe UI" pitchFamily="34" charset="0"/>
                <a:ea typeface="+mn-ea"/>
                <a:cs typeface="+mn-cs"/>
              </a:rPr>
              <a:t>MICROSOFT MAKES NO WARRANTIES, EXPRESS, IMPLIED OR STATUTORY, AS TO THE INFORMATION IN THIS PRESENTATION.</a:t>
            </a:r>
            <a:endParaRPr kumimoji="0" lang="en-US" sz="500" b="0" i="0" u="none" strike="noStrike" kern="1200" cap="none" spc="0" normalizeH="0" baseline="0" noProof="0" dirty="0">
              <a:ln>
                <a:noFill/>
              </a:ln>
              <a:solidFill>
                <a:srgbClr val="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77164018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686047"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686047"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0900663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1514715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the context.</a:t>
            </a:r>
          </a:p>
          <a:p>
            <a:r>
              <a:rPr lang="en-US" dirty="0"/>
              <a:t>In each exceptional fact, among all the entities, in the context, the entity of interest is one of the few, or even the only one that bears</a:t>
            </a:r>
            <a:r>
              <a:rPr lang="en-US" baseline="0" dirty="0"/>
              <a:t> a particular value combination on the qualifying attributes.</a:t>
            </a:r>
          </a:p>
          <a:p>
            <a:r>
              <a:rPr lang="en-US" baseline="0" dirty="0"/>
              <a:t>In the example of Denzel Washington, we can paraphrase the facts as: Among all the best actors winners, Denzel Washington is one of the only two person whose ethnicity is African American.</a:t>
            </a:r>
            <a:endParaRPr lang="en-US" dirty="0"/>
          </a:p>
        </p:txBody>
      </p:sp>
    </p:spTree>
    <p:extLst>
      <p:ext uri="{BB962C8B-B14F-4D97-AF65-F5344CB8AC3E}">
        <p14:creationId xmlns:p14="http://schemas.microsoft.com/office/powerpoint/2010/main" val="35792628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the context.</a:t>
            </a:r>
          </a:p>
          <a:p>
            <a:r>
              <a:rPr lang="en-US" dirty="0"/>
              <a:t>In each exceptional fact, among all the entities, in the context, the entity of interest is one of the few, or even the only one that bears</a:t>
            </a:r>
            <a:r>
              <a:rPr lang="en-US" baseline="0" dirty="0"/>
              <a:t> a particular value combination on the qualifying attributes.</a:t>
            </a:r>
          </a:p>
          <a:p>
            <a:r>
              <a:rPr lang="en-US" baseline="0" dirty="0"/>
              <a:t>In the example of Denzel Washington, we can paraphrase the facts as: Among all the best actors winners, Denzel Washington is one of the only two person whose ethnicity is African American.</a:t>
            </a:r>
            <a:endParaRPr lang="en-US" dirty="0"/>
          </a:p>
        </p:txBody>
      </p:sp>
    </p:spTree>
    <p:extLst>
      <p:ext uri="{BB962C8B-B14F-4D97-AF65-F5344CB8AC3E}">
        <p14:creationId xmlns:p14="http://schemas.microsoft.com/office/powerpoint/2010/main" val="36246934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the context.</a:t>
            </a:r>
          </a:p>
          <a:p>
            <a:r>
              <a:rPr lang="en-US" dirty="0"/>
              <a:t>In each exceptional fact, among all the entities, in the context, the entity of interest is one of the few, or even the only one that bears</a:t>
            </a:r>
            <a:r>
              <a:rPr lang="en-US" baseline="0" dirty="0"/>
              <a:t> a particular value combination on the qualifying attributes.</a:t>
            </a:r>
          </a:p>
          <a:p>
            <a:r>
              <a:rPr lang="en-US" baseline="0" dirty="0"/>
              <a:t>In the example of Denzel Washington, we can paraphrase the facts as: Among all the best actors winners, Denzel Washington is one of the only two person whose ethnicity is African American.</a:t>
            </a:r>
            <a:endParaRPr lang="en-US" dirty="0"/>
          </a:p>
        </p:txBody>
      </p:sp>
    </p:spTree>
    <p:extLst>
      <p:ext uri="{BB962C8B-B14F-4D97-AF65-F5344CB8AC3E}">
        <p14:creationId xmlns:p14="http://schemas.microsoft.com/office/powerpoint/2010/main" val="215687058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Tree>
    <p:extLst>
      <p:ext uri="{BB962C8B-B14F-4D97-AF65-F5344CB8AC3E}">
        <p14:creationId xmlns:p14="http://schemas.microsoft.com/office/powerpoint/2010/main" val="181617068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we can</a:t>
            </a:r>
            <a:r>
              <a:rPr lang="en-US" baseline="0" dirty="0"/>
              <a:t> see such statements all over the news articles, discovery of exceptional facts is useful to various important applications.</a:t>
            </a:r>
          </a:p>
          <a:p>
            <a:r>
              <a:rPr lang="en-US" baseline="0" dirty="0"/>
              <a:t>For example, journalists are interested in monitoring and discovering attention-seizing factual statements like Denzel Washington’s Example.</a:t>
            </a:r>
          </a:p>
          <a:p>
            <a:r>
              <a:rPr lang="en-US" baseline="0" dirty="0"/>
              <a:t>In fact-checking, fact-checkers can compare the statements made by humans with automatically discovered facts. For example, on snopes.com, there is a fact-check about whether Hillary Clinton is the first female presidential nominee or not.</a:t>
            </a:r>
          </a:p>
          <a:p>
            <a:r>
              <a:rPr lang="en-US" baseline="0" dirty="0"/>
              <a:t>Exceptional facts can help promote friends, news and product in various recommend systems. For example, search engine can promote their search results by showing exceptional facts. If you search Willis Tower on Google, you may see the “did you know” sections which tells one of its exceptional facts.</a:t>
            </a:r>
          </a:p>
          <a:p>
            <a:r>
              <a:rPr lang="en-US" baseline="0" dirty="0"/>
              <a:t>When the discovered facts are inconsistent with known truth or apparent common sense, it reveals incomplete data or data errors. Such insights aid knowledge base cleaning and completion.</a:t>
            </a:r>
            <a:endParaRPr lang="en-US" dirty="0"/>
          </a:p>
        </p:txBody>
      </p:sp>
    </p:spTree>
    <p:extLst>
      <p:ext uri="{BB962C8B-B14F-4D97-AF65-F5344CB8AC3E}">
        <p14:creationId xmlns:p14="http://schemas.microsoft.com/office/powerpoint/2010/main" val="19765369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24312871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following,</a:t>
            </a:r>
            <a:r>
              <a:rPr lang="en-US" baseline="0" dirty="0"/>
              <a:t> I will show our formal definition of attributes, subspaces, contexts, and the exceptional fact discovery problem.</a:t>
            </a:r>
          </a:p>
          <a:p>
            <a:r>
              <a:rPr lang="en-US" baseline="0" dirty="0"/>
              <a:t>The attributes of an entity are the entity’s incoming/outgoing edge labels and the attribute values are the entity’s direct neighbors</a:t>
            </a:r>
          </a:p>
          <a:p>
            <a:r>
              <a:rPr lang="en-US" baseline="0" dirty="0"/>
              <a:t>For example, entity S1 has two attributes: score-by, play-for. The values of the two attributes are G1, BRA, respectively.</a:t>
            </a:r>
          </a:p>
          <a:p>
            <a:pPr marL="0" marR="0" lvl="0" indent="0" algn="l" defTabSz="686047" rtl="0" eaLnBrk="1" fontAlgn="auto" latinLnBrk="0" hangingPunct="1">
              <a:lnSpc>
                <a:spcPct val="90000"/>
              </a:lnSpc>
              <a:spcBef>
                <a:spcPts val="0"/>
              </a:spcBef>
              <a:spcAft>
                <a:spcPts val="250"/>
              </a:spcAft>
              <a:buClrTx/>
              <a:buSzTx/>
              <a:buFontTx/>
              <a:buNone/>
              <a:tabLst/>
              <a:defRPr/>
            </a:pPr>
            <a:endParaRPr lang="en-US" baseline="0" dirty="0"/>
          </a:p>
          <a:p>
            <a:pPr marL="0" marR="0" lvl="0" indent="0" algn="l" defTabSz="686047" rtl="0" eaLnBrk="1" fontAlgn="auto" latinLnBrk="0" hangingPunct="1">
              <a:lnSpc>
                <a:spcPct val="90000"/>
              </a:lnSpc>
              <a:spcBef>
                <a:spcPts val="0"/>
              </a:spcBef>
              <a:spcAft>
                <a:spcPts val="250"/>
              </a:spcAft>
              <a:buClrTx/>
              <a:buSzTx/>
              <a:buFontTx/>
              <a:buNone/>
              <a:tabLst/>
              <a:defRPr/>
            </a:pPr>
            <a:r>
              <a:rPr lang="en-US" baseline="0" dirty="0"/>
              <a:t>A subspace is a subset of attributes.</a:t>
            </a:r>
          </a:p>
          <a:p>
            <a:endParaRPr lang="en-US" baseline="0" dirty="0"/>
          </a:p>
          <a:p>
            <a:endParaRPr lang="en-US" dirty="0"/>
          </a:p>
        </p:txBody>
      </p:sp>
    </p:spTree>
    <p:extLst>
      <p:ext uri="{BB962C8B-B14F-4D97-AF65-F5344CB8AC3E}">
        <p14:creationId xmlns:p14="http://schemas.microsoft.com/office/powerpoint/2010/main" val="196709407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following,</a:t>
            </a:r>
            <a:r>
              <a:rPr lang="en-US" baseline="0" dirty="0"/>
              <a:t> I will show our formal definition of attributes, subspaces, contexts, and the exceptional fact discovery problem.</a:t>
            </a:r>
          </a:p>
          <a:p>
            <a:r>
              <a:rPr lang="en-US" baseline="0" dirty="0"/>
              <a:t>The attributes of an entity are the entity’s incoming/outgoing edge labels and the attribute values are the entity’s direct neighbors</a:t>
            </a:r>
          </a:p>
          <a:p>
            <a:r>
              <a:rPr lang="en-US" baseline="0" dirty="0"/>
              <a:t>For example, entity S1 has two attributes: score-by, play-for. The values of the two attributes are G1, BRA, respectively.</a:t>
            </a:r>
          </a:p>
          <a:p>
            <a:pPr marL="0" marR="0" lvl="0" indent="0" algn="l" defTabSz="686047" rtl="0" eaLnBrk="1" fontAlgn="auto" latinLnBrk="0" hangingPunct="1">
              <a:lnSpc>
                <a:spcPct val="90000"/>
              </a:lnSpc>
              <a:spcBef>
                <a:spcPts val="0"/>
              </a:spcBef>
              <a:spcAft>
                <a:spcPts val="250"/>
              </a:spcAft>
              <a:buClrTx/>
              <a:buSzTx/>
              <a:buFontTx/>
              <a:buNone/>
              <a:tabLst/>
              <a:defRPr/>
            </a:pPr>
            <a:endParaRPr lang="en-US" baseline="0" dirty="0"/>
          </a:p>
          <a:p>
            <a:pPr marL="0" marR="0" lvl="0" indent="0" algn="l" defTabSz="686047" rtl="0" eaLnBrk="1" fontAlgn="auto" latinLnBrk="0" hangingPunct="1">
              <a:lnSpc>
                <a:spcPct val="90000"/>
              </a:lnSpc>
              <a:spcBef>
                <a:spcPts val="0"/>
              </a:spcBef>
              <a:spcAft>
                <a:spcPts val="250"/>
              </a:spcAft>
              <a:buClrTx/>
              <a:buSzTx/>
              <a:buFontTx/>
              <a:buNone/>
              <a:tabLst/>
              <a:defRPr/>
            </a:pPr>
            <a:r>
              <a:rPr lang="en-US" baseline="0" dirty="0"/>
              <a:t>A subspace is a subset of attributes.</a:t>
            </a:r>
          </a:p>
          <a:p>
            <a:endParaRPr lang="en-US" baseline="0" dirty="0"/>
          </a:p>
          <a:p>
            <a:endParaRPr lang="en-US" dirty="0"/>
          </a:p>
        </p:txBody>
      </p:sp>
    </p:spTree>
    <p:extLst>
      <p:ext uri="{BB962C8B-B14F-4D97-AF65-F5344CB8AC3E}">
        <p14:creationId xmlns:p14="http://schemas.microsoft.com/office/powerpoint/2010/main" val="125669085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context is a set of entities</a:t>
            </a:r>
            <a:r>
              <a:rPr lang="en-US" baseline="0" dirty="0"/>
              <a:t> sharing some common characteristics. We express a context by a pair of a pattern and a variable in the pattern.</a:t>
            </a:r>
          </a:p>
          <a:p>
            <a:r>
              <a:rPr lang="en-US" baseline="0" dirty="0"/>
              <a:t>For example, P1 in the figure and the variable ?g define a context which consists of goals scored by Brazilian players.</a:t>
            </a:r>
            <a:endParaRPr lang="en-US" dirty="0"/>
          </a:p>
        </p:txBody>
      </p:sp>
    </p:spTree>
    <p:extLst>
      <p:ext uri="{BB962C8B-B14F-4D97-AF65-F5344CB8AC3E}">
        <p14:creationId xmlns:p14="http://schemas.microsoft.com/office/powerpoint/2010/main" val="234909052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context is a set of entities</a:t>
            </a:r>
            <a:r>
              <a:rPr lang="en-US" baseline="0" dirty="0"/>
              <a:t> sharing some common characteristics. We express a context by a pair of a pattern and a variable in the pattern.</a:t>
            </a:r>
          </a:p>
          <a:p>
            <a:r>
              <a:rPr lang="en-US" baseline="0" dirty="0"/>
              <a:t>For example, P1 in the figure and the variable ?g define a context which consists of goals scored by Brazilian players.</a:t>
            </a:r>
            <a:endParaRPr lang="en-US" dirty="0"/>
          </a:p>
        </p:txBody>
      </p:sp>
    </p:spTree>
    <p:extLst>
      <p:ext uri="{BB962C8B-B14F-4D97-AF65-F5344CB8AC3E}">
        <p14:creationId xmlns:p14="http://schemas.microsoft.com/office/powerpoint/2010/main" val="321299272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context is a set of entities</a:t>
            </a:r>
            <a:r>
              <a:rPr lang="en-US" baseline="0" dirty="0"/>
              <a:t> sharing some common characteristics. We express a context by a pair of a pattern and a variable in the pattern.</a:t>
            </a:r>
          </a:p>
          <a:p>
            <a:r>
              <a:rPr lang="en-US" baseline="0" dirty="0"/>
              <a:t>For example, P1 in the figure and the variable ?g define a context which consists of goals scored by Brazilian players.</a:t>
            </a:r>
            <a:endParaRPr lang="en-US" dirty="0"/>
          </a:p>
        </p:txBody>
      </p:sp>
    </p:spTree>
    <p:extLst>
      <p:ext uri="{BB962C8B-B14F-4D97-AF65-F5344CB8AC3E}">
        <p14:creationId xmlns:p14="http://schemas.microsoft.com/office/powerpoint/2010/main" val="87292466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context is a set of entities</a:t>
            </a:r>
            <a:r>
              <a:rPr lang="en-US" baseline="0" dirty="0"/>
              <a:t> sharing some common characteristics. We express a context by a pair of a pattern and a variable in the pattern.</a:t>
            </a:r>
          </a:p>
          <a:p>
            <a:r>
              <a:rPr lang="en-US" baseline="0" dirty="0"/>
              <a:t>For example, P1 in the figure and the variable ?g define a context which consists of goals scored by Brazilian players.</a:t>
            </a:r>
            <a:endParaRPr lang="en-US" dirty="0"/>
          </a:p>
        </p:txBody>
      </p:sp>
    </p:spTree>
    <p:extLst>
      <p:ext uri="{BB962C8B-B14F-4D97-AF65-F5344CB8AC3E}">
        <p14:creationId xmlns:p14="http://schemas.microsoft.com/office/powerpoint/2010/main" val="245175341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now are ready to define the problem of exceptional</a:t>
            </a:r>
            <a:r>
              <a:rPr lang="en-US" baseline="0" dirty="0"/>
              <a:t> fact discovery.</a:t>
            </a:r>
          </a:p>
          <a:p>
            <a:r>
              <a:rPr lang="en-US" baseline="0" dirty="0"/>
              <a:t>Given an entity in the knowledge, an exceptionality function chi, and an integer k, the objective of exceptional fact discovery is to find top-k highest scored context-subspace pairs.</a:t>
            </a:r>
            <a:endParaRPr lang="en-US" dirty="0"/>
          </a:p>
        </p:txBody>
      </p:sp>
    </p:spTree>
    <p:extLst>
      <p:ext uri="{BB962C8B-B14F-4D97-AF65-F5344CB8AC3E}">
        <p14:creationId xmlns:p14="http://schemas.microsoft.com/office/powerpoint/2010/main" val="243149065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6047" rtl="0" eaLnBrk="1" fontAlgn="auto" latinLnBrk="0" hangingPunct="1">
              <a:lnSpc>
                <a:spcPct val="90000"/>
              </a:lnSpc>
              <a:spcBef>
                <a:spcPts val="0"/>
              </a:spcBef>
              <a:spcAft>
                <a:spcPts val="250"/>
              </a:spcAft>
              <a:buClrTx/>
              <a:buSzTx/>
              <a:buFontTx/>
              <a:buNone/>
              <a:tabLst/>
              <a:defRPr/>
            </a:pPr>
            <a:r>
              <a:rPr lang="en-US" dirty="0"/>
              <a:t>The main computational</a:t>
            </a:r>
            <a:r>
              <a:rPr lang="en-US" baseline="0" dirty="0"/>
              <a:t> </a:t>
            </a:r>
            <a:r>
              <a:rPr lang="en-US" dirty="0"/>
              <a:t>challenge of the problem is that we have to explore</a:t>
            </a:r>
            <a:r>
              <a:rPr lang="en-US" baseline="0" dirty="0"/>
              <a:t> two extremely large search spaces, one of subspaces, one of patterns. It is challenging to prune subspaces and patterns, because the exceptionality scores usually do not have anti-monotone property.</a:t>
            </a:r>
            <a:endParaRPr lang="en-US" dirty="0"/>
          </a:p>
          <a:p>
            <a:endParaRPr lang="en-US" dirty="0"/>
          </a:p>
        </p:txBody>
      </p:sp>
    </p:spTree>
    <p:extLst>
      <p:ext uri="{BB962C8B-B14F-4D97-AF65-F5344CB8AC3E}">
        <p14:creationId xmlns:p14="http://schemas.microsoft.com/office/powerpoint/2010/main" val="366968902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two major areas that are related to our work: outlier detection, and outlying aspect mining.</a:t>
            </a:r>
          </a:p>
          <a:p>
            <a:r>
              <a:rPr lang="en-US" baseline="0" dirty="0"/>
              <a:t>Outlier detection is to find a set of objects from a dataset, it does not focus on explaining why outliers are outlying. While our work tries to explain why an object is exceptional by showing the pairs of contexts and subspaces where the object is highly-scored.</a:t>
            </a:r>
          </a:p>
          <a:p>
            <a:endParaRPr lang="en-US" baseline="0" dirty="0"/>
          </a:p>
          <a:p>
            <a:r>
              <a:rPr lang="en-US" baseline="0" dirty="0"/>
              <a:t>In general, we share the same goal with outlying aspect mining, which focuses on outlying explanation for a given object. However, existing techniques adopts a single table model, which is not suitable for graph-based data, such as knowledge graphs. First, a table that models a graph can be extremely large and sparse, given the sizes and the variety of relationships in a knowledge graph. Second, only handful methods consider contextual outlying explanation. The existing techniques model contexts using conjunctive queries. In graphs, conjunctive queries are not sufficient. Third, existing techniques do not consider set values in defining contexts. However, set values in graphs are very common.</a:t>
            </a:r>
            <a:endParaRPr lang="en-US" dirty="0"/>
          </a:p>
        </p:txBody>
      </p:sp>
    </p:spTree>
    <p:extLst>
      <p:ext uri="{BB962C8B-B14F-4D97-AF65-F5344CB8AC3E}">
        <p14:creationId xmlns:p14="http://schemas.microsoft.com/office/powerpoint/2010/main" val="266366983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then, propose a beam</a:t>
            </a:r>
            <a:r>
              <a:rPr lang="en-US" baseline="0" dirty="0"/>
              <a:t> search based framework,</a:t>
            </a:r>
            <a:r>
              <a:rPr lang="en-US" dirty="0"/>
              <a:t> Maverick, to discover exceptional facts about entities.</a:t>
            </a:r>
          </a:p>
          <a:p>
            <a:r>
              <a:rPr lang="en-US" dirty="0"/>
              <a:t>The search is accomplished mainly by three components: context-evaluator, exceptionality evaluator, and pattern generator.</a:t>
            </a:r>
          </a:p>
          <a:p>
            <a:r>
              <a:rPr lang="en-US" dirty="0"/>
              <a:t>Maverick maintains a beam, which is a fixed-size priority queue, </a:t>
            </a:r>
          </a:p>
          <a:p>
            <a:r>
              <a:rPr lang="en-US" dirty="0"/>
              <a:t>For each pattern in the beam, context evaluator evaluates the pattern to obtain its matches and contexts.</a:t>
            </a:r>
          </a:p>
          <a:p>
            <a:r>
              <a:rPr lang="en-US" dirty="0"/>
              <a:t>w.r.t each context, the exceptionality evaluator evaluates the degree of exceptionality of the entity, and outputs top-k context-subspace pairs</a:t>
            </a:r>
          </a:p>
          <a:p>
            <a:r>
              <a:rPr lang="en-US" dirty="0"/>
              <a:t>Pattern generator then finds all the children of the current pattern. Basically, it maintains a tree of pattern, which we call pattern search tree. The top children in each level will become the new beam at next iteration.</a:t>
            </a:r>
          </a:p>
        </p:txBody>
      </p:sp>
    </p:spTree>
    <p:extLst>
      <p:ext uri="{BB962C8B-B14F-4D97-AF65-F5344CB8AC3E}">
        <p14:creationId xmlns:p14="http://schemas.microsoft.com/office/powerpoint/2010/main" val="12504415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27445894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mentioned</a:t>
            </a:r>
            <a:r>
              <a:rPr lang="en-US" baseline="0" dirty="0"/>
              <a:t> previously, t</a:t>
            </a:r>
            <a:r>
              <a:rPr lang="en-US" dirty="0"/>
              <a:t>he exceptionality evaluator is responsible</a:t>
            </a:r>
            <a:r>
              <a:rPr lang="en-US" baseline="0" dirty="0"/>
              <a:t> for evaluating the given entity’s degree of exceptionality, with regard to a given context.</a:t>
            </a:r>
          </a:p>
          <a:p>
            <a:r>
              <a:rPr lang="en-US" baseline="0" dirty="0"/>
              <a:t>An exceptionality function is a real function, and the inputs of the function are an entity, a subspace and a context.</a:t>
            </a:r>
          </a:p>
          <a:p>
            <a:r>
              <a:rPr lang="en-US" baseline="0" dirty="0"/>
              <a:t>Note that Maverick allows users to use any </a:t>
            </a:r>
            <a:r>
              <a:rPr lang="en-US" baseline="0" dirty="0" err="1"/>
              <a:t>outlyingness</a:t>
            </a:r>
            <a:r>
              <a:rPr lang="en-US" baseline="0" dirty="0"/>
              <a:t>/interestingness functions based on their applications. For example, one can use </a:t>
            </a:r>
            <a:r>
              <a:rPr lang="en-US" baseline="0" dirty="0" err="1"/>
              <a:t>outlierness</a:t>
            </a:r>
            <a:r>
              <a:rPr lang="en-US" baseline="0" dirty="0"/>
              <a:t>, or one-of-the-few, or isolation scores, and many others.</a:t>
            </a:r>
          </a:p>
          <a:p>
            <a:r>
              <a:rPr lang="en-US" baseline="0" dirty="0"/>
              <a:t>The exceptionality of an entity is the highest exceptionality score among all the subspaces</a:t>
            </a:r>
            <a:endParaRPr lang="en-US" dirty="0"/>
          </a:p>
        </p:txBody>
      </p:sp>
    </p:spTree>
    <p:extLst>
      <p:ext uri="{BB962C8B-B14F-4D97-AF65-F5344CB8AC3E}">
        <p14:creationId xmlns:p14="http://schemas.microsoft.com/office/powerpoint/2010/main" val="350972211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one</a:t>
            </a:r>
            <a:r>
              <a:rPr lang="en-US" baseline="0" dirty="0"/>
              <a:t> may realize that, while every pattern is a super graph of its parent, every match to the pattern is also a super graph of a match to the parent pattern.</a:t>
            </a:r>
          </a:p>
          <a:p>
            <a:r>
              <a:rPr lang="en-US" baseline="0" dirty="0"/>
              <a:t>For example, P11 is a child of P9, so its match M10 must be a super graph of a match to P9, for example M9.</a:t>
            </a:r>
            <a:endParaRPr lang="en-US" dirty="0"/>
          </a:p>
        </p:txBody>
      </p:sp>
    </p:spTree>
    <p:extLst>
      <p:ext uri="{BB962C8B-B14F-4D97-AF65-F5344CB8AC3E}">
        <p14:creationId xmlns:p14="http://schemas.microsoft.com/office/powerpoint/2010/main" val="328781308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conduct experiments</a:t>
            </a:r>
            <a:r>
              <a:rPr lang="en-US" baseline="0" dirty="0"/>
              <a:t> on two real world knowledge graphs. We have used larger graphs than the ones used by the time of my proposal.</a:t>
            </a:r>
          </a:p>
          <a:p>
            <a:r>
              <a:rPr lang="en-US" baseline="0" dirty="0"/>
              <a:t>The first is the FIFA World Cup graph. It is created based on the information on FIFA.com</a:t>
            </a:r>
          </a:p>
          <a:p>
            <a:r>
              <a:rPr lang="en-US" baseline="0" dirty="0"/>
              <a:t>The second is a subgraph of freebase, which includes two domains, film, and award.</a:t>
            </a:r>
          </a:p>
          <a:p>
            <a:endParaRPr lang="en-US" dirty="0"/>
          </a:p>
        </p:txBody>
      </p:sp>
    </p:spTree>
    <p:extLst>
      <p:ext uri="{BB962C8B-B14F-4D97-AF65-F5344CB8AC3E}">
        <p14:creationId xmlns:p14="http://schemas.microsoft.com/office/powerpoint/2010/main" val="275933627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7436131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3328116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692512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329224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01006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7762652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0018019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6837671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cstate="screen">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409573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_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64797"/>
          </a:xfrm>
        </p:spPr>
        <p:txBody>
          <a:bodyPr/>
          <a:lstStyle/>
          <a:p>
            <a:r>
              <a:rPr lang="en-US" dirty="0"/>
              <a:t>Click to edit Master title style</a:t>
            </a:r>
          </a:p>
        </p:txBody>
      </p:sp>
      <p:sp>
        <p:nvSpPr>
          <p:cNvPr id="5" name="Text Placeholder 4"/>
          <p:cNvSpPr>
            <a:spLocks noGrp="1"/>
          </p:cNvSpPr>
          <p:nvPr>
            <p:ph type="body" sz="quarter" idx="10"/>
          </p:nvPr>
        </p:nvSpPr>
        <p:spPr>
          <a:xfrm>
            <a:off x="389436" y="1085850"/>
            <a:ext cx="8363938" cy="1932837"/>
          </a:xfrm>
          <a:ln>
            <a:solidFill>
              <a:schemeClr val="accent1"/>
            </a:solidFill>
          </a:ln>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Slide Number Placeholder 2">
            <a:extLst>
              <a:ext uri="{FF2B5EF4-FFF2-40B4-BE49-F238E27FC236}">
                <a16:creationId xmlns:a16="http://schemas.microsoft.com/office/drawing/2014/main" id="{AE18D9BB-FCB5-464B-B6FE-7F0FA9B52D97}"/>
              </a:ext>
            </a:extLst>
          </p:cNvPr>
          <p:cNvSpPr>
            <a:spLocks noGrp="1"/>
          </p:cNvSpPr>
          <p:nvPr>
            <p:ph type="sldNum" sz="quarter" idx="11"/>
          </p:nvPr>
        </p:nvSpPr>
        <p:spPr/>
        <p:txBody>
          <a:bodyPr/>
          <a:lstStyle/>
          <a:p>
            <a:fld id="{FC2EED17-1836-6142-A4B1-ABB9C7C22E41}" type="slidenum">
              <a:rPr lang="en-US" smtClean="0"/>
              <a:pPr/>
              <a:t>‹#›</a:t>
            </a:fld>
            <a:endParaRPr lang="en-US"/>
          </a:p>
        </p:txBody>
      </p:sp>
    </p:spTree>
    <p:extLst>
      <p:ext uri="{BB962C8B-B14F-4D97-AF65-F5344CB8AC3E}">
        <p14:creationId xmlns:p14="http://schemas.microsoft.com/office/powerpoint/2010/main" val="12377555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2_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64797"/>
          </a:xfrm>
        </p:spPr>
        <p:txBody>
          <a:bodyPr/>
          <a:lstStyle/>
          <a:p>
            <a:r>
              <a:rPr lang="en-US"/>
              <a:t>Click to edit Master title style</a:t>
            </a:r>
            <a:endParaRPr lang="en-US" dirty="0"/>
          </a:p>
        </p:txBody>
      </p:sp>
      <p:sp>
        <p:nvSpPr>
          <p:cNvPr id="5" name="Text Placeholder 4"/>
          <p:cNvSpPr>
            <a:spLocks noGrp="1"/>
          </p:cNvSpPr>
          <p:nvPr>
            <p:ph type="body" sz="quarter" idx="10"/>
          </p:nvPr>
        </p:nvSpPr>
        <p:spPr>
          <a:xfrm>
            <a:off x="389436" y="1085850"/>
            <a:ext cx="8363938" cy="782265"/>
          </a:xfrm>
        </p:spPr>
        <p:txBody>
          <a:bodyPr/>
          <a:lstStyle>
            <a:lvl1pPr marL="0" indent="0">
              <a:spcBef>
                <a:spcPts val="0"/>
              </a:spcBef>
              <a:spcAft>
                <a:spcPts val="675"/>
              </a:spcAft>
              <a:buNone/>
              <a:defRPr sz="3200" spc="-100" baseline="0">
                <a:latin typeface="Segoe UI Light" pitchFamily="34" charset="0"/>
              </a:defRPr>
            </a:lvl1pPr>
            <a:lvl2pPr marL="0" indent="0">
              <a:spcBef>
                <a:spcPts val="0"/>
              </a:spcBef>
              <a:spcAft>
                <a:spcPts val="300"/>
              </a:spcAft>
              <a:buNone/>
              <a:defRPr sz="1800" spc="-50" baseline="0"/>
            </a:lvl2pPr>
            <a:lvl3pPr marL="0" indent="0">
              <a:spcBef>
                <a:spcPts val="0"/>
              </a:spcBef>
              <a:spcAft>
                <a:spcPts val="300"/>
              </a:spcAft>
              <a:buNone/>
              <a:defRPr sz="1500"/>
            </a:lvl3pPr>
            <a:lvl4pPr marL="0" indent="0">
              <a:spcBef>
                <a:spcPts val="0"/>
              </a:spcBef>
              <a:spcAft>
                <a:spcPts val="300"/>
              </a:spcAft>
              <a:buNone/>
              <a:defRPr/>
            </a:lvl4pPr>
            <a:lvl5pPr marL="0" indent="0">
              <a:spcBef>
                <a:spcPts val="0"/>
              </a:spcBef>
              <a:spcAft>
                <a:spcPts val="300"/>
              </a:spcAft>
              <a:buNone/>
              <a:defRPr/>
            </a:lvl5pPr>
          </a:lstStyle>
          <a:p>
            <a:pPr lvl="0"/>
            <a:r>
              <a:rPr lang="en-US"/>
              <a:t>Click to edit Master text styles</a:t>
            </a:r>
          </a:p>
          <a:p>
            <a:pPr lvl="1"/>
            <a:r>
              <a:rPr lang="en-US"/>
              <a:t>Second level</a:t>
            </a:r>
          </a:p>
        </p:txBody>
      </p:sp>
      <p:sp>
        <p:nvSpPr>
          <p:cNvPr id="7" name="Content Placeholder 5"/>
          <p:cNvSpPr>
            <a:spLocks noGrp="1"/>
          </p:cNvSpPr>
          <p:nvPr>
            <p:ph sz="quarter" idx="11"/>
          </p:nvPr>
        </p:nvSpPr>
        <p:spPr>
          <a:xfrm>
            <a:off x="7956646" y="4462818"/>
            <a:ext cx="1187355" cy="1238185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548513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64797"/>
          </a:xfrm>
          <a:prstGeom prst="rect">
            <a:avLst/>
          </a:prstGeom>
        </p:spPr>
        <p:txBody>
          <a:bodyPr/>
          <a:lstStyle/>
          <a:p>
            <a:r>
              <a:rPr lang="en-US"/>
              <a:t>Click to edit Master title style</a:t>
            </a:r>
            <a:endParaRPr lang="en-US" dirty="0"/>
          </a:p>
        </p:txBody>
      </p:sp>
      <p:sp>
        <p:nvSpPr>
          <p:cNvPr id="5" name="Text Placeholder 4"/>
          <p:cNvSpPr>
            <a:spLocks noGrp="1"/>
          </p:cNvSpPr>
          <p:nvPr>
            <p:ph type="body" sz="quarter" idx="10"/>
          </p:nvPr>
        </p:nvSpPr>
        <p:spPr>
          <a:xfrm>
            <a:off x="389436" y="1085850"/>
            <a:ext cx="8363938" cy="809965"/>
          </a:xfrm>
          <a:prstGeom prst="rect">
            <a:avLst/>
          </a:prstGeom>
        </p:spPr>
        <p:txBody>
          <a:bodyPr/>
          <a:lstStyle>
            <a:lvl1pPr marL="0" indent="0">
              <a:spcBef>
                <a:spcPts val="0"/>
              </a:spcBef>
              <a:spcAft>
                <a:spcPts val="675"/>
              </a:spcAft>
              <a:buNone/>
              <a:defRPr sz="3200" spc="-100" baseline="0">
                <a:latin typeface="Garamond" panose="02020404030301010803" pitchFamily="18" charset="0"/>
              </a:defRPr>
            </a:lvl1pPr>
            <a:lvl2pPr marL="0" indent="0">
              <a:spcBef>
                <a:spcPts val="0"/>
              </a:spcBef>
              <a:spcAft>
                <a:spcPts val="300"/>
              </a:spcAft>
              <a:buNone/>
              <a:defRPr sz="2000" spc="-50" baseline="0">
                <a:latin typeface="Garamond" panose="02020404030301010803" pitchFamily="18" charset="0"/>
              </a:defRPr>
            </a:lvl2pPr>
            <a:lvl3pPr marL="0" indent="0">
              <a:spcBef>
                <a:spcPts val="0"/>
              </a:spcBef>
              <a:spcAft>
                <a:spcPts val="300"/>
              </a:spcAft>
              <a:buNone/>
              <a:defRPr sz="1500"/>
            </a:lvl3pPr>
            <a:lvl4pPr marL="0" indent="0">
              <a:spcBef>
                <a:spcPts val="0"/>
              </a:spcBef>
              <a:spcAft>
                <a:spcPts val="300"/>
              </a:spcAft>
              <a:buNone/>
              <a:defRPr/>
            </a:lvl4pPr>
            <a:lvl5pPr marL="0" indent="0">
              <a:spcBef>
                <a:spcPts val="0"/>
              </a:spcBef>
              <a:spcAft>
                <a:spcPts val="300"/>
              </a:spcAft>
              <a:buNone/>
              <a:defRPr/>
            </a:lvl5pPr>
          </a:lstStyle>
          <a:p>
            <a:pPr lvl="0"/>
            <a:r>
              <a:rPr lang="en-US" dirty="0"/>
              <a:t>Click to edit Master text styles</a:t>
            </a:r>
          </a:p>
          <a:p>
            <a:pPr lvl="1"/>
            <a:r>
              <a:rPr lang="en-US" dirty="0"/>
              <a:t>Second level</a:t>
            </a:r>
          </a:p>
        </p:txBody>
      </p:sp>
      <p:sp>
        <p:nvSpPr>
          <p:cNvPr id="3" name="Slide Number Placeholder 2">
            <a:extLst>
              <a:ext uri="{FF2B5EF4-FFF2-40B4-BE49-F238E27FC236}">
                <a16:creationId xmlns:a16="http://schemas.microsoft.com/office/drawing/2014/main" id="{19A3C8CF-1A85-F84A-9078-DB64DA705A1A}"/>
              </a:ext>
            </a:extLst>
          </p:cNvPr>
          <p:cNvSpPr>
            <a:spLocks noGrp="1"/>
          </p:cNvSpPr>
          <p:nvPr>
            <p:ph type="sldNum" sz="quarter" idx="11"/>
          </p:nvPr>
        </p:nvSpPr>
        <p:spPr>
          <a:xfrm>
            <a:off x="7086600" y="4868863"/>
            <a:ext cx="2057400" cy="274637"/>
          </a:xfrm>
          <a:prstGeom prst="rect">
            <a:avLst/>
          </a:prstGeom>
        </p:spPr>
        <p:txBody>
          <a:bodyPr/>
          <a:lstStyle/>
          <a:p>
            <a:fld id="{FC2EED17-1836-6142-A4B1-ABB9C7C22E41}" type="slidenum">
              <a:rPr lang="en-US" smtClean="0"/>
              <a:pPr/>
              <a:t>‹#›</a:t>
            </a:fld>
            <a:endParaRPr lang="en-US"/>
          </a:p>
        </p:txBody>
      </p:sp>
    </p:spTree>
    <p:extLst>
      <p:ext uri="{BB962C8B-B14F-4D97-AF65-F5344CB8AC3E}">
        <p14:creationId xmlns:p14="http://schemas.microsoft.com/office/powerpoint/2010/main" val="262843485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389436" y="1085850"/>
            <a:ext cx="8363938" cy="1932837"/>
          </a:xfrm>
          <a:prstGeom prst="rect">
            <a:avLst/>
          </a:prstGeo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itle 4"/>
          <p:cNvSpPr>
            <a:spLocks noGrp="1"/>
          </p:cNvSpPr>
          <p:nvPr>
            <p:ph type="title"/>
          </p:nvPr>
        </p:nvSpPr>
        <p:spPr>
          <a:xfrm>
            <a:off x="389436" y="171450"/>
            <a:ext cx="8363938" cy="553998"/>
          </a:xfrm>
          <a:prstGeom prst="rect">
            <a:avLst/>
          </a:prstGeom>
        </p:spPr>
        <p:txBody>
          <a:bodyPr/>
          <a:lstStyle/>
          <a:p>
            <a:r>
              <a:rPr lang="en-US" dirty="0"/>
              <a:t>Click to edit Master title style</a:t>
            </a:r>
          </a:p>
        </p:txBody>
      </p:sp>
      <p:sp>
        <p:nvSpPr>
          <p:cNvPr id="2" name="Slide Number Placeholder 1">
            <a:extLst>
              <a:ext uri="{FF2B5EF4-FFF2-40B4-BE49-F238E27FC236}">
                <a16:creationId xmlns:a16="http://schemas.microsoft.com/office/drawing/2014/main" id="{DAED0097-084C-8D4A-8D34-31668087C031}"/>
              </a:ext>
            </a:extLst>
          </p:cNvPr>
          <p:cNvSpPr>
            <a:spLocks noGrp="1"/>
          </p:cNvSpPr>
          <p:nvPr>
            <p:ph type="sldNum" sz="quarter" idx="10"/>
          </p:nvPr>
        </p:nvSpPr>
        <p:spPr>
          <a:xfrm>
            <a:off x="7086600" y="4868863"/>
            <a:ext cx="2057400" cy="274637"/>
          </a:xfrm>
          <a:prstGeom prst="rect">
            <a:avLst/>
          </a:prstGeom>
        </p:spPr>
        <p:txBody>
          <a:bodyPr/>
          <a:lstStyle/>
          <a:p>
            <a:fld id="{FC2EED17-1836-6142-A4B1-ABB9C7C22E41}" type="slidenum">
              <a:rPr lang="en-US" smtClean="0"/>
              <a:pPr/>
              <a:t>‹#›</a:t>
            </a:fld>
            <a:endParaRPr lang="en-US"/>
          </a:p>
        </p:txBody>
      </p:sp>
    </p:spTree>
    <p:extLst>
      <p:ext uri="{BB962C8B-B14F-4D97-AF65-F5344CB8AC3E}">
        <p14:creationId xmlns:p14="http://schemas.microsoft.com/office/powerpoint/2010/main" val="241637768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3_Blank Color 1 Layout">
    <p:bg>
      <p:bgPr>
        <a:solidFill>
          <a:schemeClr val="bg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384673" y="1531144"/>
            <a:ext cx="8423524" cy="830997"/>
          </a:xfrm>
          <a:prstGeom prst="rect">
            <a:avLst/>
          </a:prstGeom>
        </p:spPr>
        <p:txBody>
          <a:bodyPr/>
          <a:lstStyle>
            <a:lvl1pPr marL="0" indent="0">
              <a:buNone/>
              <a:defRPr lang="en-US" sz="6000" i="0" kern="1200" spc="-75" baseline="0" dirty="0" smtClean="0">
                <a:solidFill>
                  <a:srgbClr val="C00000"/>
                </a:solidFill>
                <a:latin typeface="Open Sans" panose="020B0606030504020204" pitchFamily="34" charset="0"/>
                <a:ea typeface="Open Sans" panose="020B0606030504020204" pitchFamily="34" charset="0"/>
                <a:cs typeface="Open Sans" panose="020B0606030504020204" pitchFamily="34" charset="0"/>
              </a:defRPr>
            </a:lvl1pPr>
          </a:lstStyle>
          <a:p>
            <a:pPr marL="0" lvl="0" indent="0" algn="l" defTabSz="686047" rtl="0" eaLnBrk="1" latinLnBrk="0" hangingPunct="1">
              <a:lnSpc>
                <a:spcPct val="90000"/>
              </a:lnSpc>
              <a:spcBef>
                <a:spcPct val="20000"/>
              </a:spcBef>
              <a:buSzPct val="90000"/>
              <a:buFont typeface="Arial" pitchFamily="34" charset="0"/>
              <a:buNone/>
            </a:pPr>
            <a:r>
              <a:rPr lang="en-US" dirty="0"/>
              <a:t>Click to edit title style</a:t>
            </a:r>
          </a:p>
        </p:txBody>
      </p:sp>
      <p:sp>
        <p:nvSpPr>
          <p:cNvPr id="4" name="Text Placeholder 8"/>
          <p:cNvSpPr>
            <a:spLocks noGrp="1"/>
          </p:cNvSpPr>
          <p:nvPr>
            <p:ph type="body" sz="quarter" idx="11" hasCustomPrompt="1"/>
          </p:nvPr>
        </p:nvSpPr>
        <p:spPr>
          <a:xfrm>
            <a:off x="384673" y="2337930"/>
            <a:ext cx="5636696" cy="332399"/>
          </a:xfrm>
          <a:prstGeom prst="rect">
            <a:avLst/>
          </a:prstGeom>
        </p:spPr>
        <p:txBody>
          <a:bodyPr/>
          <a:lstStyle>
            <a:lvl1pPr marL="0" indent="0">
              <a:buNone/>
              <a:defRPr lang="en-US" sz="2400" kern="1200" spc="-75" baseline="0" dirty="0">
                <a:gradFill>
                  <a:gsLst>
                    <a:gs pos="0">
                      <a:schemeClr val="tx1"/>
                    </a:gs>
                    <a:gs pos="100000">
                      <a:schemeClr val="tx1"/>
                    </a:gs>
                  </a:gsLst>
                  <a:lin ang="5400000" scaled="0"/>
                </a:gradFill>
                <a:latin typeface="Garamond" panose="02020404030301010803" pitchFamily="18" charset="0"/>
                <a:ea typeface="+mn-ea"/>
                <a:cs typeface="+mn-cs"/>
              </a:defRPr>
            </a:lvl1pPr>
          </a:lstStyle>
          <a:p>
            <a:pPr marL="0" lvl="0" indent="0" algn="l" defTabSz="686047" rtl="0" eaLnBrk="1" latinLnBrk="0" hangingPunct="1">
              <a:lnSpc>
                <a:spcPct val="90000"/>
              </a:lnSpc>
              <a:spcBef>
                <a:spcPct val="20000"/>
              </a:spcBef>
              <a:buSzPct val="90000"/>
              <a:buFont typeface="Arial" pitchFamily="34" charset="0"/>
              <a:buNone/>
            </a:pPr>
            <a:r>
              <a:rPr lang="en-US" dirty="0"/>
              <a:t>Speaker Title</a:t>
            </a:r>
          </a:p>
        </p:txBody>
      </p:sp>
      <p:sp>
        <p:nvSpPr>
          <p:cNvPr id="3" name="Slide Number Placeholder 2">
            <a:extLst>
              <a:ext uri="{FF2B5EF4-FFF2-40B4-BE49-F238E27FC236}">
                <a16:creationId xmlns:a16="http://schemas.microsoft.com/office/drawing/2014/main" id="{5F4168B8-5052-794D-A29B-DD8C57CCA1E0}"/>
              </a:ext>
            </a:extLst>
          </p:cNvPr>
          <p:cNvSpPr>
            <a:spLocks noGrp="1"/>
          </p:cNvSpPr>
          <p:nvPr>
            <p:ph type="sldNum" sz="quarter" idx="12"/>
          </p:nvPr>
        </p:nvSpPr>
        <p:spPr>
          <a:xfrm>
            <a:off x="7086600" y="4868863"/>
            <a:ext cx="2057400" cy="274637"/>
          </a:xfrm>
          <a:prstGeom prst="rect">
            <a:avLst/>
          </a:prstGeom>
        </p:spPr>
        <p:txBody>
          <a:bodyPr/>
          <a:lstStyle/>
          <a:p>
            <a:fld id="{FC2EED17-1836-6142-A4B1-ABB9C7C22E41}" type="slidenum">
              <a:rPr lang="en-US" smtClean="0"/>
              <a:pPr/>
              <a:t>‹#›</a:t>
            </a:fld>
            <a:endParaRPr lang="en-US"/>
          </a:p>
        </p:txBody>
      </p:sp>
    </p:spTree>
    <p:extLst>
      <p:ext uri="{BB962C8B-B14F-4D97-AF65-F5344CB8AC3E}">
        <p14:creationId xmlns:p14="http://schemas.microsoft.com/office/powerpoint/2010/main" val="13256053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64797"/>
          </a:xfrm>
          <a:prstGeom prst="rect">
            <a:avLst/>
          </a:prstGeom>
        </p:spPr>
        <p:txBody>
          <a:bodyPr/>
          <a:lstStyle/>
          <a:p>
            <a:r>
              <a:rPr lang="en-US" dirty="0"/>
              <a:t>Click to edit Master title style</a:t>
            </a:r>
          </a:p>
        </p:txBody>
      </p:sp>
      <p:sp>
        <p:nvSpPr>
          <p:cNvPr id="5" name="Text Placeholder 4"/>
          <p:cNvSpPr>
            <a:spLocks noGrp="1"/>
          </p:cNvSpPr>
          <p:nvPr>
            <p:ph type="body" sz="quarter" idx="10"/>
          </p:nvPr>
        </p:nvSpPr>
        <p:spPr>
          <a:xfrm>
            <a:off x="389436" y="1085850"/>
            <a:ext cx="8363938" cy="1932837"/>
          </a:xfrm>
          <a:prstGeom prst="rect">
            <a:avLst/>
          </a:prstGeom>
          <a:ln>
            <a:solidFill>
              <a:schemeClr val="accent1"/>
            </a:solidFill>
          </a:ln>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Slide Number Placeholder 2">
            <a:extLst>
              <a:ext uri="{FF2B5EF4-FFF2-40B4-BE49-F238E27FC236}">
                <a16:creationId xmlns:a16="http://schemas.microsoft.com/office/drawing/2014/main" id="{AE18D9BB-FCB5-464B-B6FE-7F0FA9B52D97}"/>
              </a:ext>
            </a:extLst>
          </p:cNvPr>
          <p:cNvSpPr>
            <a:spLocks noGrp="1"/>
          </p:cNvSpPr>
          <p:nvPr>
            <p:ph type="sldNum" sz="quarter" idx="11"/>
          </p:nvPr>
        </p:nvSpPr>
        <p:spPr>
          <a:xfrm>
            <a:off x="7086600" y="4868863"/>
            <a:ext cx="2057400" cy="274637"/>
          </a:xfrm>
          <a:prstGeom prst="rect">
            <a:avLst/>
          </a:prstGeom>
        </p:spPr>
        <p:txBody>
          <a:bodyPr/>
          <a:lstStyle/>
          <a:p>
            <a:fld id="{FC2EED17-1836-6142-A4B1-ABB9C7C22E41}" type="slidenum">
              <a:rPr lang="en-US" smtClean="0"/>
              <a:pPr/>
              <a:t>‹#›</a:t>
            </a:fld>
            <a:endParaRPr lang="en-US"/>
          </a:p>
        </p:txBody>
      </p:sp>
    </p:spTree>
    <p:extLst>
      <p:ext uri="{BB962C8B-B14F-4D97-AF65-F5344CB8AC3E}">
        <p14:creationId xmlns:p14="http://schemas.microsoft.com/office/powerpoint/2010/main" val="96724135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2_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64797"/>
          </a:xfrm>
          <a:prstGeom prst="rect">
            <a:avLst/>
          </a:prstGeom>
        </p:spPr>
        <p:txBody>
          <a:bodyPr/>
          <a:lstStyle/>
          <a:p>
            <a:r>
              <a:rPr lang="en-US"/>
              <a:t>Click to edit Master title style</a:t>
            </a:r>
            <a:endParaRPr lang="en-US" dirty="0"/>
          </a:p>
        </p:txBody>
      </p:sp>
      <p:sp>
        <p:nvSpPr>
          <p:cNvPr id="5" name="Text Placeholder 4"/>
          <p:cNvSpPr>
            <a:spLocks noGrp="1"/>
          </p:cNvSpPr>
          <p:nvPr>
            <p:ph type="body" sz="quarter" idx="10"/>
          </p:nvPr>
        </p:nvSpPr>
        <p:spPr>
          <a:xfrm>
            <a:off x="389436" y="1085850"/>
            <a:ext cx="8363938" cy="782265"/>
          </a:xfrm>
          <a:prstGeom prst="rect">
            <a:avLst/>
          </a:prstGeom>
        </p:spPr>
        <p:txBody>
          <a:bodyPr/>
          <a:lstStyle>
            <a:lvl1pPr marL="0" indent="0">
              <a:spcBef>
                <a:spcPts val="0"/>
              </a:spcBef>
              <a:spcAft>
                <a:spcPts val="675"/>
              </a:spcAft>
              <a:buNone/>
              <a:defRPr sz="3200" spc="-100" baseline="0">
                <a:latin typeface="Segoe UI Light" pitchFamily="34" charset="0"/>
              </a:defRPr>
            </a:lvl1pPr>
            <a:lvl2pPr marL="0" indent="0">
              <a:spcBef>
                <a:spcPts val="0"/>
              </a:spcBef>
              <a:spcAft>
                <a:spcPts val="300"/>
              </a:spcAft>
              <a:buNone/>
              <a:defRPr sz="1800" spc="-50" baseline="0"/>
            </a:lvl2pPr>
            <a:lvl3pPr marL="0" indent="0">
              <a:spcBef>
                <a:spcPts val="0"/>
              </a:spcBef>
              <a:spcAft>
                <a:spcPts val="300"/>
              </a:spcAft>
              <a:buNone/>
              <a:defRPr sz="1500"/>
            </a:lvl3pPr>
            <a:lvl4pPr marL="0" indent="0">
              <a:spcBef>
                <a:spcPts val="0"/>
              </a:spcBef>
              <a:spcAft>
                <a:spcPts val="300"/>
              </a:spcAft>
              <a:buNone/>
              <a:defRPr/>
            </a:lvl4pPr>
            <a:lvl5pPr marL="0" indent="0">
              <a:spcBef>
                <a:spcPts val="0"/>
              </a:spcBef>
              <a:spcAft>
                <a:spcPts val="300"/>
              </a:spcAft>
              <a:buNone/>
              <a:defRPr/>
            </a:lvl5pPr>
          </a:lstStyle>
          <a:p>
            <a:pPr lvl="0"/>
            <a:r>
              <a:rPr lang="en-US"/>
              <a:t>Click to edit Master text styles</a:t>
            </a:r>
          </a:p>
          <a:p>
            <a:pPr lvl="1"/>
            <a:r>
              <a:rPr lang="en-US"/>
              <a:t>Second level</a:t>
            </a:r>
          </a:p>
        </p:txBody>
      </p:sp>
      <p:sp>
        <p:nvSpPr>
          <p:cNvPr id="6" name="Slide Number Placeholder 2">
            <a:extLst>
              <a:ext uri="{FF2B5EF4-FFF2-40B4-BE49-F238E27FC236}">
                <a16:creationId xmlns:a16="http://schemas.microsoft.com/office/drawing/2014/main" id="{205DF32A-A2CB-C84A-A607-85B5600A7F71}"/>
              </a:ext>
            </a:extLst>
          </p:cNvPr>
          <p:cNvSpPr>
            <a:spLocks noGrp="1"/>
          </p:cNvSpPr>
          <p:nvPr>
            <p:ph type="sldNum" sz="quarter" idx="11"/>
          </p:nvPr>
        </p:nvSpPr>
        <p:spPr>
          <a:xfrm>
            <a:off x="7086600" y="4868863"/>
            <a:ext cx="2057400" cy="274637"/>
          </a:xfrm>
          <a:prstGeom prst="rect">
            <a:avLst/>
          </a:prstGeom>
        </p:spPr>
        <p:txBody>
          <a:bodyPr/>
          <a:lstStyle/>
          <a:p>
            <a:fld id="{FC2EED17-1836-6142-A4B1-ABB9C7C22E41}" type="slidenum">
              <a:rPr lang="en-US" smtClean="0"/>
              <a:pPr/>
              <a:t>‹#›</a:t>
            </a:fld>
            <a:endParaRPr lang="en-US"/>
          </a:p>
        </p:txBody>
      </p:sp>
    </p:spTree>
    <p:extLst>
      <p:ext uri="{BB962C8B-B14F-4D97-AF65-F5344CB8AC3E}">
        <p14:creationId xmlns:p14="http://schemas.microsoft.com/office/powerpoint/2010/main" val="318665925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reserve="1">
  <p:cSld name="Title Only">
    <p:bg>
      <p:bgPr>
        <a:blipFill dpi="0" rotWithShape="1">
          <a:blip r:embed="rId2" cstate="screen">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039884"/>
            <a:ext cx="8229600" cy="857253"/>
          </a:xfrm>
        </p:spPr>
        <p:txBody>
          <a:bodyPr>
            <a:normAutofit/>
          </a:bodyPr>
          <a:lstStyle>
            <a:lvl1pPr>
              <a:defRPr sz="4000" b="1" i="0">
                <a:solidFill>
                  <a:srgbClr val="C00000"/>
                </a:solidFill>
              </a:defRPr>
            </a:lvl1pPr>
          </a:lstStyle>
          <a:p>
            <a:r>
              <a:rPr lang="en-US" dirty="0"/>
              <a:t>Click to edit Master title style</a:t>
            </a:r>
          </a:p>
        </p:txBody>
      </p:sp>
      <p:sp>
        <p:nvSpPr>
          <p:cNvPr id="3" name="Rectangle 15">
            <a:extLst>
              <a:ext uri="{FF2B5EF4-FFF2-40B4-BE49-F238E27FC236}">
                <a16:creationId xmlns:a16="http://schemas.microsoft.com/office/drawing/2014/main" id="{CE7CBFD9-DD5D-9E4F-8710-0B65878380D0}"/>
              </a:ext>
            </a:extLst>
          </p:cNvPr>
          <p:cNvSpPr>
            <a:spLocks noGrp="1" noChangeArrowheads="1"/>
          </p:cNvSpPr>
          <p:nvPr>
            <p:ph type="sldNum" sz="quarter" idx="4"/>
          </p:nvPr>
        </p:nvSpPr>
        <p:spPr>
          <a:xfrm>
            <a:off x="6968835" y="4683919"/>
            <a:ext cx="2133600" cy="357188"/>
          </a:xfrm>
          <a:prstGeom prst="rect">
            <a:avLst/>
          </a:prstGeom>
        </p:spPr>
        <p:txBody>
          <a:bodyPr/>
          <a:lstStyle>
            <a:lvl1pPr algn="r">
              <a:defRPr b="1">
                <a:solidFill>
                  <a:schemeClr val="bg1"/>
                </a:solidFill>
              </a:defRPr>
            </a:lvl1pPr>
          </a:lstStyle>
          <a:p>
            <a:fld id="{98B9532F-E207-4442-901F-983BC8C51AAB}" type="slidenum">
              <a:rPr lang="en-US" altLang="en-US" smtClean="0"/>
              <a:pPr/>
              <a:t>‹#›</a:t>
            </a:fld>
            <a:endParaRPr lang="en-US" altLang="en-US" dirty="0"/>
          </a:p>
        </p:txBody>
      </p:sp>
    </p:spTree>
    <p:extLst>
      <p:ext uri="{BB962C8B-B14F-4D97-AF65-F5344CB8AC3E}">
        <p14:creationId xmlns:p14="http://schemas.microsoft.com/office/powerpoint/2010/main" val="24528779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Blank">
    <p:bg>
      <p:bgPr>
        <a:blipFill dpi="0" rotWithShape="1">
          <a:blip r:embed="rId2" cstate="screen">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Rectangle 15">
            <a:extLst>
              <a:ext uri="{FF2B5EF4-FFF2-40B4-BE49-F238E27FC236}">
                <a16:creationId xmlns:a16="http://schemas.microsoft.com/office/drawing/2014/main" id="{EE1EFEA5-39AB-0D49-B1FB-28AE9830D63A}"/>
              </a:ext>
            </a:extLst>
          </p:cNvPr>
          <p:cNvSpPr>
            <a:spLocks noGrp="1" noChangeArrowheads="1"/>
          </p:cNvSpPr>
          <p:nvPr>
            <p:ph type="sldNum" sz="quarter" idx="4"/>
          </p:nvPr>
        </p:nvSpPr>
        <p:spPr>
          <a:xfrm>
            <a:off x="6968835" y="4683919"/>
            <a:ext cx="2133600" cy="357188"/>
          </a:xfrm>
          <a:prstGeom prst="rect">
            <a:avLst/>
          </a:prstGeom>
        </p:spPr>
        <p:txBody>
          <a:bodyPr/>
          <a:lstStyle>
            <a:lvl1pPr algn="r">
              <a:defRPr b="1">
                <a:solidFill>
                  <a:schemeClr val="bg1"/>
                </a:solidFill>
              </a:defRPr>
            </a:lvl1pPr>
          </a:lstStyle>
          <a:p>
            <a:fld id="{98B9532F-E207-4442-901F-983BC8C51AAB}" type="slidenum">
              <a:rPr lang="en-US" altLang="en-US" smtClean="0"/>
              <a:pPr/>
              <a:t>‹#›</a:t>
            </a:fld>
            <a:endParaRPr lang="en-US" altLang="en-US" dirty="0"/>
          </a:p>
        </p:txBody>
      </p:sp>
    </p:spTree>
    <p:extLst>
      <p:ext uri="{BB962C8B-B14F-4D97-AF65-F5344CB8AC3E}">
        <p14:creationId xmlns:p14="http://schemas.microsoft.com/office/powerpoint/2010/main" val="12553817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64797"/>
          </a:xfrm>
        </p:spPr>
        <p:txBody>
          <a:bodyPr>
            <a:noAutofit/>
          </a:bodyPr>
          <a:lstStyle>
            <a:lvl1pPr>
              <a:defRPr sz="4000" b="1"/>
            </a:lvl1pPr>
          </a:lstStyle>
          <a:p>
            <a:r>
              <a:rPr lang="en-US" dirty="0"/>
              <a:t>Click to edit Master title style</a:t>
            </a:r>
          </a:p>
        </p:txBody>
      </p:sp>
      <p:sp>
        <p:nvSpPr>
          <p:cNvPr id="5" name="Text Placeholder 4"/>
          <p:cNvSpPr>
            <a:spLocks noGrp="1"/>
          </p:cNvSpPr>
          <p:nvPr>
            <p:ph type="body" sz="quarter" idx="10"/>
          </p:nvPr>
        </p:nvSpPr>
        <p:spPr>
          <a:xfrm>
            <a:off x="389436" y="1085850"/>
            <a:ext cx="8363938" cy="809965"/>
          </a:xfrm>
        </p:spPr>
        <p:txBody>
          <a:bodyPr/>
          <a:lstStyle>
            <a:lvl1pPr marL="0" indent="0">
              <a:spcBef>
                <a:spcPts val="0"/>
              </a:spcBef>
              <a:spcAft>
                <a:spcPts val="675"/>
              </a:spcAft>
              <a:buNone/>
              <a:defRPr sz="3200" spc="-100" baseline="0">
                <a:latin typeface="Open Sans" panose="020B0606030504020204" pitchFamily="34" charset="0"/>
                <a:ea typeface="Open Sans" panose="020B0606030504020204" pitchFamily="34" charset="0"/>
                <a:cs typeface="Open Sans" panose="020B0606030504020204" pitchFamily="34" charset="0"/>
              </a:defRPr>
            </a:lvl1pPr>
            <a:lvl2pPr marL="0" indent="0">
              <a:spcBef>
                <a:spcPts val="0"/>
              </a:spcBef>
              <a:spcAft>
                <a:spcPts val="300"/>
              </a:spcAft>
              <a:buNone/>
              <a:defRPr sz="2000" spc="-50" baseline="0">
                <a:latin typeface="Open Sans" panose="020B0606030504020204" pitchFamily="34" charset="0"/>
                <a:ea typeface="Open Sans" panose="020B0606030504020204" pitchFamily="34" charset="0"/>
                <a:cs typeface="Open Sans" panose="020B0606030504020204" pitchFamily="34" charset="0"/>
              </a:defRPr>
            </a:lvl2pPr>
            <a:lvl3pPr marL="0" indent="0">
              <a:spcBef>
                <a:spcPts val="0"/>
              </a:spcBef>
              <a:spcAft>
                <a:spcPts val="300"/>
              </a:spcAft>
              <a:buNone/>
              <a:defRPr sz="1500"/>
            </a:lvl3pPr>
            <a:lvl4pPr marL="0" indent="0">
              <a:spcBef>
                <a:spcPts val="0"/>
              </a:spcBef>
              <a:spcAft>
                <a:spcPts val="300"/>
              </a:spcAft>
              <a:buNone/>
              <a:defRPr/>
            </a:lvl4pPr>
            <a:lvl5pPr marL="0" indent="0">
              <a:spcBef>
                <a:spcPts val="0"/>
              </a:spcBef>
              <a:spcAft>
                <a:spcPts val="300"/>
              </a:spcAft>
              <a:buNone/>
              <a:defRPr/>
            </a:lvl5pPr>
          </a:lstStyle>
          <a:p>
            <a:pPr lvl="0"/>
            <a:r>
              <a:rPr lang="en-US" dirty="0"/>
              <a:t>Click to edit Master text styles</a:t>
            </a:r>
          </a:p>
          <a:p>
            <a:pPr lvl="1"/>
            <a:r>
              <a:rPr lang="en-US" dirty="0"/>
              <a:t>Second level</a:t>
            </a:r>
          </a:p>
        </p:txBody>
      </p:sp>
      <p:sp>
        <p:nvSpPr>
          <p:cNvPr id="4" name="Rectangle 15">
            <a:extLst>
              <a:ext uri="{FF2B5EF4-FFF2-40B4-BE49-F238E27FC236}">
                <a16:creationId xmlns:a16="http://schemas.microsoft.com/office/drawing/2014/main" id="{D5DA2809-585C-EA49-965A-55369A0FA9FB}"/>
              </a:ext>
            </a:extLst>
          </p:cNvPr>
          <p:cNvSpPr>
            <a:spLocks noGrp="1" noChangeArrowheads="1"/>
          </p:cNvSpPr>
          <p:nvPr>
            <p:ph type="sldNum" sz="quarter" idx="4"/>
          </p:nvPr>
        </p:nvSpPr>
        <p:spPr>
          <a:xfrm>
            <a:off x="6968835" y="4683919"/>
            <a:ext cx="2133600" cy="357188"/>
          </a:xfrm>
          <a:prstGeom prst="rect">
            <a:avLst/>
          </a:prstGeom>
        </p:spPr>
        <p:txBody>
          <a:bodyPr/>
          <a:lstStyle>
            <a:lvl1pPr algn="r">
              <a:defRPr b="1">
                <a:solidFill>
                  <a:schemeClr val="bg1"/>
                </a:solidFill>
              </a:defRPr>
            </a:lvl1pPr>
          </a:lstStyle>
          <a:p>
            <a:fld id="{98B9532F-E207-4442-901F-983BC8C51AAB}" type="slidenum">
              <a:rPr lang="en-US" altLang="en-US" smtClean="0"/>
              <a:pPr/>
              <a:t>‹#›</a:t>
            </a:fld>
            <a:endParaRPr lang="en-US" altLang="en-US" dirty="0"/>
          </a:p>
        </p:txBody>
      </p:sp>
    </p:spTree>
    <p:extLst>
      <p:ext uri="{BB962C8B-B14F-4D97-AF65-F5344CB8AC3E}">
        <p14:creationId xmlns:p14="http://schemas.microsoft.com/office/powerpoint/2010/main" val="197792271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389436" y="1085850"/>
            <a:ext cx="8363938" cy="1932837"/>
          </a:xfrm>
        </p:spPr>
        <p:txBody>
          <a:bodyPr/>
          <a:lstStyle>
            <a:lvl1pPr marL="342900" indent="-342900">
              <a:lnSpc>
                <a:spcPct val="100000"/>
              </a:lnSpc>
              <a:buFont typeface="Courier New" panose="02070309020205020404" pitchFamily="49" charset="0"/>
              <a:buChar char="o"/>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itle 4"/>
          <p:cNvSpPr>
            <a:spLocks noGrp="1"/>
          </p:cNvSpPr>
          <p:nvPr>
            <p:ph type="title"/>
          </p:nvPr>
        </p:nvSpPr>
        <p:spPr/>
        <p:txBody>
          <a:bodyPr/>
          <a:lstStyle/>
          <a:p>
            <a:r>
              <a:rPr lang="en-US" dirty="0"/>
              <a:t>Click to edit Master title style</a:t>
            </a:r>
          </a:p>
        </p:txBody>
      </p:sp>
      <p:sp>
        <p:nvSpPr>
          <p:cNvPr id="2" name="Slide Number Placeholder 1">
            <a:extLst>
              <a:ext uri="{FF2B5EF4-FFF2-40B4-BE49-F238E27FC236}">
                <a16:creationId xmlns:a16="http://schemas.microsoft.com/office/drawing/2014/main" id="{DAED0097-084C-8D4A-8D34-31668087C031}"/>
              </a:ext>
            </a:extLst>
          </p:cNvPr>
          <p:cNvSpPr>
            <a:spLocks noGrp="1"/>
          </p:cNvSpPr>
          <p:nvPr>
            <p:ph type="sldNum" sz="quarter" idx="10"/>
          </p:nvPr>
        </p:nvSpPr>
        <p:spPr/>
        <p:txBody>
          <a:bodyPr/>
          <a:lstStyle/>
          <a:p>
            <a:fld id="{FC2EED17-1836-6142-A4B1-ABB9C7C22E41}" type="slidenum">
              <a:rPr lang="en-US" smtClean="0"/>
              <a:pPr/>
              <a:t>‹#›</a:t>
            </a:fld>
            <a:endParaRPr lang="en-US"/>
          </a:p>
        </p:txBody>
      </p:sp>
    </p:spTree>
    <p:extLst>
      <p:ext uri="{BB962C8B-B14F-4D97-AF65-F5344CB8AC3E}">
        <p14:creationId xmlns:p14="http://schemas.microsoft.com/office/powerpoint/2010/main" val="123801236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16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389436" y="1085850"/>
            <a:ext cx="8363938" cy="1932837"/>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itle 4"/>
          <p:cNvSpPr>
            <a:spLocks noGrp="1"/>
          </p:cNvSpPr>
          <p:nvPr>
            <p:ph type="title"/>
          </p:nvPr>
        </p:nvSpPr>
        <p:spPr/>
        <p:txBody>
          <a:bodyPr/>
          <a:lstStyle/>
          <a:p>
            <a:r>
              <a:rPr lang="en-US" dirty="0"/>
              <a:t>Click to edit Master title style</a:t>
            </a:r>
          </a:p>
        </p:txBody>
      </p:sp>
      <p:sp>
        <p:nvSpPr>
          <p:cNvPr id="2" name="Slide Number Placeholder 1">
            <a:extLst>
              <a:ext uri="{FF2B5EF4-FFF2-40B4-BE49-F238E27FC236}">
                <a16:creationId xmlns:a16="http://schemas.microsoft.com/office/drawing/2014/main" id="{DAED0097-084C-8D4A-8D34-31668087C031}"/>
              </a:ext>
            </a:extLst>
          </p:cNvPr>
          <p:cNvSpPr>
            <a:spLocks noGrp="1"/>
          </p:cNvSpPr>
          <p:nvPr>
            <p:ph type="sldNum" sz="quarter" idx="10"/>
          </p:nvPr>
        </p:nvSpPr>
        <p:spPr/>
        <p:txBody>
          <a:bodyPr/>
          <a:lstStyle/>
          <a:p>
            <a:fld id="{FC2EED17-1836-6142-A4B1-ABB9C7C22E41}" type="slidenum">
              <a:rPr lang="en-US" smtClean="0"/>
              <a:pPr/>
              <a:t>‹#›</a:t>
            </a:fld>
            <a:endParaRPr lang="en-US"/>
          </a:p>
        </p:txBody>
      </p:sp>
    </p:spTree>
    <p:extLst>
      <p:ext uri="{BB962C8B-B14F-4D97-AF65-F5344CB8AC3E}">
        <p14:creationId xmlns:p14="http://schemas.microsoft.com/office/powerpoint/2010/main" val="158377957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64797"/>
          </a:xfrm>
        </p:spPr>
        <p:txBody>
          <a:bodyPr/>
          <a:lstStyle/>
          <a:p>
            <a:r>
              <a:rPr lang="en-US"/>
              <a:t>Click to edit Master title style</a:t>
            </a:r>
            <a:endParaRPr lang="en-US" dirty="0"/>
          </a:p>
        </p:txBody>
      </p:sp>
      <p:sp>
        <p:nvSpPr>
          <p:cNvPr id="5" name="Text Placeholder 4"/>
          <p:cNvSpPr>
            <a:spLocks noGrp="1"/>
          </p:cNvSpPr>
          <p:nvPr>
            <p:ph type="body" sz="quarter" idx="10"/>
          </p:nvPr>
        </p:nvSpPr>
        <p:spPr>
          <a:xfrm>
            <a:off x="389436" y="1085850"/>
            <a:ext cx="8363938" cy="809965"/>
          </a:xfrm>
        </p:spPr>
        <p:txBody>
          <a:bodyPr/>
          <a:lstStyle>
            <a:lvl1pPr marL="0" indent="0">
              <a:spcBef>
                <a:spcPts val="0"/>
              </a:spcBef>
              <a:spcAft>
                <a:spcPts val="675"/>
              </a:spcAft>
              <a:buNone/>
              <a:defRPr sz="3200" spc="-100" baseline="0">
                <a:latin typeface="Garamond" panose="02020404030301010803" pitchFamily="18" charset="0"/>
              </a:defRPr>
            </a:lvl1pPr>
            <a:lvl2pPr marL="0" indent="0">
              <a:spcBef>
                <a:spcPts val="0"/>
              </a:spcBef>
              <a:spcAft>
                <a:spcPts val="300"/>
              </a:spcAft>
              <a:buNone/>
              <a:defRPr sz="2000" spc="-50" baseline="0">
                <a:latin typeface="Garamond" panose="02020404030301010803" pitchFamily="18" charset="0"/>
              </a:defRPr>
            </a:lvl2pPr>
            <a:lvl3pPr marL="0" indent="0">
              <a:spcBef>
                <a:spcPts val="0"/>
              </a:spcBef>
              <a:spcAft>
                <a:spcPts val="300"/>
              </a:spcAft>
              <a:buNone/>
              <a:defRPr sz="1500"/>
            </a:lvl3pPr>
            <a:lvl4pPr marL="0" indent="0">
              <a:spcBef>
                <a:spcPts val="0"/>
              </a:spcBef>
              <a:spcAft>
                <a:spcPts val="300"/>
              </a:spcAft>
              <a:buNone/>
              <a:defRPr/>
            </a:lvl4pPr>
            <a:lvl5pPr marL="0" indent="0">
              <a:spcBef>
                <a:spcPts val="0"/>
              </a:spcBef>
              <a:spcAft>
                <a:spcPts val="300"/>
              </a:spcAft>
              <a:buNone/>
              <a:defRPr/>
            </a:lvl5pPr>
          </a:lstStyle>
          <a:p>
            <a:pPr lvl="0"/>
            <a:r>
              <a:rPr lang="en-US" dirty="0"/>
              <a:t>Click to edit Master text styles</a:t>
            </a:r>
          </a:p>
          <a:p>
            <a:pPr lvl="1"/>
            <a:r>
              <a:rPr lang="en-US" dirty="0"/>
              <a:t>Second level</a:t>
            </a:r>
          </a:p>
        </p:txBody>
      </p:sp>
      <p:sp>
        <p:nvSpPr>
          <p:cNvPr id="3" name="Slide Number Placeholder 2">
            <a:extLst>
              <a:ext uri="{FF2B5EF4-FFF2-40B4-BE49-F238E27FC236}">
                <a16:creationId xmlns:a16="http://schemas.microsoft.com/office/drawing/2014/main" id="{19A3C8CF-1A85-F84A-9078-DB64DA705A1A}"/>
              </a:ext>
            </a:extLst>
          </p:cNvPr>
          <p:cNvSpPr>
            <a:spLocks noGrp="1"/>
          </p:cNvSpPr>
          <p:nvPr>
            <p:ph type="sldNum" sz="quarter" idx="11"/>
          </p:nvPr>
        </p:nvSpPr>
        <p:spPr/>
        <p:txBody>
          <a:bodyPr/>
          <a:lstStyle/>
          <a:p>
            <a:fld id="{FC2EED17-1836-6142-A4B1-ABB9C7C22E41}" type="slidenum">
              <a:rPr lang="en-US" smtClean="0"/>
              <a:pPr/>
              <a:t>‹#›</a:t>
            </a:fld>
            <a:endParaRPr lang="en-US"/>
          </a:p>
        </p:txBody>
      </p:sp>
    </p:spTree>
    <p:extLst>
      <p:ext uri="{BB962C8B-B14F-4D97-AF65-F5344CB8AC3E}">
        <p14:creationId xmlns:p14="http://schemas.microsoft.com/office/powerpoint/2010/main" val="36473599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389436" y="1085850"/>
            <a:ext cx="8363938" cy="1932837"/>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itle 4"/>
          <p:cNvSpPr>
            <a:spLocks noGrp="1"/>
          </p:cNvSpPr>
          <p:nvPr>
            <p:ph type="title"/>
          </p:nvPr>
        </p:nvSpPr>
        <p:spPr/>
        <p:txBody>
          <a:bodyPr/>
          <a:lstStyle/>
          <a:p>
            <a:r>
              <a:rPr lang="en-US" dirty="0"/>
              <a:t>Click to edit Master title style</a:t>
            </a:r>
          </a:p>
        </p:txBody>
      </p:sp>
      <p:sp>
        <p:nvSpPr>
          <p:cNvPr id="2" name="Slide Number Placeholder 1">
            <a:extLst>
              <a:ext uri="{FF2B5EF4-FFF2-40B4-BE49-F238E27FC236}">
                <a16:creationId xmlns:a16="http://schemas.microsoft.com/office/drawing/2014/main" id="{DAED0097-084C-8D4A-8D34-31668087C031}"/>
              </a:ext>
            </a:extLst>
          </p:cNvPr>
          <p:cNvSpPr>
            <a:spLocks noGrp="1"/>
          </p:cNvSpPr>
          <p:nvPr>
            <p:ph type="sldNum" sz="quarter" idx="10"/>
          </p:nvPr>
        </p:nvSpPr>
        <p:spPr/>
        <p:txBody>
          <a:bodyPr/>
          <a:lstStyle/>
          <a:p>
            <a:fld id="{FC2EED17-1836-6142-A4B1-ABB9C7C22E41}" type="slidenum">
              <a:rPr lang="en-US" smtClean="0"/>
              <a:pPr/>
              <a:t>‹#›</a:t>
            </a:fld>
            <a:endParaRPr lang="en-US"/>
          </a:p>
        </p:txBody>
      </p:sp>
    </p:spTree>
    <p:extLst>
      <p:ext uri="{BB962C8B-B14F-4D97-AF65-F5344CB8AC3E}">
        <p14:creationId xmlns:p14="http://schemas.microsoft.com/office/powerpoint/2010/main" val="21572787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3_Blank Color 1 Layout">
    <p:bg>
      <p:bgPr>
        <a:solidFill>
          <a:schemeClr val="bg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384673" y="1531144"/>
            <a:ext cx="8423524" cy="997196"/>
          </a:xfrm>
        </p:spPr>
        <p:txBody>
          <a:bodyPr/>
          <a:lstStyle>
            <a:lvl1pPr marL="0" indent="0">
              <a:buNone/>
              <a:defRPr lang="en-US" sz="7200" i="0" kern="1200" spc="-75" baseline="0" dirty="0" smtClean="0">
                <a:gradFill>
                  <a:gsLst>
                    <a:gs pos="0">
                      <a:schemeClr val="tx1"/>
                    </a:gs>
                    <a:gs pos="100000">
                      <a:schemeClr val="tx1"/>
                    </a:gs>
                  </a:gsLst>
                  <a:lin ang="5400000" scaled="0"/>
                </a:gradFill>
                <a:latin typeface="Garamond" panose="02020404030301010803" pitchFamily="18" charset="0"/>
                <a:ea typeface="+mn-ea"/>
                <a:cs typeface="+mn-cs"/>
              </a:defRPr>
            </a:lvl1pPr>
          </a:lstStyle>
          <a:p>
            <a:pPr marL="0" lvl="0" indent="0" algn="l" defTabSz="686047" rtl="0" eaLnBrk="1" latinLnBrk="0" hangingPunct="1">
              <a:lnSpc>
                <a:spcPct val="90000"/>
              </a:lnSpc>
              <a:spcBef>
                <a:spcPct val="20000"/>
              </a:spcBef>
              <a:buSzPct val="90000"/>
              <a:buFont typeface="Arial" pitchFamily="34" charset="0"/>
              <a:buNone/>
            </a:pPr>
            <a:r>
              <a:rPr lang="en-US" dirty="0"/>
              <a:t>Click to edit title style</a:t>
            </a:r>
          </a:p>
        </p:txBody>
      </p:sp>
      <p:sp>
        <p:nvSpPr>
          <p:cNvPr id="4" name="Text Placeholder 8"/>
          <p:cNvSpPr>
            <a:spLocks noGrp="1"/>
          </p:cNvSpPr>
          <p:nvPr>
            <p:ph type="body" sz="quarter" idx="11" hasCustomPrompt="1"/>
          </p:nvPr>
        </p:nvSpPr>
        <p:spPr>
          <a:xfrm>
            <a:off x="384673" y="2337930"/>
            <a:ext cx="5636696" cy="332399"/>
          </a:xfrm>
        </p:spPr>
        <p:txBody>
          <a:bodyPr/>
          <a:lstStyle>
            <a:lvl1pPr marL="0" indent="0">
              <a:buNone/>
              <a:defRPr lang="en-US" sz="2400" kern="1200" spc="-75" baseline="0" dirty="0">
                <a:gradFill>
                  <a:gsLst>
                    <a:gs pos="0">
                      <a:schemeClr val="tx1"/>
                    </a:gs>
                    <a:gs pos="100000">
                      <a:schemeClr val="tx1"/>
                    </a:gs>
                  </a:gsLst>
                  <a:lin ang="5400000" scaled="0"/>
                </a:gradFill>
                <a:latin typeface="Garamond" panose="02020404030301010803" pitchFamily="18" charset="0"/>
                <a:ea typeface="+mn-ea"/>
                <a:cs typeface="+mn-cs"/>
              </a:defRPr>
            </a:lvl1pPr>
          </a:lstStyle>
          <a:p>
            <a:pPr marL="0" lvl="0" indent="0" algn="l" defTabSz="686047" rtl="0" eaLnBrk="1" latinLnBrk="0" hangingPunct="1">
              <a:lnSpc>
                <a:spcPct val="90000"/>
              </a:lnSpc>
              <a:spcBef>
                <a:spcPct val="20000"/>
              </a:spcBef>
              <a:buSzPct val="90000"/>
              <a:buFont typeface="Arial" pitchFamily="34" charset="0"/>
              <a:buNone/>
            </a:pPr>
            <a:r>
              <a:rPr lang="en-US" dirty="0"/>
              <a:t>Speaker Title</a:t>
            </a:r>
          </a:p>
        </p:txBody>
      </p:sp>
      <p:sp>
        <p:nvSpPr>
          <p:cNvPr id="3" name="Slide Number Placeholder 2">
            <a:extLst>
              <a:ext uri="{FF2B5EF4-FFF2-40B4-BE49-F238E27FC236}">
                <a16:creationId xmlns:a16="http://schemas.microsoft.com/office/drawing/2014/main" id="{5F4168B8-5052-794D-A29B-DD8C57CCA1E0}"/>
              </a:ext>
            </a:extLst>
          </p:cNvPr>
          <p:cNvSpPr>
            <a:spLocks noGrp="1"/>
          </p:cNvSpPr>
          <p:nvPr>
            <p:ph type="sldNum" sz="quarter" idx="12"/>
          </p:nvPr>
        </p:nvSpPr>
        <p:spPr/>
        <p:txBody>
          <a:bodyPr/>
          <a:lstStyle/>
          <a:p>
            <a:fld id="{FC2EED17-1836-6142-A4B1-ABB9C7C22E41}" type="slidenum">
              <a:rPr lang="en-US" smtClean="0"/>
              <a:pPr/>
              <a:t>‹#›</a:t>
            </a:fld>
            <a:endParaRPr lang="en-US"/>
          </a:p>
        </p:txBody>
      </p:sp>
    </p:spTree>
    <p:extLst>
      <p:ext uri="{BB962C8B-B14F-4D97-AF65-F5344CB8AC3E}">
        <p14:creationId xmlns:p14="http://schemas.microsoft.com/office/powerpoint/2010/main" val="10305096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tiff"/></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4.xml"/><Relationship Id="rId7" Type="http://schemas.openxmlformats.org/officeDocument/2006/relationships/image" Target="../media/image2.tiff"/><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theme" Target="../theme/theme2.xml"/><Relationship Id="rId5" Type="http://schemas.openxmlformats.org/officeDocument/2006/relationships/slideLayout" Target="../slideLayouts/slideLayout16.xml"/><Relationship Id="rId4"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cstate="screen">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Rectangle 15">
            <a:extLst>
              <a:ext uri="{FF2B5EF4-FFF2-40B4-BE49-F238E27FC236}">
                <a16:creationId xmlns:a16="http://schemas.microsoft.com/office/drawing/2014/main" id="{0075474E-799D-2044-9D08-833BCDF4973E}"/>
              </a:ext>
            </a:extLst>
          </p:cNvPr>
          <p:cNvSpPr>
            <a:spLocks noGrp="1" noChangeArrowheads="1"/>
          </p:cNvSpPr>
          <p:nvPr>
            <p:ph type="sldNum" sz="quarter" idx="4"/>
          </p:nvPr>
        </p:nvSpPr>
        <p:spPr>
          <a:xfrm>
            <a:off x="6968835" y="4683919"/>
            <a:ext cx="2133600" cy="357188"/>
          </a:xfrm>
          <a:prstGeom prst="rect">
            <a:avLst/>
          </a:prstGeom>
        </p:spPr>
        <p:txBody>
          <a:bodyPr/>
          <a:lstStyle>
            <a:lvl1pPr algn="r">
              <a:defRPr b="1"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fld id="{98B9532F-E207-4442-901F-983BC8C51AAB}" type="slidenum">
              <a:rPr lang="en-US" altLang="en-US" smtClean="0"/>
              <a:pPr/>
              <a:t>‹#›</a:t>
            </a:fld>
            <a:endParaRPr lang="en-US" altLang="en-US" dirty="0"/>
          </a:p>
        </p:txBody>
      </p:sp>
      <p:pic>
        <p:nvPicPr>
          <p:cNvPr id="7" name="Picture 6">
            <a:extLst>
              <a:ext uri="{FF2B5EF4-FFF2-40B4-BE49-F238E27FC236}">
                <a16:creationId xmlns:a16="http://schemas.microsoft.com/office/drawing/2014/main" id="{1D07C6F3-1369-954D-9ACF-3564B25C3127}"/>
              </a:ext>
            </a:extLst>
          </p:cNvPr>
          <p:cNvPicPr>
            <a:picLocks noChangeAspect="1"/>
          </p:cNvPicPr>
          <p:nvPr userDrawn="1"/>
        </p:nvPicPr>
        <p:blipFill>
          <a:blip r:embed="rId14" cstate="screen">
            <a:extLst>
              <a:ext uri="{28A0092B-C50C-407E-A947-70E740481C1C}">
                <a14:useLocalDpi xmlns:a14="http://schemas.microsoft.com/office/drawing/2010/main"/>
              </a:ext>
            </a:extLst>
          </a:blip>
          <a:stretch>
            <a:fillRect/>
          </a:stretch>
        </p:blipFill>
        <p:spPr>
          <a:xfrm>
            <a:off x="8095784" y="36977"/>
            <a:ext cx="994415" cy="411262"/>
          </a:xfrm>
          <a:prstGeom prst="rect">
            <a:avLst/>
          </a:prstGeom>
        </p:spPr>
      </p:pic>
    </p:spTree>
    <p:extLst>
      <p:ext uri="{BB962C8B-B14F-4D97-AF65-F5344CB8AC3E}">
        <p14:creationId xmlns:p14="http://schemas.microsoft.com/office/powerpoint/2010/main" val="484154639"/>
      </p:ext>
    </p:extLst>
  </p:cSld>
  <p:clrMap bg1="lt1" tx1="dk1" bg2="lt2" tx2="dk2" accent1="accent1" accent2="accent2" accent3="accent3" accent4="accent4" accent5="accent5" accent6="accent6" hlink="hlink" folHlink="folHlink"/>
  <p:sldLayoutIdLst>
    <p:sldLayoutId id="2147483649" r:id="rId1"/>
    <p:sldLayoutId id="2147483654" r:id="rId2"/>
    <p:sldLayoutId id="2147483655" r:id="rId3"/>
    <p:sldLayoutId id="2147483666" r:id="rId4"/>
    <p:sldLayoutId id="2147483672" r:id="rId5"/>
    <p:sldLayoutId id="2147483687" r:id="rId6"/>
    <p:sldLayoutId id="2147483695" r:id="rId7"/>
    <p:sldLayoutId id="2147483696" r:id="rId8"/>
    <p:sldLayoutId id="2147483697" r:id="rId9"/>
    <p:sldLayoutId id="2147483698" r:id="rId10"/>
    <p:sldLayoutId id="2147483699" r:id="rId11"/>
  </p:sldLayoutIdLst>
  <p:hf hdr="0" ftr="0" dt="0"/>
  <p:txStyles>
    <p:titleStyle>
      <a:lvl1pPr algn="ctr" defTabSz="457200" rtl="0" eaLnBrk="1" latinLnBrk="0" hangingPunct="1">
        <a:spcBef>
          <a:spcPct val="0"/>
        </a:spcBef>
        <a:buNone/>
        <a:defRPr sz="4000" b="1" kern="1200">
          <a:solidFill>
            <a:srgbClr val="13409F"/>
          </a:solidFill>
          <a:latin typeface="Open Sans" panose="020B0606030504020204" pitchFamily="34" charset="0"/>
          <a:ea typeface="Open Sans" panose="020B0606030504020204" pitchFamily="34" charset="0"/>
          <a:cs typeface="Open Sans" panose="020B0606030504020204" pitchFamily="34" charset="0"/>
        </a:defRPr>
      </a:lvl1pPr>
    </p:titleStyle>
    <p:bodyStyle>
      <a:lvl1pPr marL="342900" indent="-342900" algn="l" defTabSz="457200" rtl="0" eaLnBrk="1" latinLnBrk="0" hangingPunct="1">
        <a:spcBef>
          <a:spcPct val="20000"/>
        </a:spcBef>
        <a:buFont typeface="Courier New" panose="02070309020205020404" pitchFamily="49" charset="0"/>
        <a:buChar char="o"/>
        <a:defRPr sz="3200" b="1" i="0" kern="1200">
          <a:solidFill>
            <a:srgbClr val="C00000"/>
          </a:solidFill>
          <a:latin typeface="Open Sans" panose="020B0606030504020204" pitchFamily="34" charset="0"/>
          <a:ea typeface="Open Sans" panose="020B0606030504020204" pitchFamily="34" charset="0"/>
          <a:cs typeface="Open Sans" panose="020B0606030504020204" pitchFamily="34" charset="0"/>
        </a:defRPr>
      </a:lvl1pPr>
      <a:lvl2pPr marL="746125" indent="-285750" algn="l" defTabSz="457200" rtl="0" eaLnBrk="1" latinLnBrk="0" hangingPunct="1">
        <a:spcBef>
          <a:spcPct val="20000"/>
        </a:spcBef>
        <a:buFont typeface="Arial"/>
        <a:buChar char="–"/>
        <a:tabLst/>
        <a:defRPr sz="2800" b="0" i="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marL="1031875" indent="-230188" algn="l" defTabSz="457200" rtl="0" eaLnBrk="1" latinLnBrk="0" hangingPunct="1">
        <a:spcBef>
          <a:spcPct val="20000"/>
        </a:spcBef>
        <a:buFont typeface="Arial"/>
        <a:buChar char="•"/>
        <a:tabLst/>
        <a:defRPr sz="2400" b="0" i="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marL="1374775" indent="-230188" algn="l" defTabSz="457200" rtl="0" eaLnBrk="1" latinLnBrk="0" hangingPunct="1">
        <a:spcBef>
          <a:spcPct val="20000"/>
        </a:spcBef>
        <a:buFont typeface="Arial"/>
        <a:buChar char="–"/>
        <a:tabLst/>
        <a:defRPr sz="2000" b="0" i="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marL="1662113" indent="-231775" algn="l" defTabSz="457200" rtl="0" eaLnBrk="1" latinLnBrk="0" hangingPunct="1">
        <a:spcBef>
          <a:spcPct val="20000"/>
        </a:spcBef>
        <a:buFont typeface="Arial"/>
        <a:buChar char="»"/>
        <a:tabLst/>
        <a:defRPr sz="2000" b="0" i="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BFBFB"/>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171450"/>
            <a:ext cx="8363938" cy="609398"/>
          </a:xfrm>
          <a:prstGeom prst="rect">
            <a:avLst/>
          </a:prstGeom>
        </p:spPr>
        <p:txBody>
          <a:bodyPr vert="horz" wrap="square" lIns="0" tIns="0" rIns="0" bIns="0" rtlCol="0" anchor="t">
            <a:spAutoFit/>
          </a:bodyPr>
          <a:lstStyle/>
          <a:p>
            <a:r>
              <a:rPr lang="en-US" dirty="0"/>
              <a:t>Click to edit Master title style</a:t>
            </a:r>
          </a:p>
        </p:txBody>
      </p:sp>
      <p:sp>
        <p:nvSpPr>
          <p:cNvPr id="3" name="Text Placeholder 2"/>
          <p:cNvSpPr>
            <a:spLocks noGrp="1"/>
          </p:cNvSpPr>
          <p:nvPr>
            <p:ph type="body" idx="1"/>
          </p:nvPr>
        </p:nvSpPr>
        <p:spPr>
          <a:xfrm>
            <a:off x="389437" y="1085851"/>
            <a:ext cx="8363937" cy="2000548"/>
          </a:xfrm>
          <a:prstGeom prst="rect">
            <a:avLst/>
          </a:prstGeom>
        </p:spPr>
        <p:txBody>
          <a:bodyPr vert="horz" wrap="square" lIns="0" tIns="0" rIns="0" bIns="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5"/>
            <a:r>
              <a:rPr lang="en-US" dirty="0"/>
              <a:t>Fifth level</a:t>
            </a:r>
          </a:p>
        </p:txBody>
      </p:sp>
      <p:sp>
        <p:nvSpPr>
          <p:cNvPr id="5" name="Slide Number Placeholder 4">
            <a:extLst>
              <a:ext uri="{FF2B5EF4-FFF2-40B4-BE49-F238E27FC236}">
                <a16:creationId xmlns:a16="http://schemas.microsoft.com/office/drawing/2014/main" id="{2C59CF86-D126-9E43-9BA4-ED6F728D93D0}"/>
              </a:ext>
            </a:extLst>
          </p:cNvPr>
          <p:cNvSpPr>
            <a:spLocks noGrp="1"/>
          </p:cNvSpPr>
          <p:nvPr>
            <p:ph type="sldNum" sz="quarter" idx="4"/>
          </p:nvPr>
        </p:nvSpPr>
        <p:spPr>
          <a:xfrm>
            <a:off x="7086600" y="4868863"/>
            <a:ext cx="2057400" cy="274637"/>
          </a:xfrm>
          <a:prstGeom prst="rect">
            <a:avLst/>
          </a:prstGeom>
        </p:spPr>
        <p:txBody>
          <a:bodyPr vert="horz" lIns="91440" tIns="45720" rIns="91440" bIns="45720" rtlCol="0" anchor="ctr"/>
          <a:lstStyle>
            <a:lvl1pPr algn="r">
              <a:defRPr sz="1600" b="1">
                <a:solidFill>
                  <a:schemeClr val="tx1"/>
                </a:solidFill>
              </a:defRPr>
            </a:lvl1pPr>
          </a:lstStyle>
          <a:p>
            <a:fld id="{FC2EED17-1836-6142-A4B1-ABB9C7C22E41}" type="slidenum">
              <a:rPr lang="en-US" smtClean="0"/>
              <a:pPr/>
              <a:t>‹#›</a:t>
            </a:fld>
            <a:endParaRPr lang="en-US"/>
          </a:p>
        </p:txBody>
      </p:sp>
      <p:pic>
        <p:nvPicPr>
          <p:cNvPr id="6" name="Picture 5">
            <a:extLst>
              <a:ext uri="{FF2B5EF4-FFF2-40B4-BE49-F238E27FC236}">
                <a16:creationId xmlns:a16="http://schemas.microsoft.com/office/drawing/2014/main" id="{C1317EE4-237B-CC44-9F39-C151A9079185}"/>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8095784" y="36977"/>
            <a:ext cx="994415" cy="411262"/>
          </a:xfrm>
          <a:prstGeom prst="rect">
            <a:avLst/>
          </a:prstGeom>
        </p:spPr>
      </p:pic>
    </p:spTree>
    <p:extLst>
      <p:ext uri="{BB962C8B-B14F-4D97-AF65-F5344CB8AC3E}">
        <p14:creationId xmlns:p14="http://schemas.microsoft.com/office/powerpoint/2010/main" val="2469833606"/>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Lst>
  <mc:AlternateContent xmlns:mc="http://schemas.openxmlformats.org/markup-compatibility/2006" xmlns:p14="http://schemas.microsoft.com/office/powerpoint/2010/main">
    <mc:Choice Requires="p14">
      <p:transition p14:dur="10"/>
    </mc:Choice>
    <mc:Fallback xmlns="">
      <p:transition/>
    </mc:Fallback>
  </mc:AlternateContent>
  <p:hf hdr="0" ftr="0" dt="0"/>
  <p:txStyles>
    <p:titleStyle>
      <a:lvl1pPr algn="l" defTabSz="686047" rtl="0" eaLnBrk="1" latinLnBrk="0" hangingPunct="1">
        <a:lnSpc>
          <a:spcPct val="90000"/>
        </a:lnSpc>
        <a:spcBef>
          <a:spcPct val="0"/>
        </a:spcBef>
        <a:buNone/>
        <a:defRPr lang="en-US" sz="4400" b="1" kern="1200" cap="none" spc="-100" baseline="0" dirty="0" smtClean="0">
          <a:ln w="3175">
            <a:noFill/>
          </a:ln>
          <a:solidFill>
            <a:srgbClr val="13409F"/>
          </a:solidFill>
          <a:effectLst/>
          <a:latin typeface="Open Sans" panose="020B0606030504020204" pitchFamily="34" charset="0"/>
          <a:ea typeface="Open Sans" panose="020B0606030504020204" pitchFamily="34" charset="0"/>
          <a:cs typeface="Open Sans" panose="020B0606030504020204" pitchFamily="34" charset="0"/>
        </a:defRPr>
      </a:lvl1pPr>
    </p:titleStyle>
    <p:bodyStyle>
      <a:lvl1pPr marL="347663" indent="-347663" algn="l" defTabSz="686047" rtl="0" eaLnBrk="1" latinLnBrk="0" hangingPunct="1">
        <a:lnSpc>
          <a:spcPct val="90000"/>
        </a:lnSpc>
        <a:spcBef>
          <a:spcPct val="20000"/>
        </a:spcBef>
        <a:buSzPct val="90000"/>
        <a:buFont typeface="Courier New" panose="02070309020205020404" pitchFamily="49" charset="0"/>
        <a:buChar char="o"/>
        <a:tabLst/>
        <a:defRPr sz="3200" b="1" kern="1200">
          <a:solidFill>
            <a:srgbClr val="C00000"/>
          </a:solidFill>
          <a:latin typeface="Open Sans" panose="020B0606030504020204" pitchFamily="34" charset="0"/>
          <a:ea typeface="Open Sans" panose="020B0606030504020204" pitchFamily="34" charset="0"/>
          <a:cs typeface="Open Sans" panose="020B0606030504020204" pitchFamily="34" charset="0"/>
        </a:defRPr>
      </a:lvl1pPr>
      <a:lvl2pPr marL="746125" indent="-285750" algn="l" defTabSz="686047" rtl="0" eaLnBrk="1" latinLnBrk="0" hangingPunct="1">
        <a:lnSpc>
          <a:spcPct val="90000"/>
        </a:lnSpc>
        <a:spcBef>
          <a:spcPct val="20000"/>
        </a:spcBef>
        <a:buSzPct val="90000"/>
        <a:buFont typeface="System Font Regular"/>
        <a:buChar char="−"/>
        <a:tabLst/>
        <a:defRPr sz="28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marL="1031875" indent="-217488" algn="l" defTabSz="686047" rtl="0" eaLnBrk="1" latinLnBrk="0" hangingPunct="1">
        <a:lnSpc>
          <a:spcPct val="90000"/>
        </a:lnSpc>
        <a:spcBef>
          <a:spcPct val="20000"/>
        </a:spcBef>
        <a:buSzPct val="90000"/>
        <a:buFont typeface="Arial" panose="020B0604020202020204" pitchFamily="34" charset="0"/>
        <a:buChar char="•"/>
        <a:tabLst/>
        <a:defRPr sz="24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marL="1374775" indent="-230188" algn="l" defTabSz="686047" rtl="0" eaLnBrk="1" latinLnBrk="0" hangingPunct="1">
        <a:lnSpc>
          <a:spcPct val="90000"/>
        </a:lnSpc>
        <a:spcBef>
          <a:spcPct val="20000"/>
        </a:spcBef>
        <a:buSzPct val="90000"/>
        <a:buFont typeface="System Font Regular"/>
        <a:buChar char="−"/>
        <a:tabLst/>
        <a:defRPr sz="20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marL="1430338" indent="0" algn="l" defTabSz="686047" rtl="0" eaLnBrk="1" latinLnBrk="0" hangingPunct="1">
        <a:lnSpc>
          <a:spcPct val="90000"/>
        </a:lnSpc>
        <a:spcBef>
          <a:spcPct val="20000"/>
        </a:spcBef>
        <a:buSzPct val="90000"/>
        <a:buFont typeface="Courier New" panose="02070309020205020404" pitchFamily="49" charset="0"/>
        <a:buNone/>
        <a:tabLst/>
        <a:defRPr sz="18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vl6pPr marL="1662113" indent="-225425" algn="l" defTabSz="686047" rtl="0" eaLnBrk="1" latinLnBrk="0" hangingPunct="1">
        <a:spcBef>
          <a:spcPct val="20000"/>
        </a:spcBef>
        <a:buFont typeface="Apple Symbols" panose="02000000000000000000" pitchFamily="2" charset="-79"/>
        <a:buChar char="⨠"/>
        <a:tabLst/>
        <a:defRPr sz="1500" kern="1200">
          <a:solidFill>
            <a:schemeClr val="tx1"/>
          </a:solidFill>
          <a:latin typeface="+mn-lt"/>
          <a:ea typeface="+mn-ea"/>
          <a:cs typeface="+mn-cs"/>
        </a:defRPr>
      </a:lvl6pPr>
      <a:lvl7pPr marL="2229652"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676"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700"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6047" rtl="0" eaLnBrk="1" latinLnBrk="0" hangingPunct="1">
        <a:defRPr sz="1400" kern="1200">
          <a:solidFill>
            <a:schemeClr val="tx1"/>
          </a:solidFill>
          <a:latin typeface="+mn-lt"/>
          <a:ea typeface="+mn-ea"/>
          <a:cs typeface="+mn-cs"/>
        </a:defRPr>
      </a:lvl1pPr>
      <a:lvl2pPr marL="343024" algn="l" defTabSz="686047" rtl="0" eaLnBrk="1" latinLnBrk="0" hangingPunct="1">
        <a:defRPr sz="1400" kern="1200">
          <a:solidFill>
            <a:schemeClr val="tx1"/>
          </a:solidFill>
          <a:latin typeface="+mn-lt"/>
          <a:ea typeface="+mn-ea"/>
          <a:cs typeface="+mn-cs"/>
        </a:defRPr>
      </a:lvl2pPr>
      <a:lvl3pPr marL="686047" algn="l" defTabSz="686047" rtl="0" eaLnBrk="1" latinLnBrk="0" hangingPunct="1">
        <a:defRPr sz="1400" kern="1200">
          <a:solidFill>
            <a:schemeClr val="tx1"/>
          </a:solidFill>
          <a:latin typeface="+mn-lt"/>
          <a:ea typeface="+mn-ea"/>
          <a:cs typeface="+mn-cs"/>
        </a:defRPr>
      </a:lvl3pPr>
      <a:lvl4pPr marL="1029070" algn="l" defTabSz="686047" rtl="0" eaLnBrk="1" latinLnBrk="0" hangingPunct="1">
        <a:defRPr sz="1400" kern="1200">
          <a:solidFill>
            <a:schemeClr val="tx1"/>
          </a:solidFill>
          <a:latin typeface="+mn-lt"/>
          <a:ea typeface="+mn-ea"/>
          <a:cs typeface="+mn-cs"/>
        </a:defRPr>
      </a:lvl4pPr>
      <a:lvl5pPr marL="1372094" algn="l" defTabSz="686047" rtl="0" eaLnBrk="1" latinLnBrk="0" hangingPunct="1">
        <a:defRPr sz="1400" kern="1200">
          <a:solidFill>
            <a:schemeClr val="tx1"/>
          </a:solidFill>
          <a:latin typeface="+mn-lt"/>
          <a:ea typeface="+mn-ea"/>
          <a:cs typeface="+mn-cs"/>
        </a:defRPr>
      </a:lvl5pPr>
      <a:lvl6pPr marL="1715118" algn="l" defTabSz="686047" rtl="0" eaLnBrk="1" latinLnBrk="0" hangingPunct="1">
        <a:defRPr sz="1400" kern="1200">
          <a:solidFill>
            <a:schemeClr val="tx1"/>
          </a:solidFill>
          <a:latin typeface="+mn-lt"/>
          <a:ea typeface="+mn-ea"/>
          <a:cs typeface="+mn-cs"/>
        </a:defRPr>
      </a:lvl6pPr>
      <a:lvl7pPr marL="2058140" algn="l" defTabSz="686047" rtl="0" eaLnBrk="1" latinLnBrk="0" hangingPunct="1">
        <a:defRPr sz="1400" kern="1200">
          <a:solidFill>
            <a:schemeClr val="tx1"/>
          </a:solidFill>
          <a:latin typeface="+mn-lt"/>
          <a:ea typeface="+mn-ea"/>
          <a:cs typeface="+mn-cs"/>
        </a:defRPr>
      </a:lvl7pPr>
      <a:lvl8pPr marL="2401164" algn="l" defTabSz="686047" rtl="0" eaLnBrk="1" latinLnBrk="0" hangingPunct="1">
        <a:defRPr sz="1400" kern="1200">
          <a:solidFill>
            <a:schemeClr val="tx1"/>
          </a:solidFill>
          <a:latin typeface="+mn-lt"/>
          <a:ea typeface="+mn-ea"/>
          <a:cs typeface="+mn-cs"/>
        </a:defRPr>
      </a:lvl8pPr>
      <a:lvl9pPr marL="2744188" algn="l" defTabSz="686047" rtl="0" eaLnBrk="1" latinLnBrk="0" hangingPunct="1">
        <a:defRPr sz="1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eg"/><Relationship Id="rId1" Type="http://schemas.openxmlformats.org/officeDocument/2006/relationships/slideLayout" Target="../slideLayouts/slideLayout14.xml"/><Relationship Id="rId5" Type="http://schemas.openxmlformats.org/officeDocument/2006/relationships/image" Target="../media/image29.jpeg"/><Relationship Id="rId4" Type="http://schemas.openxmlformats.org/officeDocument/2006/relationships/image" Target="../media/image28.jpeg"/></Relationships>
</file>

<file path=ppt/slides/_rels/slide12.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7.xml"/><Relationship Id="rId1" Type="http://schemas.openxmlformats.org/officeDocument/2006/relationships/slideLayout" Target="../slideLayouts/slideLayout12.xml"/><Relationship Id="rId4" Type="http://schemas.openxmlformats.org/officeDocument/2006/relationships/image" Target="../media/image31.png"/></Relationships>
</file>

<file path=ppt/slides/_rels/slide13.xml.rels><?xml version="1.0" encoding="UTF-8" standalone="yes"?>
<Relationships xmlns="http://schemas.openxmlformats.org/package/2006/relationships"><Relationship Id="rId3" Type="http://schemas.openxmlformats.org/officeDocument/2006/relationships/image" Target="../media/image30.jpeg"/><Relationship Id="rId7" Type="http://schemas.openxmlformats.org/officeDocument/2006/relationships/image" Target="../media/image35.png"/><Relationship Id="rId2" Type="http://schemas.openxmlformats.org/officeDocument/2006/relationships/notesSlide" Target="../notesSlides/notesSlide8.xml"/><Relationship Id="rId1" Type="http://schemas.openxmlformats.org/officeDocument/2006/relationships/slideLayout" Target="../slideLayouts/slideLayout12.xml"/><Relationship Id="rId6" Type="http://schemas.openxmlformats.org/officeDocument/2006/relationships/image" Target="../media/image34.png"/><Relationship Id="rId5" Type="http://schemas.openxmlformats.org/officeDocument/2006/relationships/image" Target="../media/image33.jpeg"/><Relationship Id="rId4" Type="http://schemas.openxmlformats.org/officeDocument/2006/relationships/image" Target="../media/image32.jpeg"/></Relationships>
</file>

<file path=ppt/slides/_rels/slide14.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png"/><Relationship Id="rId1" Type="http://schemas.openxmlformats.org/officeDocument/2006/relationships/slideLayout" Target="../slideLayouts/slideLayout13.xml"/><Relationship Id="rId4" Type="http://schemas.openxmlformats.org/officeDocument/2006/relationships/image" Target="../media/image38.png"/></Relationships>
</file>

<file path=ppt/slides/_rels/slide1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4.xml"/><Relationship Id="rId6" Type="http://schemas.openxmlformats.org/officeDocument/2006/relationships/image" Target="../media/image43.jpeg"/><Relationship Id="rId5" Type="http://schemas.openxmlformats.org/officeDocument/2006/relationships/image" Target="../media/image42.png"/><Relationship Id="rId4" Type="http://schemas.openxmlformats.org/officeDocument/2006/relationships/image" Target="../media/image41.jpe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image" Target="../media/image44.tiff"/><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6.jpe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5.xml"/><Relationship Id="rId4" Type="http://schemas.openxmlformats.org/officeDocument/2006/relationships/image" Target="../media/image51.png"/></Relationships>
</file>

<file path=ppt/slides/_rels/slide2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0.xml"/><Relationship Id="rId1" Type="http://schemas.openxmlformats.org/officeDocument/2006/relationships/slideLayout" Target="../slideLayouts/slideLayout13.xml"/><Relationship Id="rId4" Type="http://schemas.openxmlformats.org/officeDocument/2006/relationships/image" Target="../media/image36.png"/></Relationships>
</file>

<file path=ppt/slides/_rels/slide26.xml.rels><?xml version="1.0" encoding="UTF-8" standalone="yes"?>
<Relationships xmlns="http://schemas.openxmlformats.org/package/2006/relationships"><Relationship Id="rId3" Type="http://schemas.openxmlformats.org/officeDocument/2006/relationships/image" Target="../media/image54.tiff"/><Relationship Id="rId2" Type="http://schemas.openxmlformats.org/officeDocument/2006/relationships/notesSlide" Target="../notesSlides/notesSlide11.xml"/><Relationship Id="rId1" Type="http://schemas.openxmlformats.org/officeDocument/2006/relationships/slideLayout" Target="../slideLayouts/slideLayout13.xml"/><Relationship Id="rId4" Type="http://schemas.openxmlformats.org/officeDocument/2006/relationships/image" Target="../media/image55.png"/></Relationships>
</file>

<file path=ppt/slides/_rels/slide2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3.xml"/><Relationship Id="rId1" Type="http://schemas.openxmlformats.org/officeDocument/2006/relationships/slideLayout" Target="../slideLayouts/slideLayout13.xml"/><Relationship Id="rId4" Type="http://schemas.openxmlformats.org/officeDocument/2006/relationships/image" Target="../media/image58.png"/></Relationships>
</file>

<file path=ppt/slides/_rels/slide2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13.xml"/><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3" Type="http://schemas.openxmlformats.org/officeDocument/2006/relationships/hyperlink" Target="https://idir.uta.edu/frameannotator/" TargetMode="External"/><Relationship Id="rId2" Type="http://schemas.openxmlformats.org/officeDocument/2006/relationships/image" Target="../media/image62.png"/><Relationship Id="rId1" Type="http://schemas.openxmlformats.org/officeDocument/2006/relationships/slideLayout" Target="../slideLayouts/slideLayout15.xml"/><Relationship Id="rId4" Type="http://schemas.openxmlformats.org/officeDocument/2006/relationships/image" Target="../media/image63.png"/></Relationships>
</file>

<file path=ppt/slides/_rels/slide35.xml.rels><?xml version="1.0" encoding="UTF-8" standalone="yes"?>
<Relationships xmlns="http://schemas.openxmlformats.org/package/2006/relationships"><Relationship Id="rId3" Type="http://schemas.openxmlformats.org/officeDocument/2006/relationships/hyperlink" Target="https://idir.uta.edu/claimportal/" TargetMode="External"/><Relationship Id="rId2" Type="http://schemas.openxmlformats.org/officeDocument/2006/relationships/image" Target="../media/image64.png"/><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13.xml"/><Relationship Id="rId4" Type="http://schemas.openxmlformats.org/officeDocument/2006/relationships/image" Target="../media/image7.png"/></Relationships>
</file>

<file path=ppt/slides/_rels/slide3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6.xml"/><Relationship Id="rId1" Type="http://schemas.openxmlformats.org/officeDocument/2006/relationships/slideLayout" Target="../slideLayouts/slideLayout12.xml"/><Relationship Id="rId4" Type="http://schemas.openxmlformats.org/officeDocument/2006/relationships/image" Target="../media/image66.jpeg"/></Relationships>
</file>

<file path=ppt/slides/_rels/slide3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7.xml"/><Relationship Id="rId1" Type="http://schemas.openxmlformats.org/officeDocument/2006/relationships/slideLayout" Target="../slideLayouts/slideLayout12.xml"/><Relationship Id="rId4" Type="http://schemas.openxmlformats.org/officeDocument/2006/relationships/image" Target="../media/image68.png"/></Relationships>
</file>

<file path=ppt/slides/_rels/slide4.xml.rels><?xml version="1.0" encoding="UTF-8" standalone="yes"?>
<Relationships xmlns="http://schemas.openxmlformats.org/package/2006/relationships"><Relationship Id="rId8" Type="http://schemas.openxmlformats.org/officeDocument/2006/relationships/image" Target="../media/image13.jpeg"/><Relationship Id="rId3" Type="http://schemas.openxmlformats.org/officeDocument/2006/relationships/image" Target="../media/image8.jpeg"/><Relationship Id="rId7" Type="http://schemas.openxmlformats.org/officeDocument/2006/relationships/image" Target="../media/image12.jpeg"/><Relationship Id="rId12"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13.xml"/><Relationship Id="rId6" Type="http://schemas.openxmlformats.org/officeDocument/2006/relationships/image" Target="../media/image11.png"/><Relationship Id="rId11" Type="http://schemas.openxmlformats.org/officeDocument/2006/relationships/image" Target="../media/image15.png"/><Relationship Id="rId5" Type="http://schemas.openxmlformats.org/officeDocument/2006/relationships/image" Target="../media/image10.png"/><Relationship Id="rId10" Type="http://schemas.openxmlformats.org/officeDocument/2006/relationships/hyperlink" Target="https://idir.uta.edu/index.php/File:HP_Labs.png" TargetMode="External"/><Relationship Id="rId4" Type="http://schemas.openxmlformats.org/officeDocument/2006/relationships/image" Target="../media/image9.png"/><Relationship Id="rId9" Type="http://schemas.openxmlformats.org/officeDocument/2006/relationships/image" Target="../media/image14.jpe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0.xml"/><Relationship Id="rId1" Type="http://schemas.openxmlformats.org/officeDocument/2006/relationships/slideLayout" Target="../slideLayouts/slideLayout16.xml"/></Relationships>
</file>

<file path=ppt/slides/_rels/slide4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1.xml"/><Relationship Id="rId1" Type="http://schemas.openxmlformats.org/officeDocument/2006/relationships/slideLayout" Target="../slideLayouts/slideLayout1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5.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5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6.xml"/><Relationship Id="rId1" Type="http://schemas.openxmlformats.org/officeDocument/2006/relationships/slideLayout" Target="../slideLayouts/slideLayout15.xml"/></Relationships>
</file>

<file path=ppt/slides/_rels/slide5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7.xml"/><Relationship Id="rId1" Type="http://schemas.openxmlformats.org/officeDocument/2006/relationships/slideLayout" Target="../slideLayouts/slideLayout15.xml"/></Relationships>
</file>

<file path=ppt/slides/_rels/slide5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8.xml"/><Relationship Id="rId1" Type="http://schemas.openxmlformats.org/officeDocument/2006/relationships/slideLayout" Target="../slideLayouts/slideLayout15.xml"/><Relationship Id="rId5" Type="http://schemas.openxmlformats.org/officeDocument/2006/relationships/image" Target="../media/image74.png"/><Relationship Id="rId4" Type="http://schemas.openxmlformats.org/officeDocument/2006/relationships/image" Target="../media/image72.png"/></Relationships>
</file>

<file path=ppt/slides/_rels/slide5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9.xml"/><Relationship Id="rId1" Type="http://schemas.openxmlformats.org/officeDocument/2006/relationships/slideLayout" Target="../slideLayouts/slideLayout15.xml"/></Relationships>
</file>

<file path=ppt/slides/_rels/slide5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0.xml"/><Relationship Id="rId1" Type="http://schemas.openxmlformats.org/officeDocument/2006/relationships/slideLayout" Target="../slideLayouts/slideLayout15.xml"/></Relationships>
</file>

<file path=ppt/slides/_rels/slide5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1.xml"/><Relationship Id="rId1" Type="http://schemas.openxmlformats.org/officeDocument/2006/relationships/slideLayout" Target="../slideLayouts/slideLayout15.xml"/></Relationships>
</file>

<file path=ppt/slides/_rels/slide5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2.xml"/><Relationship Id="rId1" Type="http://schemas.openxmlformats.org/officeDocument/2006/relationships/slideLayout" Target="../slideLayouts/slideLayout15.xml"/></Relationships>
</file>

<file path=ppt/slides/_rels/slide5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3.xml"/><Relationship Id="rId1" Type="http://schemas.openxmlformats.org/officeDocument/2006/relationships/slideLayout" Target="../slideLayouts/slideLayout15.xml"/><Relationship Id="rId4" Type="http://schemas.openxmlformats.org/officeDocument/2006/relationships/image" Target="../media/image76.png"/></Relationships>
</file>

<file path=ppt/slides/_rels/slide5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4.xml"/><Relationship Id="rId1" Type="http://schemas.openxmlformats.org/officeDocument/2006/relationships/slideLayout" Target="../slideLayouts/slideLayout15.xml"/><Relationship Id="rId4" Type="http://schemas.openxmlformats.org/officeDocument/2006/relationships/image" Target="../media/image76.png"/></Relationships>
</file>

<file path=ppt/slides/_rels/slide5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5.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3" Type="http://schemas.openxmlformats.org/officeDocument/2006/relationships/image" Target="../media/image770.png"/><Relationship Id="rId2" Type="http://schemas.openxmlformats.org/officeDocument/2006/relationships/notesSlide" Target="../notesSlides/notesSlide36.xml"/><Relationship Id="rId1" Type="http://schemas.openxmlformats.org/officeDocument/2006/relationships/slideLayout" Target="../slideLayouts/slideLayout15.xml"/></Relationships>
</file>

<file path=ppt/slides/_rels/slide61.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78.png"/><Relationship Id="rId7" Type="http://schemas.openxmlformats.org/officeDocument/2006/relationships/diagramColors" Target="../diagrams/colors1.xml"/><Relationship Id="rId2" Type="http://schemas.openxmlformats.org/officeDocument/2006/relationships/notesSlide" Target="../notesSlides/notesSlide37.xml"/><Relationship Id="rId1" Type="http://schemas.openxmlformats.org/officeDocument/2006/relationships/slideLayout" Target="../slideLayouts/slideLayout15.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 Id="rId9" Type="http://schemas.openxmlformats.org/officeDocument/2006/relationships/image" Target="../media/image79.png"/></Relationships>
</file>

<file path=ppt/slides/_rels/slide6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38.xml"/><Relationship Id="rId1" Type="http://schemas.openxmlformats.org/officeDocument/2006/relationships/slideLayout" Target="../slideLayouts/slideLayout15.xml"/></Relationships>
</file>

<file path=ppt/slides/_rels/slide6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39.xml"/><Relationship Id="rId1" Type="http://schemas.openxmlformats.org/officeDocument/2006/relationships/slideLayout" Target="../slideLayouts/slideLayout15.xml"/></Relationships>
</file>

<file path=ppt/slides/_rels/slide64.xml.rels><?xml version="1.0" encoding="UTF-8" standalone="yes"?>
<Relationships xmlns="http://schemas.openxmlformats.org/package/2006/relationships"><Relationship Id="rId3" Type="http://schemas.openxmlformats.org/officeDocument/2006/relationships/image" Target="../media/image930.png"/><Relationship Id="rId7" Type="http://schemas.openxmlformats.org/officeDocument/2006/relationships/image" Target="../media/image85.png"/><Relationship Id="rId2" Type="http://schemas.openxmlformats.org/officeDocument/2006/relationships/notesSlide" Target="../notesSlides/notesSlide40.xml"/><Relationship Id="rId1" Type="http://schemas.openxmlformats.org/officeDocument/2006/relationships/slideLayout" Target="../slideLayouts/slideLayout15.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s/_rels/slide65.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41.xml"/><Relationship Id="rId1" Type="http://schemas.openxmlformats.org/officeDocument/2006/relationships/slideLayout" Target="../slideLayouts/slideLayout15.xml"/><Relationship Id="rId4" Type="http://schemas.openxmlformats.org/officeDocument/2006/relationships/image" Target="../media/image87.png"/></Relationships>
</file>

<file path=ppt/slides/_rels/slide66.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42.xml"/><Relationship Id="rId1" Type="http://schemas.openxmlformats.org/officeDocument/2006/relationships/slideLayout" Target="../slideLayouts/slideLayout15.xml"/></Relationships>
</file>

<file path=ppt/slides/_rels/slide67.xml.rels><?xml version="1.0" encoding="UTF-8" standalone="yes"?>
<Relationships xmlns="http://schemas.openxmlformats.org/package/2006/relationships"><Relationship Id="rId8" Type="http://schemas.openxmlformats.org/officeDocument/2006/relationships/hyperlink" Target="http://idir.uta.edu/crewscout" TargetMode="External"/><Relationship Id="rId13" Type="http://schemas.openxmlformats.org/officeDocument/2006/relationships/hyperlink" Target="http://idir.uta.edu/gqbe" TargetMode="External"/><Relationship Id="rId3" Type="http://schemas.openxmlformats.org/officeDocument/2006/relationships/image" Target="../media/image24.png"/><Relationship Id="rId7" Type="http://schemas.openxmlformats.org/officeDocument/2006/relationships/hyperlink" Target="http://idir.uta.edu/claimportal" TargetMode="External"/><Relationship Id="rId12" Type="http://schemas.openxmlformats.org/officeDocument/2006/relationships/hyperlink" Target="http://idir.uta.edu/frameannotator" TargetMode="External"/><Relationship Id="rId2" Type="http://schemas.openxmlformats.org/officeDocument/2006/relationships/notesSlide" Target="../notesSlides/notesSlide43.xml"/><Relationship Id="rId1" Type="http://schemas.openxmlformats.org/officeDocument/2006/relationships/slideLayout" Target="../slideLayouts/slideLayout13.xml"/><Relationship Id="rId6" Type="http://schemas.openxmlformats.org/officeDocument/2006/relationships/hyperlink" Target="http://idir.uta.edu/claimbuster" TargetMode="External"/><Relationship Id="rId11" Type="http://schemas.openxmlformats.org/officeDocument/2006/relationships/hyperlink" Target="http://idir.uta.edu/factwatcher" TargetMode="External"/><Relationship Id="rId5" Type="http://schemas.openxmlformats.org/officeDocument/2006/relationships/hyperlink" Target="https://vimeo.com/channels/1024406" TargetMode="External"/><Relationship Id="rId15" Type="http://schemas.openxmlformats.org/officeDocument/2006/relationships/hyperlink" Target="http://dl.acm.org/citation.cfm?id=2915221&amp;picked=formats&amp;CFID=772796515" TargetMode="External"/><Relationship Id="rId10" Type="http://schemas.openxmlformats.org/officeDocument/2006/relationships/hyperlink" Target="http://idir.uta.edu/facetedpedia" TargetMode="External"/><Relationship Id="rId4" Type="http://schemas.openxmlformats.org/officeDocument/2006/relationships/image" Target="../media/image89.png"/><Relationship Id="rId9" Type="http://schemas.openxmlformats.org/officeDocument/2006/relationships/hyperlink" Target="http://idir.uta.edu/erq" TargetMode="External"/><Relationship Id="rId14" Type="http://schemas.openxmlformats.org/officeDocument/2006/relationships/hyperlink" Target="http://idir.uta.edu/orion" TargetMode="External"/></Relationships>
</file>

<file path=ppt/slides/_rels/slide68.xml.rels><?xml version="1.0" encoding="UTF-8" standalone="yes"?>
<Relationships xmlns="http://schemas.openxmlformats.org/package/2006/relationships"><Relationship Id="rId8" Type="http://schemas.openxmlformats.org/officeDocument/2006/relationships/image" Target="../media/image93.jpeg"/><Relationship Id="rId13" Type="http://schemas.openxmlformats.org/officeDocument/2006/relationships/image" Target="../media/image98.jpeg"/><Relationship Id="rId18" Type="http://schemas.openxmlformats.org/officeDocument/2006/relationships/image" Target="../media/image103.png"/><Relationship Id="rId3" Type="http://schemas.openxmlformats.org/officeDocument/2006/relationships/image" Target="../media/image24.png"/><Relationship Id="rId7" Type="http://schemas.openxmlformats.org/officeDocument/2006/relationships/image" Target="../media/image92.jpeg"/><Relationship Id="rId12" Type="http://schemas.openxmlformats.org/officeDocument/2006/relationships/image" Target="../media/image97.jpeg"/><Relationship Id="rId17" Type="http://schemas.openxmlformats.org/officeDocument/2006/relationships/image" Target="../media/image102.jpeg"/><Relationship Id="rId2" Type="http://schemas.openxmlformats.org/officeDocument/2006/relationships/notesSlide" Target="../notesSlides/notesSlide44.xml"/><Relationship Id="rId16" Type="http://schemas.openxmlformats.org/officeDocument/2006/relationships/image" Target="../media/image101.jpeg"/><Relationship Id="rId20" Type="http://schemas.openxmlformats.org/officeDocument/2006/relationships/image" Target="../media/image105.jpeg"/><Relationship Id="rId1" Type="http://schemas.openxmlformats.org/officeDocument/2006/relationships/slideLayout" Target="../slideLayouts/slideLayout13.xml"/><Relationship Id="rId6" Type="http://schemas.openxmlformats.org/officeDocument/2006/relationships/image" Target="../media/image91.jpeg"/><Relationship Id="rId11" Type="http://schemas.openxmlformats.org/officeDocument/2006/relationships/image" Target="../media/image96.jpeg"/><Relationship Id="rId5" Type="http://schemas.openxmlformats.org/officeDocument/2006/relationships/image" Target="../media/image90.jpeg"/><Relationship Id="rId15" Type="http://schemas.openxmlformats.org/officeDocument/2006/relationships/image" Target="../media/image100.jpeg"/><Relationship Id="rId10" Type="http://schemas.openxmlformats.org/officeDocument/2006/relationships/image" Target="../media/image95.jpeg"/><Relationship Id="rId19" Type="http://schemas.openxmlformats.org/officeDocument/2006/relationships/image" Target="../media/image104.jpeg"/><Relationship Id="rId4" Type="http://schemas.openxmlformats.org/officeDocument/2006/relationships/image" Target="../media/image89.png"/><Relationship Id="rId9" Type="http://schemas.openxmlformats.org/officeDocument/2006/relationships/image" Target="../media/image94.jpeg"/><Relationship Id="rId14" Type="http://schemas.openxmlformats.org/officeDocument/2006/relationships/image" Target="../media/image99.jpeg"/></Relationships>
</file>

<file path=ppt/slides/_rels/slide69.xml.rels><?xml version="1.0" encoding="UTF-8" standalone="yes"?>
<Relationships xmlns="http://schemas.openxmlformats.org/package/2006/relationships"><Relationship Id="rId3" Type="http://schemas.openxmlformats.org/officeDocument/2006/relationships/image" Target="../media/image107.tiff"/><Relationship Id="rId7" Type="http://schemas.openxmlformats.org/officeDocument/2006/relationships/image" Target="../media/image111.tiff"/><Relationship Id="rId2" Type="http://schemas.openxmlformats.org/officeDocument/2006/relationships/image" Target="../media/image106.tiff"/><Relationship Id="rId1" Type="http://schemas.openxmlformats.org/officeDocument/2006/relationships/slideLayout" Target="../slideLayouts/slideLayout13.xml"/><Relationship Id="rId6" Type="http://schemas.openxmlformats.org/officeDocument/2006/relationships/image" Target="../media/image110.tiff"/><Relationship Id="rId5" Type="http://schemas.openxmlformats.org/officeDocument/2006/relationships/image" Target="../media/image109.tiff"/><Relationship Id="rId4" Type="http://schemas.openxmlformats.org/officeDocument/2006/relationships/image" Target="../media/image108.tiff"/></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8" Type="http://schemas.openxmlformats.org/officeDocument/2006/relationships/image" Target="../media/image116.png"/><Relationship Id="rId3" Type="http://schemas.openxmlformats.org/officeDocument/2006/relationships/hyperlink" Target="https://idir.uta.edu/index.php/File:NSF.png" TargetMode="External"/><Relationship Id="rId7" Type="http://schemas.openxmlformats.org/officeDocument/2006/relationships/image" Target="../media/image115.jpeg"/><Relationship Id="rId12" Type="http://schemas.openxmlformats.org/officeDocument/2006/relationships/image" Target="../media/image119.jpeg"/><Relationship Id="rId2" Type="http://schemas.openxmlformats.org/officeDocument/2006/relationships/notesSlide" Target="../notesSlides/notesSlide45.xml"/><Relationship Id="rId1" Type="http://schemas.openxmlformats.org/officeDocument/2006/relationships/slideLayout" Target="../slideLayouts/slideLayout13.xml"/><Relationship Id="rId6" Type="http://schemas.openxmlformats.org/officeDocument/2006/relationships/image" Target="../media/image114.tiff"/><Relationship Id="rId11" Type="http://schemas.openxmlformats.org/officeDocument/2006/relationships/image" Target="../media/image118.tiff"/><Relationship Id="rId5" Type="http://schemas.openxmlformats.org/officeDocument/2006/relationships/image" Target="../media/image113.jpeg"/><Relationship Id="rId10" Type="http://schemas.openxmlformats.org/officeDocument/2006/relationships/image" Target="../media/image117.png"/><Relationship Id="rId4" Type="http://schemas.openxmlformats.org/officeDocument/2006/relationships/image" Target="../media/image112.png"/><Relationship Id="rId9" Type="http://schemas.openxmlformats.org/officeDocument/2006/relationships/hyperlink" Target="https://idir.uta.edu/index.php/File:NSFC_tr.png" TargetMode="External"/></Relationships>
</file>

<file path=ppt/slides/_rels/slide72.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1467824"/>
            <a:ext cx="9119936" cy="1077218"/>
          </a:xfrm>
          <a:prstGeom prst="rect">
            <a:avLst/>
          </a:prstGeom>
          <a:noFill/>
        </p:spPr>
        <p:txBody>
          <a:bodyPr wrap="square" rtlCol="0">
            <a:spAutoFit/>
          </a:bodyPr>
          <a:lstStyle/>
          <a:p>
            <a:pPr algn="ctr"/>
            <a:r>
              <a:rPr lang="en-US" sz="3200" b="1" dirty="0">
                <a:solidFill>
                  <a:srgbClr val="13409F"/>
                </a:solidFill>
                <a:latin typeface="Open Sans" panose="020B0606030504020204" pitchFamily="34" charset="0"/>
                <a:ea typeface="Open Sans" panose="020B0606030504020204" pitchFamily="34" charset="0"/>
                <a:cs typeface="Open Sans" panose="020B0606030504020204" pitchFamily="34" charset="0"/>
              </a:rPr>
              <a:t>Restoring Trust by Computing: Data-driven Fact-checking and Exceptional Fact Finding</a:t>
            </a:r>
          </a:p>
        </p:txBody>
      </p:sp>
      <p:sp>
        <p:nvSpPr>
          <p:cNvPr id="6" name="TextBox 5"/>
          <p:cNvSpPr txBox="1"/>
          <p:nvPr/>
        </p:nvSpPr>
        <p:spPr>
          <a:xfrm>
            <a:off x="379257" y="2937021"/>
            <a:ext cx="8534400" cy="2123658"/>
          </a:xfrm>
          <a:prstGeom prst="rect">
            <a:avLst/>
          </a:prstGeom>
          <a:noFill/>
        </p:spPr>
        <p:txBody>
          <a:bodyPr wrap="square" rtlCol="0">
            <a:spAutoFit/>
          </a:bodyPr>
          <a:lstStyle/>
          <a:p>
            <a:pPr algn="ctr"/>
            <a:r>
              <a:rPr lang="en-US" sz="2400" b="1" dirty="0">
                <a:solidFill>
                  <a:srgbClr val="C00000"/>
                </a:solidFill>
                <a:latin typeface="Open Sans" panose="020B0606030504020204" pitchFamily="34" charset="0"/>
                <a:ea typeface="Open Sans" panose="020B0606030504020204" pitchFamily="34" charset="0"/>
                <a:cs typeface="Open Sans" panose="020B0606030504020204" pitchFamily="34" charset="0"/>
              </a:rPr>
              <a:t>Chengkai Li</a:t>
            </a:r>
          </a:p>
          <a:p>
            <a:pPr algn="ctr"/>
            <a:r>
              <a:rPr lang="en-US" dirty="0">
                <a:latin typeface="Open Sans" panose="020B0606030504020204" pitchFamily="34" charset="0"/>
                <a:ea typeface="Open Sans" panose="020B0606030504020204" pitchFamily="34" charset="0"/>
                <a:cs typeface="Open Sans" panose="020B0606030504020204" pitchFamily="34" charset="0"/>
              </a:rPr>
              <a:t>Associate Professor and Associate Chair</a:t>
            </a:r>
          </a:p>
          <a:p>
            <a:pPr algn="ctr"/>
            <a:r>
              <a:rPr lang="en-US" dirty="0">
                <a:latin typeface="Open Sans" panose="020B0606030504020204" pitchFamily="34" charset="0"/>
                <a:ea typeface="Open Sans" panose="020B0606030504020204" pitchFamily="34" charset="0"/>
                <a:cs typeface="Open Sans" panose="020B0606030504020204" pitchFamily="34" charset="0"/>
              </a:rPr>
              <a:t>Director, Innovative Database and Information Systems (IDIR) Lab</a:t>
            </a:r>
          </a:p>
          <a:p>
            <a:pPr algn="ctr"/>
            <a:r>
              <a:rPr lang="en-US" dirty="0">
                <a:latin typeface="Open Sans" panose="020B0606030504020204" pitchFamily="34" charset="0"/>
                <a:ea typeface="Open Sans" panose="020B0606030504020204" pitchFamily="34" charset="0"/>
                <a:cs typeface="Open Sans" panose="020B0606030504020204" pitchFamily="34" charset="0"/>
              </a:rPr>
              <a:t>CSE Department, UT-Arlington</a:t>
            </a:r>
          </a:p>
          <a:p>
            <a:pPr algn="ctr"/>
            <a:endParaRPr lang="en-US" sz="1400" b="1"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a:p>
            <a:pPr algn="ctr"/>
            <a:r>
              <a:rPr lang="en-US" sz="2000" b="1" dirty="0">
                <a:solidFill>
                  <a:srgbClr val="C00000"/>
                </a:solidFill>
                <a:latin typeface="Open Sans" panose="020B0606030504020204" pitchFamily="34" charset="0"/>
                <a:ea typeface="Open Sans" panose="020B0606030504020204" pitchFamily="34" charset="0"/>
                <a:cs typeface="Open Sans" panose="020B0606030504020204" pitchFamily="34" charset="0"/>
              </a:rPr>
              <a:t>IBM Research - Almaden</a:t>
            </a:r>
          </a:p>
          <a:p>
            <a:pPr algn="ctr"/>
            <a:r>
              <a:rPr lang="en-US" sz="2000" b="1" dirty="0">
                <a:solidFill>
                  <a:srgbClr val="C00000"/>
                </a:solidFill>
                <a:latin typeface="Open Sans" panose="020B0606030504020204" pitchFamily="34" charset="0"/>
                <a:ea typeface="Open Sans" panose="020B0606030504020204" pitchFamily="34" charset="0"/>
                <a:cs typeface="Open Sans" panose="020B0606030504020204" pitchFamily="34" charset="0"/>
              </a:rPr>
              <a:t>March 13, 2019</a:t>
            </a:r>
          </a:p>
        </p:txBody>
      </p:sp>
      <p:cxnSp>
        <p:nvCxnSpPr>
          <p:cNvPr id="8" name="Straight Connector 7"/>
          <p:cNvCxnSpPr/>
          <p:nvPr/>
        </p:nvCxnSpPr>
        <p:spPr>
          <a:xfrm>
            <a:off x="2202975" y="2914374"/>
            <a:ext cx="4886964"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3825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499960" y="3314558"/>
            <a:ext cx="1529740" cy="1147306"/>
          </a:xfrm>
          <a:prstGeom prst="rect">
            <a:avLst/>
          </a:prstGeom>
        </p:spPr>
      </p:pic>
      <p:pic>
        <p:nvPicPr>
          <p:cNvPr id="15" name="Picture 3" descr="C:\Users\chengkai\AppData\Local\Temp\Rar$DRa0.823\downloads\original-6017-5295379.pn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3344846" y="303282"/>
            <a:ext cx="2485160" cy="2070537"/>
          </a:xfrm>
          <a:prstGeom prst="rect">
            <a:avLst/>
          </a:prstGeom>
          <a:noFill/>
          <a:extLst>
            <a:ext uri="{909E8E84-426E-40DD-AFC4-6F175D3DCCD1}">
              <a14:hiddenFill xmlns:a14="http://schemas.microsoft.com/office/drawing/2010/main">
                <a:solidFill>
                  <a:srgbClr val="FFFFFF"/>
                </a:solidFill>
              </a14:hiddenFill>
            </a:ext>
          </a:extLst>
        </p:spPr>
      </p:pic>
      <p:sp>
        <p:nvSpPr>
          <p:cNvPr id="16" name="Title 4"/>
          <p:cNvSpPr txBox="1">
            <a:spLocks/>
          </p:cNvSpPr>
          <p:nvPr/>
        </p:nvSpPr>
        <p:spPr>
          <a:xfrm>
            <a:off x="152586" y="2828339"/>
            <a:ext cx="8869680" cy="468630"/>
          </a:xfrm>
          <a:prstGeom prst="rect">
            <a:avLst/>
          </a:prstGeom>
        </p:spPr>
        <p:txBody>
          <a:bodyPr/>
          <a:lstStyle>
            <a:lvl1pPr algn="l" defTabSz="686047" rtl="0" eaLnBrk="1" latinLnBrk="0" hangingPunct="1">
              <a:lnSpc>
                <a:spcPct val="90000"/>
              </a:lnSpc>
              <a:spcBef>
                <a:spcPct val="0"/>
              </a:spcBef>
              <a:buNone/>
              <a:defRPr lang="en-US" sz="4800" b="0" kern="1200" cap="none" spc="-100" baseline="0" dirty="0" smtClean="0">
                <a:ln w="3175">
                  <a:noFill/>
                </a:ln>
                <a:solidFill>
                  <a:schemeClr val="accent5">
                    <a:lumMod val="75000"/>
                  </a:schemeClr>
                </a:solidFill>
                <a:effectLst/>
                <a:latin typeface="Garamond" panose="02020404030301010803" pitchFamily="18" charset="0"/>
                <a:ea typeface="+mn-ea"/>
                <a:cs typeface="Arial" charset="0"/>
              </a:defRPr>
            </a:lvl1pPr>
          </a:lstStyle>
          <a:p>
            <a:pPr algn="ctr"/>
            <a:r>
              <a:rPr lang="en-US" sz="2800" b="1" dirty="0">
                <a:solidFill>
                  <a:srgbClr val="C00000"/>
                </a:solidFill>
                <a:latin typeface="Open Sans" charset="0"/>
              </a:rPr>
              <a:t>Toward the Holy Grail of Automated Fact-checking</a:t>
            </a:r>
          </a:p>
        </p:txBody>
      </p:sp>
      <p:sp>
        <p:nvSpPr>
          <p:cNvPr id="22" name="Text Placeholder 2"/>
          <p:cNvSpPr txBox="1">
            <a:spLocks/>
          </p:cNvSpPr>
          <p:nvPr/>
        </p:nvSpPr>
        <p:spPr>
          <a:xfrm>
            <a:off x="1977486" y="3495368"/>
            <a:ext cx="5218772" cy="587401"/>
          </a:xfrm>
          <a:prstGeom prst="rect">
            <a:avLst/>
          </a:prstGeom>
        </p:spPr>
        <p:txBody>
          <a:bodyPr vert="horz" lIns="417488" tIns="208744" rIns="417488" bIns="208744" rtlCol="0" anchor="ctr"/>
          <a:lstStyle>
            <a:defPPr>
              <a:defRPr lang="en-US"/>
            </a:defPPr>
            <a:lvl1pPr marL="0" algn="l" defTabSz="4389120" rtl="0" eaLnBrk="1" latinLnBrk="0" hangingPunct="1">
              <a:defRPr sz="8640" kern="1200">
                <a:solidFill>
                  <a:schemeClr val="tx1"/>
                </a:solidFill>
                <a:latin typeface="+mn-lt"/>
                <a:ea typeface="+mn-ea"/>
                <a:cs typeface="+mn-cs"/>
              </a:defRPr>
            </a:lvl1pPr>
            <a:lvl2pPr marL="2194560" algn="l" defTabSz="4389120" rtl="0" eaLnBrk="1" latinLnBrk="0" hangingPunct="1">
              <a:defRPr sz="8640" kern="1200">
                <a:solidFill>
                  <a:schemeClr val="tx1"/>
                </a:solidFill>
                <a:latin typeface="+mn-lt"/>
                <a:ea typeface="+mn-ea"/>
                <a:cs typeface="+mn-cs"/>
              </a:defRPr>
            </a:lvl2pPr>
            <a:lvl3pPr marL="4389120" algn="l" defTabSz="4389120" rtl="0" eaLnBrk="1" latinLnBrk="0" hangingPunct="1">
              <a:defRPr sz="8640" kern="1200">
                <a:solidFill>
                  <a:schemeClr val="tx1"/>
                </a:solidFill>
                <a:latin typeface="+mn-lt"/>
                <a:ea typeface="+mn-ea"/>
                <a:cs typeface="+mn-cs"/>
              </a:defRPr>
            </a:lvl3pPr>
            <a:lvl4pPr marL="6583680" algn="l" defTabSz="4389120" rtl="0" eaLnBrk="1" latinLnBrk="0" hangingPunct="1">
              <a:defRPr sz="8640" kern="1200">
                <a:solidFill>
                  <a:schemeClr val="tx1"/>
                </a:solidFill>
                <a:latin typeface="+mn-lt"/>
                <a:ea typeface="+mn-ea"/>
                <a:cs typeface="+mn-cs"/>
              </a:defRPr>
            </a:lvl4pPr>
            <a:lvl5pPr marL="8778240" algn="l" defTabSz="4389120" rtl="0" eaLnBrk="1" latinLnBrk="0" hangingPunct="1">
              <a:defRPr sz="8640" kern="1200">
                <a:solidFill>
                  <a:schemeClr val="tx1"/>
                </a:solidFill>
                <a:latin typeface="+mn-lt"/>
                <a:ea typeface="+mn-ea"/>
                <a:cs typeface="+mn-cs"/>
              </a:defRPr>
            </a:lvl5pPr>
            <a:lvl6pPr marL="10972800" algn="l" defTabSz="4389120" rtl="0" eaLnBrk="1" latinLnBrk="0" hangingPunct="1">
              <a:defRPr sz="8640" kern="1200">
                <a:solidFill>
                  <a:schemeClr val="tx1"/>
                </a:solidFill>
                <a:latin typeface="+mn-lt"/>
                <a:ea typeface="+mn-ea"/>
                <a:cs typeface="+mn-cs"/>
              </a:defRPr>
            </a:lvl6pPr>
            <a:lvl7pPr marL="13167360" algn="l" defTabSz="4389120" rtl="0" eaLnBrk="1" latinLnBrk="0" hangingPunct="1">
              <a:defRPr sz="8640" kern="1200">
                <a:solidFill>
                  <a:schemeClr val="tx1"/>
                </a:solidFill>
                <a:latin typeface="+mn-lt"/>
                <a:ea typeface="+mn-ea"/>
                <a:cs typeface="+mn-cs"/>
              </a:defRPr>
            </a:lvl7pPr>
            <a:lvl8pPr marL="15361920" algn="l" defTabSz="4389120" rtl="0" eaLnBrk="1" latinLnBrk="0" hangingPunct="1">
              <a:defRPr sz="8640" kern="1200">
                <a:solidFill>
                  <a:schemeClr val="tx1"/>
                </a:solidFill>
                <a:latin typeface="+mn-lt"/>
                <a:ea typeface="+mn-ea"/>
                <a:cs typeface="+mn-cs"/>
              </a:defRPr>
            </a:lvl8pPr>
            <a:lvl9pPr marL="17556480" algn="l" defTabSz="4389120" rtl="0" eaLnBrk="1" latinLnBrk="0" hangingPunct="1">
              <a:defRPr sz="8640" kern="1200">
                <a:solidFill>
                  <a:schemeClr val="tx1"/>
                </a:solidFill>
                <a:latin typeface="+mn-lt"/>
                <a:ea typeface="+mn-ea"/>
                <a:cs typeface="+mn-cs"/>
              </a:defRPr>
            </a:lvl9pPr>
          </a:lstStyle>
          <a:p>
            <a:r>
              <a:rPr lang="en-US" sz="2800" b="1" dirty="0">
                <a:solidFill>
                  <a:srgbClr val="13409F"/>
                </a:solidFill>
                <a:latin typeface="Open Sans" charset="0"/>
              </a:rPr>
              <a:t>idir.uta.edu/claimbuster</a:t>
            </a:r>
          </a:p>
        </p:txBody>
      </p:sp>
      <p:sp>
        <p:nvSpPr>
          <p:cNvPr id="7" name="Slide Number Placeholder 3">
            <a:extLst>
              <a:ext uri="{FF2B5EF4-FFF2-40B4-BE49-F238E27FC236}">
                <a16:creationId xmlns:a16="http://schemas.microsoft.com/office/drawing/2014/main" id="{2D35E884-5EFF-DE4C-9760-393A235AA343}"/>
              </a:ext>
            </a:extLst>
          </p:cNvPr>
          <p:cNvSpPr txBox="1">
            <a:spLocks/>
          </p:cNvSpPr>
          <p:nvPr/>
        </p:nvSpPr>
        <p:spPr>
          <a:xfrm>
            <a:off x="6968835" y="4683919"/>
            <a:ext cx="2133600" cy="357188"/>
          </a:xfrm>
          <a:prstGeom prst="rect">
            <a:avLst/>
          </a:prstGeom>
        </p:spPr>
        <p:txBody>
          <a:bodyPr vert="horz" lIns="91440" tIns="45720" rIns="91440" bIns="45720" rtlCol="0">
            <a:normAutofit lnSpcReduction="10000"/>
          </a:bodyPr>
          <a:lstStyle>
            <a:lvl1pPr marL="0" indent="0" algn="l" defTabSz="457200" rtl="0" eaLnBrk="1" latinLnBrk="0" hangingPunct="1">
              <a:spcBef>
                <a:spcPts val="0"/>
              </a:spcBef>
              <a:spcAft>
                <a:spcPts val="675"/>
              </a:spcAft>
              <a:buFont typeface="Arial"/>
              <a:buNone/>
              <a:defRPr sz="3200" b="1" i="0" kern="1200" spc="-100" baseline="0">
                <a:solidFill>
                  <a:srgbClr val="C00000"/>
                </a:solidFill>
                <a:latin typeface="Open Sans" panose="020B0606030504020204" pitchFamily="34" charset="0"/>
                <a:ea typeface="Open Sans" panose="020B0606030504020204" pitchFamily="34" charset="0"/>
                <a:cs typeface="Open Sans" panose="020B0606030504020204" pitchFamily="34" charset="0"/>
              </a:defRPr>
            </a:lvl1pPr>
            <a:lvl2pPr marL="0" indent="0" algn="l" defTabSz="457200" rtl="0" eaLnBrk="1" latinLnBrk="0" hangingPunct="1">
              <a:spcBef>
                <a:spcPts val="0"/>
              </a:spcBef>
              <a:spcAft>
                <a:spcPts val="300"/>
              </a:spcAft>
              <a:buFont typeface="Arial"/>
              <a:buNone/>
              <a:defRPr sz="2000" b="0" i="0" kern="1200" spc="-5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marL="0" indent="0" algn="l" defTabSz="457200" rtl="0" eaLnBrk="1" latinLnBrk="0" hangingPunct="1">
              <a:spcBef>
                <a:spcPts val="0"/>
              </a:spcBef>
              <a:spcAft>
                <a:spcPts val="300"/>
              </a:spcAft>
              <a:buFont typeface="Arial"/>
              <a:buNone/>
              <a:defRPr sz="1500" b="0" i="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marL="0" indent="0" algn="l" defTabSz="457200" rtl="0" eaLnBrk="1" latinLnBrk="0" hangingPunct="1">
              <a:spcBef>
                <a:spcPts val="0"/>
              </a:spcBef>
              <a:spcAft>
                <a:spcPts val="300"/>
              </a:spcAft>
              <a:buFont typeface="Arial"/>
              <a:buNone/>
              <a:defRPr sz="2000" b="0" i="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marL="0" indent="0" algn="l" defTabSz="457200" rtl="0" eaLnBrk="1" latinLnBrk="0" hangingPunct="1">
              <a:spcBef>
                <a:spcPts val="0"/>
              </a:spcBef>
              <a:spcAft>
                <a:spcPts val="300"/>
              </a:spcAft>
              <a:buFont typeface="Arial"/>
              <a:buNone/>
              <a:defRPr sz="2000" b="0" i="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r">
              <a:spcAft>
                <a:spcPts val="0"/>
              </a:spcAft>
              <a:buFontTx/>
              <a:buNone/>
              <a:defRPr/>
            </a:pPr>
            <a:fld id="{FC2EED17-1836-6142-A4B1-ABB9C7C22E41}" type="slidenum">
              <a:rPr lang="en-US" sz="1800" spc="0" smtClean="0">
                <a:solidFill>
                  <a:prstClr val="white"/>
                </a:solidFill>
              </a:rPr>
              <a:pPr algn="r">
                <a:spcAft>
                  <a:spcPts val="0"/>
                </a:spcAft>
                <a:buFontTx/>
                <a:buNone/>
                <a:defRPr/>
              </a:pPr>
              <a:t>10</a:t>
            </a:fld>
            <a:endParaRPr lang="en-US" sz="1800" spc="0" dirty="0">
              <a:solidFill>
                <a:prstClr val="white"/>
              </a:solidFill>
            </a:endParaRPr>
          </a:p>
        </p:txBody>
      </p:sp>
    </p:spTree>
    <p:extLst>
      <p:ext uri="{BB962C8B-B14F-4D97-AF65-F5344CB8AC3E}">
        <p14:creationId xmlns:p14="http://schemas.microsoft.com/office/powerpoint/2010/main" val="11693566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44049" y="156576"/>
            <a:ext cx="7919094" cy="457200"/>
          </a:xfrm>
        </p:spPr>
        <p:txBody>
          <a:bodyPr/>
          <a:lstStyle/>
          <a:p>
            <a:r>
              <a:rPr lang="en-US" sz="2800" b="1" dirty="0">
                <a:solidFill>
                  <a:srgbClr val="13409F"/>
                </a:solidFill>
                <a:latin typeface="Open Sans" panose="020B0606030504020204" pitchFamily="34" charset="0"/>
                <a:ea typeface="Open Sans" panose="020B0606030504020204" pitchFamily="34" charset="0"/>
                <a:cs typeface="Open Sans" panose="020B0606030504020204" pitchFamily="34" charset="0"/>
              </a:rPr>
              <a:t>The Holy Grail: Automated, Live Fact-Checking</a:t>
            </a:r>
          </a:p>
        </p:txBody>
      </p:sp>
      <p:pic>
        <p:nvPicPr>
          <p:cNvPr id="1026" name="Picture 2" descr="http://i.ebayimg.com/00/s/NTY4WDY0MA==/z/bLYAAOSwRLZUKwMg/$_35.JPG"/>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77537" y="1447799"/>
            <a:ext cx="3253182" cy="2884489"/>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2"/>
          </p:nvPr>
        </p:nvSpPr>
        <p:spPr/>
        <p:txBody>
          <a:bodyPr/>
          <a:lstStyle/>
          <a:p>
            <a:pPr marL="0" marR="0" lvl="0" indent="0" algn="r" defTabSz="686047" rtl="0" eaLnBrk="1" fontAlgn="auto" latinLnBrk="0" hangingPunct="1">
              <a:lnSpc>
                <a:spcPct val="100000"/>
              </a:lnSpc>
              <a:spcBef>
                <a:spcPts val="0"/>
              </a:spcBef>
              <a:spcAft>
                <a:spcPts val="0"/>
              </a:spcAft>
              <a:buClrTx/>
              <a:buSzTx/>
              <a:buFontTx/>
              <a:buNone/>
              <a:tabLst/>
              <a:defRPr/>
            </a:pPr>
            <a:fld id="{30DB7900-D72E-4025-AF90-97BD6DF59E7D}" type="slidenum">
              <a:rPr kumimoji="0" lang="en-US" sz="1600" b="1" i="0" u="none" strike="noStrike" kern="1200" cap="none" spc="0" normalizeH="0" baseline="0" noProof="0" smtClean="0">
                <a:ln>
                  <a:noFill/>
                </a:ln>
                <a:solidFill>
                  <a:srgbClr val="000000"/>
                </a:solidFill>
                <a:effectLst/>
                <a:uLnTx/>
                <a:uFillTx/>
                <a:latin typeface="Segoe UI"/>
                <a:ea typeface="+mn-ea"/>
                <a:cs typeface="+mn-cs"/>
              </a:rPr>
              <a:pPr marL="0" marR="0" lvl="0" indent="0" algn="r" defTabSz="686047" rtl="0" eaLnBrk="1" fontAlgn="auto" latinLnBrk="0" hangingPunct="1">
                <a:lnSpc>
                  <a:spcPct val="100000"/>
                </a:lnSpc>
                <a:spcBef>
                  <a:spcPts val="0"/>
                </a:spcBef>
                <a:spcAft>
                  <a:spcPts val="0"/>
                </a:spcAft>
                <a:buClrTx/>
                <a:buSzTx/>
                <a:buFontTx/>
                <a:buNone/>
                <a:tabLst/>
                <a:defRPr/>
              </a:pPr>
              <a:t>11</a:t>
            </a:fld>
            <a:endParaRPr kumimoji="0" lang="en-US" sz="1600" b="1" i="0" u="none" strike="noStrike" kern="1200" cap="none" spc="0" normalizeH="0" baseline="0" noProof="0">
              <a:ln>
                <a:noFill/>
              </a:ln>
              <a:solidFill>
                <a:srgbClr val="000000"/>
              </a:solidFill>
              <a:effectLst/>
              <a:uLnTx/>
              <a:uFillTx/>
              <a:latin typeface="Segoe UI"/>
              <a:ea typeface="+mn-ea"/>
              <a:cs typeface="+mn-cs"/>
            </a:endParaRPr>
          </a:p>
        </p:txBody>
      </p:sp>
      <p:grpSp>
        <p:nvGrpSpPr>
          <p:cNvPr id="9" name="Group 8"/>
          <p:cNvGrpSpPr/>
          <p:nvPr/>
        </p:nvGrpSpPr>
        <p:grpSpPr>
          <a:xfrm>
            <a:off x="3810000" y="1276752"/>
            <a:ext cx="5200650" cy="3226582"/>
            <a:chOff x="1104900" y="1021558"/>
            <a:chExt cx="6896100" cy="3879056"/>
          </a:xfrm>
        </p:grpSpPr>
        <p:pic>
          <p:nvPicPr>
            <p:cNvPr id="10" name="image-4.png"/>
            <p:cNvPicPr/>
            <p:nvPr/>
          </p:nvPicPr>
          <p:blipFill>
            <a:blip r:embed="rId3">
              <a:extLst/>
            </a:blip>
            <a:stretch>
              <a:fillRect/>
            </a:stretch>
          </p:blipFill>
          <p:spPr>
            <a:xfrm>
              <a:off x="1104900" y="1021558"/>
              <a:ext cx="6896100" cy="3879056"/>
            </a:xfrm>
            <a:prstGeom prst="rect">
              <a:avLst/>
            </a:prstGeom>
            <a:ln w="12700">
              <a:miter lim="400000"/>
            </a:ln>
          </p:spPr>
        </p:pic>
        <p:pic>
          <p:nvPicPr>
            <p:cNvPr id="11" name="Taliban Dan.jpg"/>
            <p:cNvPicPr/>
            <p:nvPr/>
          </p:nvPicPr>
          <p:blipFill>
            <a:blip r:embed="rId4" cstate="screen">
              <a:extLst>
                <a:ext uri="{28A0092B-C50C-407E-A947-70E740481C1C}">
                  <a14:useLocalDpi xmlns:a14="http://schemas.microsoft.com/office/drawing/2010/main"/>
                </a:ext>
              </a:extLst>
            </a:blip>
            <a:stretch>
              <a:fillRect/>
            </a:stretch>
          </p:blipFill>
          <p:spPr>
            <a:xfrm rot="21180000">
              <a:off x="5736764" y="1402583"/>
              <a:ext cx="1960564" cy="762001"/>
            </a:xfrm>
            <a:prstGeom prst="rect">
              <a:avLst/>
            </a:prstGeom>
            <a:ln w="12700">
              <a:miter lim="400000"/>
            </a:ln>
          </p:spPr>
        </p:pic>
        <p:pic>
          <p:nvPicPr>
            <p:cNvPr id="12" name="tom-false-pf.jpg"/>
            <p:cNvPicPr/>
            <p:nvPr/>
          </p:nvPicPr>
          <p:blipFill>
            <a:blip r:embed="rId5" cstate="screen">
              <a:extLst>
                <a:ext uri="{28A0092B-C50C-407E-A947-70E740481C1C}">
                  <a14:useLocalDpi xmlns:a14="http://schemas.microsoft.com/office/drawing/2010/main"/>
                </a:ext>
              </a:extLst>
            </a:blip>
            <a:srcRect/>
            <a:stretch>
              <a:fillRect/>
            </a:stretch>
          </p:blipFill>
          <p:spPr>
            <a:xfrm rot="21180000">
              <a:off x="6779513" y="1336420"/>
              <a:ext cx="895351" cy="569120"/>
            </a:xfrm>
            <a:prstGeom prst="rect">
              <a:avLst/>
            </a:prstGeom>
            <a:ln w="12700">
              <a:miter lim="400000"/>
            </a:ln>
          </p:spPr>
        </p:pic>
      </p:grpSp>
      <p:sp>
        <p:nvSpPr>
          <p:cNvPr id="13" name="TextBox 12"/>
          <p:cNvSpPr txBox="1"/>
          <p:nvPr/>
        </p:nvSpPr>
        <p:spPr>
          <a:xfrm>
            <a:off x="7434898" y="4193788"/>
            <a:ext cx="1575752" cy="276999"/>
          </a:xfrm>
          <a:prstGeom prst="rect">
            <a:avLst/>
          </a:prstGeom>
          <a:noFill/>
        </p:spPr>
        <p:txBody>
          <a:bodyPr wrap="none" lIns="0" tIns="0" rIns="0" bIns="0" rtlCol="0">
            <a:spAutoFit/>
          </a:bodyPr>
          <a:lstStyle/>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Source: Bill Adair</a:t>
            </a:r>
            <a:endParaRPr kumimoji="0" lang="en-US" sz="1800" b="0" i="0" u="none" strike="noStrike" kern="1200" cap="none" spc="0" normalizeH="0" baseline="0" noProof="0" dirty="0">
              <a:ln>
                <a:noFill/>
              </a:ln>
              <a:gradFill>
                <a:gsLst>
                  <a:gs pos="0">
                    <a:srgbClr val="000000">
                      <a:lumMod val="75000"/>
                      <a:lumOff val="25000"/>
                    </a:srgbClr>
                  </a:gs>
                  <a:gs pos="80000">
                    <a:srgbClr val="000000">
                      <a:lumMod val="65000"/>
                      <a:lumOff val="35000"/>
                    </a:srgbClr>
                  </a:gs>
                </a:gsLst>
                <a:lin ang="16200000" scaled="0"/>
              </a:gradFill>
              <a:effectLst/>
              <a:uLnTx/>
              <a:uFillTx/>
              <a:latin typeface="Garamond" panose="02020404030301010803" pitchFamily="18" charset="0"/>
              <a:ea typeface="+mn-ea"/>
              <a:cs typeface="+mn-cs"/>
            </a:endParaRPr>
          </a:p>
        </p:txBody>
      </p:sp>
    </p:spTree>
    <p:extLst>
      <p:ext uri="{BB962C8B-B14F-4D97-AF65-F5344CB8AC3E}">
        <p14:creationId xmlns:p14="http://schemas.microsoft.com/office/powerpoint/2010/main" val="397896359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7677326" cy="553998"/>
          </a:xfrm>
        </p:spPr>
        <p:txBody>
          <a:bodyPr/>
          <a:lstStyle/>
          <a:p>
            <a:r>
              <a:rPr lang="en-US" sz="4000" b="1" dirty="0">
                <a:solidFill>
                  <a:srgbClr val="13409F"/>
                </a:solidFill>
                <a:latin typeface="Open Sans" panose="020B0606030504020204" pitchFamily="34" charset="0"/>
                <a:ea typeface="Open Sans" panose="020B0606030504020204" pitchFamily="34" charset="0"/>
                <a:cs typeface="Open Sans" panose="020B0606030504020204" pitchFamily="34" charset="0"/>
              </a:rPr>
              <a:t>Fact-checking is Hard</a:t>
            </a:r>
          </a:p>
        </p:txBody>
      </p:sp>
      <p:sp>
        <p:nvSpPr>
          <p:cNvPr id="5" name="Rectangle 4"/>
          <p:cNvSpPr/>
          <p:nvPr/>
        </p:nvSpPr>
        <p:spPr>
          <a:xfrm>
            <a:off x="476251" y="827069"/>
            <a:ext cx="8086724" cy="707886"/>
          </a:xfrm>
          <a:prstGeom prst="rect">
            <a:avLst/>
          </a:prstGeom>
        </p:spPr>
        <p:txBody>
          <a:bodyPr wrap="square">
            <a:spAutoFit/>
          </a:bodyPr>
          <a:lstStyle/>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C00000"/>
                </a:solidFill>
                <a:effectLst/>
                <a:uLnTx/>
                <a:uFillTx/>
                <a:latin typeface="Open Sans" panose="020B0606030504020204" pitchFamily="34" charset="0"/>
                <a:ea typeface="Open Sans" panose="020B0606030504020204" pitchFamily="34" charset="0"/>
                <a:cs typeface="Open Sans" panose="020B0606030504020204" pitchFamily="34" charset="0"/>
              </a:rPr>
              <a:t>“… our Navy is smaller than it's been since 1917", said Republican candidate Mitt Romney in third presidential debate in 2012.</a:t>
            </a:r>
          </a:p>
        </p:txBody>
      </p:sp>
      <p:pic>
        <p:nvPicPr>
          <p:cNvPr id="6" name="Picture 2" descr="Former Massachusetts Governor and 2012 Republican Presidential nominee Mitt Romney."/>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76251" y="1980042"/>
            <a:ext cx="1565821" cy="1999981"/>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41768" y="4585746"/>
            <a:ext cx="4572000" cy="430887"/>
          </a:xfrm>
          <a:prstGeom prst="rect">
            <a:avLst/>
          </a:prstGeom>
        </p:spPr>
        <p:txBody>
          <a:bodyPr>
            <a:spAutoFit/>
          </a:bodyPr>
          <a:lstStyle/>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http://en.wikipedia.org/wiki/Mitt_Romney</a:t>
            </a:r>
          </a:p>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http://s3.amazonaws.com/thf_media/2010/pdf/Military_chartbook.pdf</a:t>
            </a:r>
          </a:p>
        </p:txBody>
      </p:sp>
      <p:pic>
        <p:nvPicPr>
          <p:cNvPr id="10" name="Picture 2"/>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3111863" y="1622876"/>
            <a:ext cx="5384437" cy="31783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Slide Number Placeholder 2"/>
          <p:cNvSpPr>
            <a:spLocks noGrp="1"/>
          </p:cNvSpPr>
          <p:nvPr>
            <p:ph type="sldNum" sz="quarter" idx="4294967295"/>
          </p:nvPr>
        </p:nvSpPr>
        <p:spPr>
          <a:xfrm>
            <a:off x="7016101" y="4843747"/>
            <a:ext cx="2133600" cy="274637"/>
          </a:xfrm>
          <a:prstGeom prst="rect">
            <a:avLst/>
          </a:prstGeom>
        </p:spPr>
        <p:txBody>
          <a:bodyPr/>
          <a:lstStyle/>
          <a:p>
            <a:pPr marL="0" marR="0" lvl="0" indent="0" algn="r" defTabSz="686047" rtl="0" eaLnBrk="1" fontAlgn="auto" latinLnBrk="0" hangingPunct="1">
              <a:lnSpc>
                <a:spcPct val="100000"/>
              </a:lnSpc>
              <a:spcBef>
                <a:spcPts val="0"/>
              </a:spcBef>
              <a:spcAft>
                <a:spcPts val="0"/>
              </a:spcAft>
              <a:buClrTx/>
              <a:buSzTx/>
              <a:buFontTx/>
              <a:buNone/>
              <a:tabLst/>
              <a:defRPr/>
            </a:pPr>
            <a:fld id="{30DB7900-D72E-4025-AF90-97BD6DF59E7D}" type="slidenum">
              <a:rPr kumimoji="0" lang="en-US" sz="1600" b="1" i="0" u="none" strike="noStrike" kern="1200" cap="none" spc="0" normalizeH="0" baseline="0" noProof="0" smtClean="0">
                <a:ln>
                  <a:noFill/>
                </a:ln>
                <a:solidFill>
                  <a:srgbClr val="000000"/>
                </a:solidFill>
                <a:effectLst/>
                <a:uLnTx/>
                <a:uFillTx/>
                <a:latin typeface="Segoe UI"/>
                <a:ea typeface="+mn-ea"/>
                <a:cs typeface="+mn-cs"/>
              </a:rPr>
              <a:pPr marL="0" marR="0" lvl="0" indent="0" algn="r" defTabSz="686047" rtl="0" eaLnBrk="1" fontAlgn="auto" latinLnBrk="0" hangingPunct="1">
                <a:lnSpc>
                  <a:spcPct val="100000"/>
                </a:lnSpc>
                <a:spcBef>
                  <a:spcPts val="0"/>
                </a:spcBef>
                <a:spcAft>
                  <a:spcPts val="0"/>
                </a:spcAft>
                <a:buClrTx/>
                <a:buSzTx/>
                <a:buFontTx/>
                <a:buNone/>
                <a:tabLst/>
                <a:defRPr/>
              </a:pPr>
              <a:t>12</a:t>
            </a:fld>
            <a:endParaRPr kumimoji="0" lang="en-US" sz="1600" b="1"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263772183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7620959" cy="553998"/>
          </a:xfrm>
        </p:spPr>
        <p:txBody>
          <a:bodyPr/>
          <a:lstStyle/>
          <a:p>
            <a:r>
              <a:rPr lang="en-US" sz="4000" b="1" dirty="0">
                <a:solidFill>
                  <a:srgbClr val="13409F"/>
                </a:solidFill>
                <a:latin typeface="Open Sans" panose="020B0606030504020204" pitchFamily="34" charset="0"/>
                <a:ea typeface="Open Sans" panose="020B0606030504020204" pitchFamily="34" charset="0"/>
                <a:cs typeface="Open Sans" panose="020B0606030504020204" pitchFamily="34" charset="0"/>
              </a:rPr>
              <a:t>Fact-checking is Hard</a:t>
            </a:r>
          </a:p>
        </p:txBody>
      </p:sp>
      <p:sp>
        <p:nvSpPr>
          <p:cNvPr id="5" name="Rectangle 4"/>
          <p:cNvSpPr/>
          <p:nvPr/>
        </p:nvSpPr>
        <p:spPr>
          <a:xfrm>
            <a:off x="476250" y="827069"/>
            <a:ext cx="8196969" cy="707886"/>
          </a:xfrm>
          <a:prstGeom prst="rect">
            <a:avLst/>
          </a:prstGeom>
        </p:spPr>
        <p:txBody>
          <a:bodyPr wrap="square">
            <a:spAutoFit/>
          </a:bodyPr>
          <a:lstStyle/>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C00000"/>
                </a:solidFill>
                <a:effectLst/>
                <a:uLnTx/>
                <a:uFillTx/>
                <a:latin typeface="Open Sans" panose="020B0606030504020204" pitchFamily="34" charset="0"/>
                <a:ea typeface="Open Sans" panose="020B0606030504020204" pitchFamily="34" charset="0"/>
                <a:cs typeface="Open Sans" panose="020B0606030504020204" pitchFamily="34" charset="0"/>
              </a:rPr>
              <a:t>“… our Navy is smaller than it's been since 1917", said Republican candidate Mitt Romney in a Republican presidential debate in 2012.</a:t>
            </a:r>
          </a:p>
        </p:txBody>
      </p:sp>
      <p:pic>
        <p:nvPicPr>
          <p:cNvPr id="6" name="Picture 2" descr="Former Massachusetts Governor and 2012 Republican Presidential nominee Mitt Romney."/>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76251" y="1980042"/>
            <a:ext cx="1565821" cy="1999981"/>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141768" y="4467136"/>
            <a:ext cx="4572000" cy="600164"/>
          </a:xfrm>
          <a:prstGeom prst="rect">
            <a:avLst/>
          </a:prstGeom>
        </p:spPr>
        <p:txBody>
          <a:bodyPr>
            <a:spAutoFit/>
          </a:bodyPr>
          <a:lstStyle/>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http://en.wikipedia.org/wiki/Mitt_Romney</a:t>
            </a:r>
          </a:p>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http://s3.amazonaws.com/thf_media/2010/pdf/Military_chartbook.pdf</a:t>
            </a:r>
          </a:p>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http://en.wikipedia.org/wiki/United_States_Navy</a:t>
            </a:r>
          </a:p>
        </p:txBody>
      </p:sp>
      <p:pic>
        <p:nvPicPr>
          <p:cNvPr id="11" name="Picture 4" descr="http://upload.wikimedia.org/wikipedia/commons/thumb/f/ff/USSConstellationVsInsurgente.jpg/220px-USSConstellationVsInsurgente.jpg"/>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3051175" y="2980032"/>
            <a:ext cx="2095500" cy="1657351"/>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http://upload.wikimedia.org/wikipedia/commons/thumb/6/6b/USS_America_%28LHA-6%29_off_Pascagoula_in_2013.JPG/220px-USS_America_%28LHA-6%29_off_Pascagoula_in_2013.JPG"/>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6505397" y="3031669"/>
            <a:ext cx="2419567" cy="160571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5621572" y="3526749"/>
            <a:ext cx="431208" cy="615553"/>
          </a:xfrm>
          <a:prstGeom prst="rect">
            <a:avLst/>
          </a:prstGeom>
          <a:noFill/>
        </p:spPr>
        <p:txBody>
          <a:bodyPr wrap="none" lIns="0" tIns="0" rIns="0" bIns="0" rtlCol="0">
            <a:spAutoFit/>
          </a:bodyPr>
          <a:lstStyle/>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rgbClr val="0071BC">
                    <a:lumMod val="75000"/>
                  </a:srgbClr>
                </a:solidFill>
                <a:effectLst/>
                <a:uLnTx/>
                <a:uFillTx/>
                <a:latin typeface="Segoe UI Light" pitchFamily="34" charset="0"/>
                <a:ea typeface="+mn-ea"/>
                <a:cs typeface="+mn-cs"/>
              </a:rPr>
              <a:t>vs</a:t>
            </a:r>
          </a:p>
        </p:txBody>
      </p:sp>
      <p:sp>
        <p:nvSpPr>
          <p:cNvPr id="4" name="Slide Number Placeholder 3"/>
          <p:cNvSpPr>
            <a:spLocks noGrp="1"/>
          </p:cNvSpPr>
          <p:nvPr>
            <p:ph type="sldNum" sz="quarter" idx="4294967295"/>
          </p:nvPr>
        </p:nvSpPr>
        <p:spPr>
          <a:xfrm>
            <a:off x="6999012" y="4852293"/>
            <a:ext cx="2133600" cy="274637"/>
          </a:xfrm>
          <a:prstGeom prst="rect">
            <a:avLst/>
          </a:prstGeom>
        </p:spPr>
        <p:txBody>
          <a:bodyPr/>
          <a:lstStyle/>
          <a:p>
            <a:pPr marL="0" marR="0" lvl="0" indent="0" algn="r" defTabSz="686047" rtl="0" eaLnBrk="1" fontAlgn="auto" latinLnBrk="0" hangingPunct="1">
              <a:lnSpc>
                <a:spcPct val="100000"/>
              </a:lnSpc>
              <a:spcBef>
                <a:spcPts val="0"/>
              </a:spcBef>
              <a:spcAft>
                <a:spcPts val="0"/>
              </a:spcAft>
              <a:buClrTx/>
              <a:buSzTx/>
              <a:buFontTx/>
              <a:buNone/>
              <a:tabLst/>
              <a:defRPr/>
            </a:pPr>
            <a:fld id="{30DB7900-D72E-4025-AF90-97BD6DF59E7D}" type="slidenum">
              <a:rPr kumimoji="0" lang="en-US" sz="1600" b="1" i="0" u="none" strike="noStrike" kern="1200" cap="none" spc="0" normalizeH="0" baseline="0" noProof="0" smtClean="0">
                <a:ln>
                  <a:noFill/>
                </a:ln>
                <a:solidFill>
                  <a:srgbClr val="000000"/>
                </a:solidFill>
                <a:effectLst/>
                <a:uLnTx/>
                <a:uFillTx/>
                <a:latin typeface="Segoe UI"/>
                <a:ea typeface="+mn-ea"/>
                <a:cs typeface="+mn-cs"/>
              </a:rPr>
              <a:pPr marL="0" marR="0" lvl="0" indent="0" algn="r" defTabSz="686047" rtl="0" eaLnBrk="1" fontAlgn="auto" latinLnBrk="0" hangingPunct="1">
                <a:lnSpc>
                  <a:spcPct val="100000"/>
                </a:lnSpc>
                <a:spcBef>
                  <a:spcPts val="0"/>
                </a:spcBef>
                <a:spcAft>
                  <a:spcPts val="0"/>
                </a:spcAft>
                <a:buClrTx/>
                <a:buSzTx/>
                <a:buFontTx/>
                <a:buNone/>
                <a:tabLst/>
                <a:defRPr/>
              </a:pPr>
              <a:t>13</a:t>
            </a:fld>
            <a:endParaRPr kumimoji="0" lang="en-US" sz="1600" b="1" i="0" u="none" strike="noStrike" kern="1200" cap="none" spc="0" normalizeH="0" baseline="0" noProof="0" dirty="0">
              <a:ln>
                <a:noFill/>
              </a:ln>
              <a:solidFill>
                <a:srgbClr val="000000"/>
              </a:solidFill>
              <a:effectLst/>
              <a:uLnTx/>
              <a:uFillTx/>
              <a:latin typeface="Segoe UI"/>
              <a:ea typeface="+mn-ea"/>
              <a:cs typeface="+mn-cs"/>
            </a:endParaRPr>
          </a:p>
        </p:txBody>
      </p:sp>
      <p:pic>
        <p:nvPicPr>
          <p:cNvPr id="9" name="Picture 8">
            <a:extLst>
              <a:ext uri="{FF2B5EF4-FFF2-40B4-BE49-F238E27FC236}">
                <a16:creationId xmlns:a16="http://schemas.microsoft.com/office/drawing/2014/main" id="{FF1C0A72-20EB-7245-8972-C0F2E5CEEF1D}"/>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3363361" y="1652954"/>
            <a:ext cx="4775703" cy="1045081"/>
          </a:xfrm>
          <a:prstGeom prst="rect">
            <a:avLst/>
          </a:prstGeom>
        </p:spPr>
      </p:pic>
      <p:pic>
        <p:nvPicPr>
          <p:cNvPr id="10" name="Picture 9">
            <a:extLst>
              <a:ext uri="{FF2B5EF4-FFF2-40B4-BE49-F238E27FC236}">
                <a16:creationId xmlns:a16="http://schemas.microsoft.com/office/drawing/2014/main" id="{BDDF5D40-A771-5F4D-BDAA-B895F9A6DCBA}"/>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056900" y="2446892"/>
            <a:ext cx="1538108" cy="392141"/>
          </a:xfrm>
          <a:prstGeom prst="rect">
            <a:avLst/>
          </a:prstGeom>
        </p:spPr>
      </p:pic>
    </p:spTree>
    <p:extLst>
      <p:ext uri="{BB962C8B-B14F-4D97-AF65-F5344CB8AC3E}">
        <p14:creationId xmlns:p14="http://schemas.microsoft.com/office/powerpoint/2010/main" val="385971212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89436" y="171450"/>
            <a:ext cx="8363938" cy="498598"/>
          </a:xfrm>
        </p:spPr>
        <p:txBody>
          <a:bodyPr/>
          <a:lstStyle/>
          <a:p>
            <a:r>
              <a:rPr lang="en-US" sz="3600" b="1" dirty="0" err="1">
                <a:solidFill>
                  <a:srgbClr val="13409F"/>
                </a:solidFill>
              </a:rPr>
              <a:t>PolitiFact</a:t>
            </a:r>
            <a:r>
              <a:rPr lang="en-US" sz="3600" b="1" dirty="0">
                <a:solidFill>
                  <a:srgbClr val="13409F"/>
                </a:solidFill>
              </a:rPr>
              <a:t> “Buffet” of Factual Claims</a:t>
            </a:r>
          </a:p>
        </p:txBody>
      </p:sp>
      <p:sp>
        <p:nvSpPr>
          <p:cNvPr id="4" name="Slide Number Placeholder 3"/>
          <p:cNvSpPr>
            <a:spLocks noGrp="1"/>
          </p:cNvSpPr>
          <p:nvPr>
            <p:ph type="sldNum" sz="quarter" idx="10"/>
          </p:nvPr>
        </p:nvSpPr>
        <p:spPr/>
        <p:txBody>
          <a:bodyPr/>
          <a:lstStyle/>
          <a:p>
            <a:fld id="{30DB7900-D72E-4025-AF90-97BD6DF59E7D}" type="slidenum">
              <a:rPr lang="en-US" smtClean="0"/>
              <a:pPr/>
              <a:t>14</a:t>
            </a:fld>
            <a:endParaRPr lang="en-US"/>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85725" y="938465"/>
            <a:ext cx="8843962" cy="20619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AutoShape 2" descr="Image result for bill adair"/>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4" descr="Image result for bill adair"/>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6" descr="Image result for bill adair"/>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8" descr="Image result for bill adair"/>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58" name="Picture 10" descr="Adai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828795" y="3668265"/>
            <a:ext cx="888082" cy="888082"/>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27027E16-F531-2548-B451-B4D9A019CAF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858919" y="3828899"/>
            <a:ext cx="6134940" cy="566815"/>
          </a:xfrm>
          <a:prstGeom prst="rect">
            <a:avLst/>
          </a:prstGeom>
        </p:spPr>
      </p:pic>
    </p:spTree>
    <p:extLst>
      <p:ext uri="{BB962C8B-B14F-4D97-AF65-F5344CB8AC3E}">
        <p14:creationId xmlns:p14="http://schemas.microsoft.com/office/powerpoint/2010/main" val="94788195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http://images.clipartpanda.com/paper-clip-art-paper-clip-art-14.png"/>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365125" y="2969711"/>
            <a:ext cx="544336" cy="52931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68138" y="3582035"/>
            <a:ext cx="1424869" cy="1107996"/>
          </a:xfrm>
          <a:prstGeom prst="rect">
            <a:avLst/>
          </a:prstGeom>
          <a:noFill/>
        </p:spPr>
        <p:txBody>
          <a:bodyPr wrap="square" lIns="0" tIns="0" rIns="0" bIns="0" rtlCol="0">
            <a:spAutoFit/>
          </a:bodyPr>
          <a:lstStyle/>
          <a:p>
            <a:pPr marL="0" marR="0" lvl="0" indent="0" algn="ctr" defTabSz="68604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Presidential Debate Transcripts (1960-2012)</a:t>
            </a:r>
          </a:p>
        </p:txBody>
      </p:sp>
      <p:sp>
        <p:nvSpPr>
          <p:cNvPr id="8" name="Can 7"/>
          <p:cNvSpPr/>
          <p:nvPr/>
        </p:nvSpPr>
        <p:spPr bwMode="auto">
          <a:xfrm>
            <a:off x="2076554" y="2893993"/>
            <a:ext cx="851591" cy="680750"/>
          </a:xfrm>
          <a:prstGeom prst="can">
            <a:avLst/>
          </a:prstGeom>
          <a:solidFill>
            <a:schemeClr val="accent1">
              <a:lumMod val="40000"/>
              <a:lumOff val="60000"/>
            </a:schemeClr>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50" normalizeH="0" baseline="0" noProof="0" dirty="0">
                <a:ln>
                  <a:noFill/>
                </a:ln>
                <a:solidFill>
                  <a:srgbClr val="000000"/>
                </a:solidFill>
                <a:effectLst/>
                <a:uLnTx/>
                <a:uFillTx/>
                <a:latin typeface="Garamond" panose="02020404030301010803" pitchFamily="18" charset="0"/>
                <a:ea typeface="Segoe UI" pitchFamily="34" charset="0"/>
                <a:cs typeface="Segoe UI" pitchFamily="34" charset="0"/>
              </a:rPr>
              <a:t>Ground Truth</a:t>
            </a:r>
          </a:p>
        </p:txBody>
      </p:sp>
      <p:sp>
        <p:nvSpPr>
          <p:cNvPr id="14" name="Text Placeholder 1"/>
          <p:cNvSpPr>
            <a:spLocks noGrp="1"/>
          </p:cNvSpPr>
          <p:nvPr>
            <p:ph type="body" sz="quarter" idx="10"/>
          </p:nvPr>
        </p:nvSpPr>
        <p:spPr>
          <a:xfrm>
            <a:off x="284465" y="167536"/>
            <a:ext cx="8423524" cy="984885"/>
          </a:xfrm>
        </p:spPr>
        <p:txBody>
          <a:bodyPr/>
          <a:lstStyle/>
          <a:p>
            <a:r>
              <a:rPr lang="en-US" sz="3200" b="1" dirty="0">
                <a:solidFill>
                  <a:srgbClr val="13409F"/>
                </a:solidFill>
                <a:latin typeface="Open Sans" panose="020B0606030504020204" pitchFamily="34" charset="0"/>
                <a:ea typeface="Open Sans" panose="020B0606030504020204" pitchFamily="34" charset="0"/>
                <a:cs typeface="Open Sans" panose="020B0606030504020204" pitchFamily="34" charset="0"/>
              </a:rPr>
              <a:t>Finding Important Factual Claims: </a:t>
            </a:r>
          </a:p>
          <a:p>
            <a:r>
              <a:rPr lang="en-US" sz="3200" b="1" dirty="0">
                <a:solidFill>
                  <a:srgbClr val="13409F"/>
                </a:solidFill>
                <a:latin typeface="Open Sans" panose="020B0606030504020204" pitchFamily="34" charset="0"/>
                <a:ea typeface="Open Sans" panose="020B0606030504020204" pitchFamily="34" charset="0"/>
                <a:cs typeface="Open Sans" panose="020B0606030504020204" pitchFamily="34" charset="0"/>
              </a:rPr>
              <a:t>A Supervised Learning Task</a:t>
            </a:r>
          </a:p>
        </p:txBody>
      </p:sp>
      <p:cxnSp>
        <p:nvCxnSpPr>
          <p:cNvPr id="10" name="Straight Arrow Connector 9"/>
          <p:cNvCxnSpPr>
            <a:stCxn id="1028" idx="3"/>
            <a:endCxn id="8" idx="2"/>
          </p:cNvCxnSpPr>
          <p:nvPr/>
        </p:nvCxnSpPr>
        <p:spPr>
          <a:xfrm>
            <a:off x="909461" y="3234368"/>
            <a:ext cx="1167093" cy="0"/>
          </a:xfrm>
          <a:prstGeom prst="straightConnector1">
            <a:avLst/>
          </a:prstGeom>
          <a:ln w="38100">
            <a:solidFill>
              <a:srgbClr val="0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1035" name="Picture 11" descr="http://cdn.1001freedownloads.com/vector/thumb/89503/signore_green.png"/>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971584" y="2420725"/>
            <a:ext cx="203816" cy="253712"/>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11" descr="http://cdn.1001freedownloads.com/vector/thumb/89503/signore_green.png"/>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394918" y="2420725"/>
            <a:ext cx="203816" cy="253712"/>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11" descr="http://cdn.1001freedownloads.com/vector/thumb/89503/signore_green.png"/>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818252" y="2420724"/>
            <a:ext cx="203816" cy="253712"/>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p:cNvSpPr txBox="1"/>
          <p:nvPr/>
        </p:nvSpPr>
        <p:spPr>
          <a:xfrm>
            <a:off x="869235" y="2683038"/>
            <a:ext cx="1228494" cy="553998"/>
          </a:xfrm>
          <a:prstGeom prst="rect">
            <a:avLst/>
          </a:prstGeom>
          <a:noFill/>
        </p:spPr>
        <p:txBody>
          <a:bodyPr wrap="square" lIns="0" tIns="0" rIns="0" bIns="0" rtlCol="0">
            <a:spAutoFit/>
          </a:bodyPr>
          <a:lstStyle/>
          <a:p>
            <a:pPr marL="0" marR="0" lvl="0" indent="0" algn="ctr" defTabSz="68604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Human Annotation</a:t>
            </a:r>
          </a:p>
        </p:txBody>
      </p:sp>
      <p:sp>
        <p:nvSpPr>
          <p:cNvPr id="31" name="Rectangle 30"/>
          <p:cNvSpPr/>
          <p:nvPr/>
        </p:nvSpPr>
        <p:spPr bwMode="auto">
          <a:xfrm>
            <a:off x="4117564" y="2978751"/>
            <a:ext cx="831273" cy="511233"/>
          </a:xfrm>
          <a:prstGeom prst="rect">
            <a:avLst/>
          </a:prstGeom>
          <a:solidFill>
            <a:srgbClr val="FFFFFF"/>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50" normalizeH="0" baseline="0" noProof="0" dirty="0">
                <a:ln>
                  <a:noFill/>
                </a:ln>
                <a:solidFill>
                  <a:srgbClr val="000000"/>
                </a:solidFill>
                <a:effectLst/>
                <a:uLnTx/>
                <a:uFillTx/>
                <a:latin typeface="Garamond" panose="02020404030301010803" pitchFamily="18" charset="0"/>
                <a:ea typeface="Segoe UI" pitchFamily="34" charset="0"/>
                <a:cs typeface="Segoe UI" pitchFamily="34" charset="0"/>
              </a:rPr>
              <a:t>Feature Vectors</a:t>
            </a:r>
          </a:p>
        </p:txBody>
      </p:sp>
      <p:cxnSp>
        <p:nvCxnSpPr>
          <p:cNvPr id="36" name="Straight Arrow Connector 35"/>
          <p:cNvCxnSpPr>
            <a:stCxn id="8" idx="4"/>
            <a:endCxn id="31" idx="1"/>
          </p:cNvCxnSpPr>
          <p:nvPr/>
        </p:nvCxnSpPr>
        <p:spPr>
          <a:xfrm>
            <a:off x="2928145" y="3234368"/>
            <a:ext cx="1189419" cy="0"/>
          </a:xfrm>
          <a:prstGeom prst="straightConnector1">
            <a:avLst/>
          </a:prstGeom>
          <a:ln w="38100">
            <a:solidFill>
              <a:srgbClr val="0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2862759" y="2673177"/>
            <a:ext cx="1282090" cy="553998"/>
          </a:xfrm>
          <a:prstGeom prst="rect">
            <a:avLst/>
          </a:prstGeom>
          <a:noFill/>
        </p:spPr>
        <p:txBody>
          <a:bodyPr wrap="square" lIns="0" tIns="0" rIns="0" bIns="0" rtlCol="0">
            <a:spAutoFit/>
          </a:bodyPr>
          <a:lstStyle/>
          <a:p>
            <a:pPr marL="0" marR="0" lvl="0" indent="0" algn="ctr" defTabSz="68604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Feature Extraction</a:t>
            </a:r>
          </a:p>
        </p:txBody>
      </p:sp>
      <p:cxnSp>
        <p:nvCxnSpPr>
          <p:cNvPr id="47" name="Straight Arrow Connector 46"/>
          <p:cNvCxnSpPr>
            <a:stCxn id="31" idx="3"/>
            <a:endCxn id="21" idx="1"/>
          </p:cNvCxnSpPr>
          <p:nvPr/>
        </p:nvCxnSpPr>
        <p:spPr>
          <a:xfrm flipV="1">
            <a:off x="4948837" y="3234367"/>
            <a:ext cx="1041772" cy="1"/>
          </a:xfrm>
          <a:prstGeom prst="straightConnector1">
            <a:avLst/>
          </a:prstGeom>
          <a:ln w="38100">
            <a:solidFill>
              <a:srgbClr val="0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6" name="TextBox 55"/>
          <p:cNvSpPr txBox="1"/>
          <p:nvPr/>
        </p:nvSpPr>
        <p:spPr>
          <a:xfrm>
            <a:off x="4992317" y="2668463"/>
            <a:ext cx="923096" cy="553998"/>
          </a:xfrm>
          <a:prstGeom prst="rect">
            <a:avLst/>
          </a:prstGeom>
          <a:noFill/>
        </p:spPr>
        <p:txBody>
          <a:bodyPr wrap="square" lIns="0" tIns="0" rIns="0" bIns="0" rtlCol="0">
            <a:spAutoFit/>
          </a:bodyPr>
          <a:lstStyle/>
          <a:p>
            <a:pPr marL="0" marR="0" lvl="0" indent="0" algn="ctr" defTabSz="68604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Learning Algorithm</a:t>
            </a:r>
          </a:p>
        </p:txBody>
      </p:sp>
      <p:pic>
        <p:nvPicPr>
          <p:cNvPr id="20" name="Picture 2" descr="http://usdailyreview.com/wp-content/uploads/2015/04/Campaign-2016.jpe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5939562" y="1508595"/>
            <a:ext cx="1359653" cy="767546"/>
          </a:xfrm>
          <a:prstGeom prst="rect">
            <a:avLst/>
          </a:prstGeom>
          <a:noFill/>
        </p:spPr>
      </p:pic>
      <p:pic>
        <p:nvPicPr>
          <p:cNvPr id="21" name="Picture 3" descr="C:\Users\Chengkai\AppData\Local\Temp\Rar$DR03.704\downloads\original-6017-5295379.png"/>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5990609" y="2710492"/>
            <a:ext cx="1257561" cy="1047750"/>
          </a:xfrm>
          <a:prstGeom prst="rect">
            <a:avLst/>
          </a:prstGeom>
          <a:noFill/>
        </p:spPr>
      </p:pic>
      <p:sp>
        <p:nvSpPr>
          <p:cNvPr id="22" name="TextBox 21"/>
          <p:cNvSpPr txBox="1"/>
          <p:nvPr/>
        </p:nvSpPr>
        <p:spPr>
          <a:xfrm>
            <a:off x="7398529" y="1449779"/>
            <a:ext cx="1383521" cy="862224"/>
          </a:xfrm>
          <a:prstGeom prst="rect">
            <a:avLst/>
          </a:prstGeom>
          <a:noFill/>
        </p:spPr>
        <p:txBody>
          <a:bodyPr wrap="square" lIns="0" tIns="0" rIns="0" bIns="0" rtlCol="0">
            <a:spAutoFit/>
          </a:bodyPr>
          <a:lstStyle/>
          <a:p>
            <a:pPr marL="0" marR="0" lvl="0" indent="0" algn="l" defTabSz="686047" rtl="0" eaLnBrk="1" fontAlgn="auto" latinLnBrk="0" hangingPunct="1">
              <a:lnSpc>
                <a:spcPts val="22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2016 </a:t>
            </a:r>
          </a:p>
          <a:p>
            <a:pPr marL="0" marR="0" lvl="0" indent="0" algn="l" defTabSz="686047" rtl="0" eaLnBrk="1" fontAlgn="auto" latinLnBrk="0" hangingPunct="1">
              <a:lnSpc>
                <a:spcPts val="22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Presidential </a:t>
            </a:r>
          </a:p>
          <a:p>
            <a:pPr marL="0" marR="0" lvl="0" indent="0" algn="l" defTabSz="686047" rtl="0" eaLnBrk="1" fontAlgn="auto" latinLnBrk="0" hangingPunct="1">
              <a:lnSpc>
                <a:spcPts val="22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Debates</a:t>
            </a:r>
          </a:p>
        </p:txBody>
      </p:sp>
      <p:cxnSp>
        <p:nvCxnSpPr>
          <p:cNvPr id="35" name="Straight Arrow Connector 34"/>
          <p:cNvCxnSpPr>
            <a:stCxn id="20" idx="2"/>
            <a:endCxn id="21" idx="0"/>
          </p:cNvCxnSpPr>
          <p:nvPr/>
        </p:nvCxnSpPr>
        <p:spPr>
          <a:xfrm>
            <a:off x="6619389" y="2276141"/>
            <a:ext cx="1" cy="434351"/>
          </a:xfrm>
          <a:prstGeom prst="straightConnector1">
            <a:avLst/>
          </a:prstGeom>
          <a:ln w="38100">
            <a:solidFill>
              <a:srgbClr val="0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38" name="Picture 5" descr="magnifying glass"/>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7743202" y="2850707"/>
            <a:ext cx="1248398" cy="772657"/>
          </a:xfrm>
          <a:prstGeom prst="rect">
            <a:avLst/>
          </a:prstGeom>
          <a:noFill/>
        </p:spPr>
      </p:pic>
      <p:sp>
        <p:nvSpPr>
          <p:cNvPr id="39" name="TextBox 38"/>
          <p:cNvSpPr txBox="1"/>
          <p:nvPr/>
        </p:nvSpPr>
        <p:spPr>
          <a:xfrm>
            <a:off x="7867027" y="3747292"/>
            <a:ext cx="1310521" cy="558486"/>
          </a:xfrm>
          <a:prstGeom prst="rect">
            <a:avLst/>
          </a:prstGeom>
          <a:noFill/>
        </p:spPr>
        <p:txBody>
          <a:bodyPr wrap="square" lIns="0" tIns="0" rIns="0" bIns="0" rtlCol="0">
            <a:spAutoFit/>
          </a:bodyPr>
          <a:lstStyle/>
          <a:p>
            <a:pPr marL="0" marR="0" lvl="0" indent="0" algn="l" defTabSz="686047" rtl="0" eaLnBrk="1" fontAlgn="auto" latinLnBrk="0" hangingPunct="1">
              <a:lnSpc>
                <a:spcPts val="22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Important factual claims</a:t>
            </a:r>
          </a:p>
        </p:txBody>
      </p:sp>
      <p:cxnSp>
        <p:nvCxnSpPr>
          <p:cNvPr id="40" name="Straight Arrow Connector 39"/>
          <p:cNvCxnSpPr>
            <a:stCxn id="21" idx="3"/>
            <a:endCxn id="38" idx="1"/>
          </p:cNvCxnSpPr>
          <p:nvPr/>
        </p:nvCxnSpPr>
        <p:spPr>
          <a:xfrm>
            <a:off x="7248170" y="3234367"/>
            <a:ext cx="495032" cy="2669"/>
          </a:xfrm>
          <a:prstGeom prst="straightConnector1">
            <a:avLst/>
          </a:prstGeom>
          <a:ln w="38100">
            <a:solidFill>
              <a:srgbClr val="0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6" name="Slide Number Placeholder 3">
            <a:extLst>
              <a:ext uri="{FF2B5EF4-FFF2-40B4-BE49-F238E27FC236}">
                <a16:creationId xmlns:a16="http://schemas.microsoft.com/office/drawing/2014/main" id="{F0846677-D730-D44D-AA89-CD51FE2C0907}"/>
              </a:ext>
            </a:extLst>
          </p:cNvPr>
          <p:cNvSpPr txBox="1">
            <a:spLocks/>
          </p:cNvSpPr>
          <p:nvPr/>
        </p:nvSpPr>
        <p:spPr>
          <a:xfrm>
            <a:off x="6999012" y="4852293"/>
            <a:ext cx="2133600" cy="274637"/>
          </a:xfrm>
          <a:prstGeom prst="rect">
            <a:avLst/>
          </a:prstGeom>
        </p:spPr>
        <p:txBody>
          <a:bodyPr vert="horz" lIns="91440" tIns="45720" rIns="91440" bIns="45720" rtlCol="0" anchor="ctr"/>
          <a:lstStyle>
            <a:defPPr>
              <a:defRPr lang="en-US"/>
            </a:defPPr>
            <a:lvl1pPr marL="0" algn="r" defTabSz="686047" rtl="0" eaLnBrk="1" latinLnBrk="0" hangingPunct="1">
              <a:defRPr sz="1600" b="1" kern="1200">
                <a:solidFill>
                  <a:schemeClr val="tx1"/>
                </a:solidFill>
                <a:latin typeface="+mn-lt"/>
                <a:ea typeface="+mn-ea"/>
                <a:cs typeface="+mn-cs"/>
              </a:defRPr>
            </a:lvl1pPr>
            <a:lvl2pPr marL="343024" algn="l" defTabSz="686047" rtl="0" eaLnBrk="1" latinLnBrk="0" hangingPunct="1">
              <a:defRPr sz="1400" kern="1200">
                <a:solidFill>
                  <a:schemeClr val="tx1"/>
                </a:solidFill>
                <a:latin typeface="+mn-lt"/>
                <a:ea typeface="+mn-ea"/>
                <a:cs typeface="+mn-cs"/>
              </a:defRPr>
            </a:lvl2pPr>
            <a:lvl3pPr marL="686047" algn="l" defTabSz="686047" rtl="0" eaLnBrk="1" latinLnBrk="0" hangingPunct="1">
              <a:defRPr sz="1400" kern="1200">
                <a:solidFill>
                  <a:schemeClr val="tx1"/>
                </a:solidFill>
                <a:latin typeface="+mn-lt"/>
                <a:ea typeface="+mn-ea"/>
                <a:cs typeface="+mn-cs"/>
              </a:defRPr>
            </a:lvl3pPr>
            <a:lvl4pPr marL="1029070" algn="l" defTabSz="686047" rtl="0" eaLnBrk="1" latinLnBrk="0" hangingPunct="1">
              <a:defRPr sz="1400" kern="1200">
                <a:solidFill>
                  <a:schemeClr val="tx1"/>
                </a:solidFill>
                <a:latin typeface="+mn-lt"/>
                <a:ea typeface="+mn-ea"/>
                <a:cs typeface="+mn-cs"/>
              </a:defRPr>
            </a:lvl4pPr>
            <a:lvl5pPr marL="1372094" algn="l" defTabSz="686047" rtl="0" eaLnBrk="1" latinLnBrk="0" hangingPunct="1">
              <a:defRPr sz="1400" kern="1200">
                <a:solidFill>
                  <a:schemeClr val="tx1"/>
                </a:solidFill>
                <a:latin typeface="+mn-lt"/>
                <a:ea typeface="+mn-ea"/>
                <a:cs typeface="+mn-cs"/>
              </a:defRPr>
            </a:lvl5pPr>
            <a:lvl6pPr marL="1715118" algn="l" defTabSz="686047" rtl="0" eaLnBrk="1" latinLnBrk="0" hangingPunct="1">
              <a:defRPr sz="1400" kern="1200">
                <a:solidFill>
                  <a:schemeClr val="tx1"/>
                </a:solidFill>
                <a:latin typeface="+mn-lt"/>
                <a:ea typeface="+mn-ea"/>
                <a:cs typeface="+mn-cs"/>
              </a:defRPr>
            </a:lvl6pPr>
            <a:lvl7pPr marL="2058140" algn="l" defTabSz="686047" rtl="0" eaLnBrk="1" latinLnBrk="0" hangingPunct="1">
              <a:defRPr sz="1400" kern="1200">
                <a:solidFill>
                  <a:schemeClr val="tx1"/>
                </a:solidFill>
                <a:latin typeface="+mn-lt"/>
                <a:ea typeface="+mn-ea"/>
                <a:cs typeface="+mn-cs"/>
              </a:defRPr>
            </a:lvl7pPr>
            <a:lvl8pPr marL="2401164" algn="l" defTabSz="686047" rtl="0" eaLnBrk="1" latinLnBrk="0" hangingPunct="1">
              <a:defRPr sz="1400" kern="1200">
                <a:solidFill>
                  <a:schemeClr val="tx1"/>
                </a:solidFill>
                <a:latin typeface="+mn-lt"/>
                <a:ea typeface="+mn-ea"/>
                <a:cs typeface="+mn-cs"/>
              </a:defRPr>
            </a:lvl8pPr>
            <a:lvl9pPr marL="2744188" algn="l" defTabSz="686047" rtl="0" eaLnBrk="1" latinLnBrk="0" hangingPunct="1">
              <a:defRPr sz="1400" kern="1200">
                <a:solidFill>
                  <a:schemeClr val="tx1"/>
                </a:solidFill>
                <a:latin typeface="+mn-lt"/>
                <a:ea typeface="+mn-ea"/>
                <a:cs typeface="+mn-cs"/>
              </a:defRPr>
            </a:lvl9pPr>
          </a:lstStyle>
          <a:p>
            <a:pPr marL="0" marR="0" lvl="0" indent="0" algn="r" defTabSz="686047" rtl="0" eaLnBrk="1" fontAlgn="auto" latinLnBrk="0" hangingPunct="1">
              <a:lnSpc>
                <a:spcPct val="100000"/>
              </a:lnSpc>
              <a:spcBef>
                <a:spcPts val="0"/>
              </a:spcBef>
              <a:spcAft>
                <a:spcPts val="0"/>
              </a:spcAft>
              <a:buClrTx/>
              <a:buSzTx/>
              <a:buFontTx/>
              <a:buNone/>
              <a:tabLst/>
              <a:defRPr/>
            </a:pPr>
            <a:fld id="{30DB7900-D72E-4025-AF90-97BD6DF59E7D}" type="slidenum">
              <a:rPr kumimoji="0" lang="en-US" sz="1600" b="1" i="0" u="none" strike="noStrike" kern="1200" cap="none" spc="0" normalizeH="0" baseline="0" noProof="0" smtClean="0">
                <a:ln>
                  <a:noFill/>
                </a:ln>
                <a:solidFill>
                  <a:srgbClr val="000000"/>
                </a:solidFill>
                <a:effectLst/>
                <a:uLnTx/>
                <a:uFillTx/>
                <a:latin typeface="Segoe UI"/>
                <a:ea typeface="+mn-ea"/>
                <a:cs typeface="+mn-cs"/>
              </a:rPr>
              <a:pPr marL="0" marR="0" lvl="0" indent="0" algn="r" defTabSz="686047" rtl="0" eaLnBrk="1" fontAlgn="auto" latinLnBrk="0" hangingPunct="1">
                <a:lnSpc>
                  <a:spcPct val="100000"/>
                </a:lnSpc>
                <a:spcBef>
                  <a:spcPts val="0"/>
                </a:spcBef>
                <a:spcAft>
                  <a:spcPts val="0"/>
                </a:spcAft>
                <a:buClrTx/>
                <a:buSzTx/>
                <a:buFontTx/>
                <a:buNone/>
                <a:tabLst/>
                <a:defRPr/>
              </a:pPr>
              <a:t>15</a:t>
            </a:fld>
            <a:endParaRPr kumimoji="0" lang="en-US" sz="1600" b="1"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167059174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312" y="171450"/>
            <a:ext cx="7884638" cy="548797"/>
          </a:xfrm>
        </p:spPr>
        <p:txBody>
          <a:bodyPr/>
          <a:lstStyle/>
          <a:p>
            <a:r>
              <a:rPr lang="en-US" sz="2800" b="1" dirty="0">
                <a:solidFill>
                  <a:srgbClr val="13409F"/>
                </a:solidFill>
                <a:latin typeface="Open Sans" panose="020B0606030504020204" pitchFamily="34" charset="0"/>
                <a:ea typeface="Open Sans" panose="020B0606030504020204" pitchFamily="34" charset="0"/>
                <a:cs typeface="Open Sans" panose="020B0606030504020204" pitchFamily="34" charset="0"/>
              </a:rPr>
              <a:t>Classification and Ranking by Check-worthiness</a:t>
            </a:r>
          </a:p>
        </p:txBody>
      </p:sp>
      <p:sp>
        <p:nvSpPr>
          <p:cNvPr id="6" name="Text Placeholder 2"/>
          <p:cNvSpPr>
            <a:spLocks noGrp="1"/>
          </p:cNvSpPr>
          <p:nvPr>
            <p:ph type="body" sz="quarter" idx="10"/>
          </p:nvPr>
        </p:nvSpPr>
        <p:spPr>
          <a:xfrm>
            <a:off x="389436" y="1207702"/>
            <a:ext cx="8363938" cy="3662028"/>
          </a:xfrm>
        </p:spPr>
        <p:txBody>
          <a:bodyPr/>
          <a:lstStyle/>
          <a:p>
            <a:r>
              <a:rPr lang="en-US" sz="2400" dirty="0">
                <a:solidFill>
                  <a:schemeClr val="accent5">
                    <a:lumMod val="75000"/>
                  </a:schemeClr>
                </a:solidFill>
                <a:latin typeface="Open Sans" panose="020B0606030504020204" pitchFamily="34" charset="0"/>
              </a:rPr>
              <a:t>CFS: </a:t>
            </a:r>
            <a:r>
              <a:rPr lang="en-US" sz="2400" dirty="0">
                <a:solidFill>
                  <a:srgbClr val="C00000"/>
                </a:solidFill>
                <a:latin typeface="Open Sans" panose="020B0606030504020204" pitchFamily="34" charset="0"/>
              </a:rPr>
              <a:t>Important factual claims</a:t>
            </a:r>
          </a:p>
          <a:p>
            <a:r>
              <a:rPr lang="en-US" sz="2000" b="0" dirty="0">
                <a:solidFill>
                  <a:schemeClr val="tx1"/>
                </a:solidFill>
                <a:latin typeface="Open Sans" panose="020B0606030504020204" pitchFamily="34" charset="0"/>
              </a:rPr>
              <a:t>“We spend less on the military today than at any time in our history.”      “The President’s position on gay marriage has changed.”      “More people are unemployed today than four years ago.”</a:t>
            </a:r>
          </a:p>
          <a:p>
            <a:r>
              <a:rPr lang="en-US" sz="2400" dirty="0">
                <a:solidFill>
                  <a:schemeClr val="accent5">
                    <a:lumMod val="75000"/>
                  </a:schemeClr>
                </a:solidFill>
                <a:latin typeface="Open Sans" panose="020B0606030504020204" pitchFamily="34" charset="0"/>
              </a:rPr>
              <a:t>UFS: </a:t>
            </a:r>
            <a:r>
              <a:rPr lang="en-US" sz="2400" dirty="0">
                <a:solidFill>
                  <a:srgbClr val="C00000"/>
                </a:solidFill>
                <a:latin typeface="Open Sans" panose="020B0606030504020204" pitchFamily="34" charset="0"/>
              </a:rPr>
              <a:t>Unimportant factual claims</a:t>
            </a:r>
          </a:p>
          <a:p>
            <a:r>
              <a:rPr lang="en-US" sz="2000" b="0" dirty="0">
                <a:solidFill>
                  <a:schemeClr val="tx1"/>
                </a:solidFill>
                <a:latin typeface="Open Sans" panose="020B0606030504020204" pitchFamily="34" charset="0"/>
              </a:rPr>
              <a:t>“I was in Iowa yesterday.”     “My mother enjoys cooking.”     “I ran for President once before.”</a:t>
            </a:r>
          </a:p>
          <a:p>
            <a:r>
              <a:rPr lang="en-US" sz="2400" dirty="0">
                <a:solidFill>
                  <a:schemeClr val="accent5">
                    <a:lumMod val="75000"/>
                  </a:schemeClr>
                </a:solidFill>
                <a:latin typeface="Open Sans" panose="020B0606030504020204" pitchFamily="34" charset="0"/>
              </a:rPr>
              <a:t>NFS: </a:t>
            </a:r>
            <a:r>
              <a:rPr lang="en-US" sz="2400" dirty="0">
                <a:solidFill>
                  <a:srgbClr val="C00000"/>
                </a:solidFill>
                <a:latin typeface="Open Sans" panose="020B0606030504020204" pitchFamily="34" charset="0"/>
              </a:rPr>
              <a:t>No factual claims (opinions, questions &amp; declarations)</a:t>
            </a:r>
          </a:p>
          <a:p>
            <a:r>
              <a:rPr lang="en-US" sz="2000" b="0" dirty="0">
                <a:solidFill>
                  <a:schemeClr val="tx1"/>
                </a:solidFill>
                <a:latin typeface="Open Sans" panose="020B0606030504020204" pitchFamily="34" charset="0"/>
              </a:rPr>
              <a:t>“Iran must not get nuclear weapons.”     “7% unemployment is too high.”     “My opponent is wishy-washy.”     “I will be tough on crime.”     "Why should we do that?“     “Hello, New Hampshire!”     “Our plan is to reduce tax rate by 10%.”</a:t>
            </a:r>
          </a:p>
        </p:txBody>
      </p:sp>
      <p:sp>
        <p:nvSpPr>
          <p:cNvPr id="5" name="Slide Number Placeholder 3">
            <a:extLst>
              <a:ext uri="{FF2B5EF4-FFF2-40B4-BE49-F238E27FC236}">
                <a16:creationId xmlns:a16="http://schemas.microsoft.com/office/drawing/2014/main" id="{6A3B56CC-D0EA-514E-867B-FE4F73506026}"/>
              </a:ext>
            </a:extLst>
          </p:cNvPr>
          <p:cNvSpPr txBox="1">
            <a:spLocks/>
          </p:cNvSpPr>
          <p:nvPr/>
        </p:nvSpPr>
        <p:spPr>
          <a:xfrm>
            <a:off x="6999012" y="4852293"/>
            <a:ext cx="2133600" cy="274637"/>
          </a:xfrm>
          <a:prstGeom prst="rect">
            <a:avLst/>
          </a:prstGeom>
        </p:spPr>
        <p:txBody>
          <a:bodyPr vert="horz" lIns="91440" tIns="45720" rIns="91440" bIns="45720" rtlCol="0" anchor="ctr"/>
          <a:lstStyle>
            <a:defPPr>
              <a:defRPr lang="en-US"/>
            </a:defPPr>
            <a:lvl1pPr marL="0" algn="r" defTabSz="686047" rtl="0" eaLnBrk="1" latinLnBrk="0" hangingPunct="1">
              <a:defRPr sz="1600" b="1" kern="1200">
                <a:solidFill>
                  <a:schemeClr val="tx1"/>
                </a:solidFill>
                <a:latin typeface="+mn-lt"/>
                <a:ea typeface="+mn-ea"/>
                <a:cs typeface="+mn-cs"/>
              </a:defRPr>
            </a:lvl1pPr>
            <a:lvl2pPr marL="343024" algn="l" defTabSz="686047" rtl="0" eaLnBrk="1" latinLnBrk="0" hangingPunct="1">
              <a:defRPr sz="1400" kern="1200">
                <a:solidFill>
                  <a:schemeClr val="tx1"/>
                </a:solidFill>
                <a:latin typeface="+mn-lt"/>
                <a:ea typeface="+mn-ea"/>
                <a:cs typeface="+mn-cs"/>
              </a:defRPr>
            </a:lvl2pPr>
            <a:lvl3pPr marL="686047" algn="l" defTabSz="686047" rtl="0" eaLnBrk="1" latinLnBrk="0" hangingPunct="1">
              <a:defRPr sz="1400" kern="1200">
                <a:solidFill>
                  <a:schemeClr val="tx1"/>
                </a:solidFill>
                <a:latin typeface="+mn-lt"/>
                <a:ea typeface="+mn-ea"/>
                <a:cs typeface="+mn-cs"/>
              </a:defRPr>
            </a:lvl3pPr>
            <a:lvl4pPr marL="1029070" algn="l" defTabSz="686047" rtl="0" eaLnBrk="1" latinLnBrk="0" hangingPunct="1">
              <a:defRPr sz="1400" kern="1200">
                <a:solidFill>
                  <a:schemeClr val="tx1"/>
                </a:solidFill>
                <a:latin typeface="+mn-lt"/>
                <a:ea typeface="+mn-ea"/>
                <a:cs typeface="+mn-cs"/>
              </a:defRPr>
            </a:lvl4pPr>
            <a:lvl5pPr marL="1372094" algn="l" defTabSz="686047" rtl="0" eaLnBrk="1" latinLnBrk="0" hangingPunct="1">
              <a:defRPr sz="1400" kern="1200">
                <a:solidFill>
                  <a:schemeClr val="tx1"/>
                </a:solidFill>
                <a:latin typeface="+mn-lt"/>
                <a:ea typeface="+mn-ea"/>
                <a:cs typeface="+mn-cs"/>
              </a:defRPr>
            </a:lvl5pPr>
            <a:lvl6pPr marL="1715118" algn="l" defTabSz="686047" rtl="0" eaLnBrk="1" latinLnBrk="0" hangingPunct="1">
              <a:defRPr sz="1400" kern="1200">
                <a:solidFill>
                  <a:schemeClr val="tx1"/>
                </a:solidFill>
                <a:latin typeface="+mn-lt"/>
                <a:ea typeface="+mn-ea"/>
                <a:cs typeface="+mn-cs"/>
              </a:defRPr>
            </a:lvl6pPr>
            <a:lvl7pPr marL="2058140" algn="l" defTabSz="686047" rtl="0" eaLnBrk="1" latinLnBrk="0" hangingPunct="1">
              <a:defRPr sz="1400" kern="1200">
                <a:solidFill>
                  <a:schemeClr val="tx1"/>
                </a:solidFill>
                <a:latin typeface="+mn-lt"/>
                <a:ea typeface="+mn-ea"/>
                <a:cs typeface="+mn-cs"/>
              </a:defRPr>
            </a:lvl7pPr>
            <a:lvl8pPr marL="2401164" algn="l" defTabSz="686047" rtl="0" eaLnBrk="1" latinLnBrk="0" hangingPunct="1">
              <a:defRPr sz="1400" kern="1200">
                <a:solidFill>
                  <a:schemeClr val="tx1"/>
                </a:solidFill>
                <a:latin typeface="+mn-lt"/>
                <a:ea typeface="+mn-ea"/>
                <a:cs typeface="+mn-cs"/>
              </a:defRPr>
            </a:lvl8pPr>
            <a:lvl9pPr marL="2744188" algn="l" defTabSz="686047" rtl="0" eaLnBrk="1" latinLnBrk="0" hangingPunct="1">
              <a:defRPr sz="1400" kern="1200">
                <a:solidFill>
                  <a:schemeClr val="tx1"/>
                </a:solidFill>
                <a:latin typeface="+mn-lt"/>
                <a:ea typeface="+mn-ea"/>
                <a:cs typeface="+mn-cs"/>
              </a:defRPr>
            </a:lvl9pPr>
          </a:lstStyle>
          <a:p>
            <a:pPr marL="0" marR="0" lvl="0" indent="0" algn="r" defTabSz="686047" rtl="0" eaLnBrk="1" fontAlgn="auto" latinLnBrk="0" hangingPunct="1">
              <a:lnSpc>
                <a:spcPct val="100000"/>
              </a:lnSpc>
              <a:spcBef>
                <a:spcPts val="0"/>
              </a:spcBef>
              <a:spcAft>
                <a:spcPts val="0"/>
              </a:spcAft>
              <a:buClrTx/>
              <a:buSzTx/>
              <a:buFontTx/>
              <a:buNone/>
              <a:tabLst/>
              <a:defRPr/>
            </a:pPr>
            <a:fld id="{30DB7900-D72E-4025-AF90-97BD6DF59E7D}" type="slidenum">
              <a:rPr kumimoji="0" lang="en-US" sz="1600" b="1" i="0" u="none" strike="noStrike" kern="1200" cap="none" spc="0" normalizeH="0" baseline="0" noProof="0" smtClean="0">
                <a:ln>
                  <a:noFill/>
                </a:ln>
                <a:solidFill>
                  <a:srgbClr val="000000"/>
                </a:solidFill>
                <a:effectLst/>
                <a:uLnTx/>
                <a:uFillTx/>
                <a:latin typeface="Segoe UI"/>
                <a:ea typeface="+mn-ea"/>
                <a:cs typeface="+mn-cs"/>
              </a:rPr>
              <a:pPr marL="0" marR="0" lvl="0" indent="0" algn="r" defTabSz="686047" rtl="0" eaLnBrk="1" fontAlgn="auto" latinLnBrk="0" hangingPunct="1">
                <a:lnSpc>
                  <a:spcPct val="100000"/>
                </a:lnSpc>
                <a:spcBef>
                  <a:spcPts val="0"/>
                </a:spcBef>
                <a:spcAft>
                  <a:spcPts val="0"/>
                </a:spcAft>
                <a:buClrTx/>
                <a:buSzTx/>
                <a:buFontTx/>
                <a:buNone/>
                <a:tabLst/>
                <a:defRPr/>
              </a:pPr>
              <a:t>16</a:t>
            </a:fld>
            <a:endParaRPr kumimoji="0" lang="en-US" sz="1600" b="1"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166434993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559449"/>
          </a:xfrm>
        </p:spPr>
        <p:txBody>
          <a:bodyPr/>
          <a:lstStyle/>
          <a:p>
            <a:r>
              <a:rPr lang="en-US" sz="4000" b="1" dirty="0">
                <a:solidFill>
                  <a:srgbClr val="13409F"/>
                </a:solidFill>
                <a:latin typeface="Open Sans" panose="020B0606030504020204" pitchFamily="34" charset="0"/>
                <a:ea typeface="Open Sans" panose="020B0606030504020204" pitchFamily="34" charset="0"/>
                <a:cs typeface="Open Sans" panose="020B0606030504020204" pitchFamily="34" charset="0"/>
              </a:rPr>
              <a:t>Our Own </a:t>
            </a:r>
            <a:r>
              <a:rPr lang="en-US" sz="4000" b="1" dirty="0" err="1">
                <a:solidFill>
                  <a:srgbClr val="13409F"/>
                </a:solidFill>
                <a:latin typeface="Open Sans" panose="020B0606030504020204" pitchFamily="34" charset="0"/>
                <a:ea typeface="Open Sans" panose="020B0606030504020204" pitchFamily="34" charset="0"/>
                <a:cs typeface="Open Sans" panose="020B0606030504020204" pitchFamily="34" charset="0"/>
              </a:rPr>
              <a:t>CrowdFlower</a:t>
            </a:r>
            <a:endParaRPr lang="en-US" sz="4000" b="1" dirty="0">
              <a:solidFill>
                <a:srgbClr val="13409F"/>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 name="Slide Number Placeholder 2"/>
          <p:cNvSpPr>
            <a:spLocks noGrp="1"/>
          </p:cNvSpPr>
          <p:nvPr>
            <p:ph type="sldNum" sz="quarter" idx="11"/>
          </p:nvPr>
        </p:nvSpPr>
        <p:spPr>
          <a:xfrm>
            <a:off x="0" y="4852293"/>
            <a:ext cx="2133600" cy="274637"/>
          </a:xfrm>
          <a:prstGeom prst="rect">
            <a:avLst/>
          </a:prstGeom>
        </p:spPr>
        <p:txBody>
          <a:bodyPr/>
          <a:lstStyle/>
          <a:p>
            <a:pPr marL="0" marR="0" lvl="0" indent="0" algn="r" defTabSz="686047" rtl="0" eaLnBrk="1" fontAlgn="auto" latinLnBrk="0" hangingPunct="1">
              <a:lnSpc>
                <a:spcPct val="100000"/>
              </a:lnSpc>
              <a:spcBef>
                <a:spcPts val="0"/>
              </a:spcBef>
              <a:spcAft>
                <a:spcPts val="0"/>
              </a:spcAft>
              <a:buClrTx/>
              <a:buSzTx/>
              <a:buFontTx/>
              <a:buNone/>
              <a:tabLst/>
              <a:defRPr/>
            </a:pPr>
            <a:fld id="{30DB7900-D72E-4025-AF90-97BD6DF59E7D}" type="slidenum">
              <a:rPr kumimoji="0" lang="en-US" sz="1600" b="1" i="0" u="none" strike="noStrike" kern="1200" cap="none" spc="0" normalizeH="0" baseline="0" noProof="0" smtClean="0">
                <a:ln>
                  <a:noFill/>
                </a:ln>
                <a:solidFill>
                  <a:srgbClr val="000000"/>
                </a:solidFill>
                <a:effectLst/>
                <a:uLnTx/>
                <a:uFillTx/>
                <a:latin typeface="Segoe UI"/>
                <a:ea typeface="+mn-ea"/>
                <a:cs typeface="+mn-cs"/>
              </a:rPr>
              <a:pPr marL="0" marR="0" lvl="0" indent="0" algn="r" defTabSz="686047" rtl="0" eaLnBrk="1" fontAlgn="auto" latinLnBrk="0" hangingPunct="1">
                <a:lnSpc>
                  <a:spcPct val="100000"/>
                </a:lnSpc>
                <a:spcBef>
                  <a:spcPts val="0"/>
                </a:spcBef>
                <a:spcAft>
                  <a:spcPts val="0"/>
                </a:spcAft>
                <a:buClrTx/>
                <a:buSzTx/>
                <a:buFontTx/>
                <a:buNone/>
                <a:tabLst/>
                <a:defRPr/>
              </a:pPr>
              <a:t>17</a:t>
            </a:fld>
            <a:endParaRPr kumimoji="0" lang="en-US" sz="1600" b="1" i="0" u="none" strike="noStrike" kern="1200" cap="none" spc="0" normalizeH="0" baseline="0" noProof="0">
              <a:ln>
                <a:noFill/>
              </a:ln>
              <a:solidFill>
                <a:srgbClr val="000000"/>
              </a:solidFill>
              <a:effectLst/>
              <a:uLnTx/>
              <a:uFillTx/>
              <a:latin typeface="Segoe UI"/>
              <a:ea typeface="+mn-ea"/>
              <a:cs typeface="+mn-cs"/>
            </a:endParaRPr>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39276" y="670404"/>
            <a:ext cx="8245503" cy="4456526"/>
          </a:xfrm>
          <a:prstGeom prst="rect">
            <a:avLst/>
          </a:prstGeom>
        </p:spPr>
      </p:pic>
      <p:sp>
        <p:nvSpPr>
          <p:cNvPr id="5" name="Slide Number Placeholder 3">
            <a:extLst>
              <a:ext uri="{FF2B5EF4-FFF2-40B4-BE49-F238E27FC236}">
                <a16:creationId xmlns:a16="http://schemas.microsoft.com/office/drawing/2014/main" id="{0CAE1139-ECE2-124F-AF51-DE551A1533A9}"/>
              </a:ext>
            </a:extLst>
          </p:cNvPr>
          <p:cNvSpPr txBox="1">
            <a:spLocks/>
          </p:cNvSpPr>
          <p:nvPr/>
        </p:nvSpPr>
        <p:spPr>
          <a:xfrm>
            <a:off x="6999012" y="4852293"/>
            <a:ext cx="2133600" cy="274637"/>
          </a:xfrm>
          <a:prstGeom prst="rect">
            <a:avLst/>
          </a:prstGeom>
        </p:spPr>
        <p:txBody>
          <a:bodyPr vert="horz" lIns="91440" tIns="45720" rIns="91440" bIns="45720" rtlCol="0" anchor="ctr"/>
          <a:lstStyle>
            <a:defPPr>
              <a:defRPr lang="en-US"/>
            </a:defPPr>
            <a:lvl1pPr marL="0" algn="r" defTabSz="686047" rtl="0" eaLnBrk="1" latinLnBrk="0" hangingPunct="1">
              <a:defRPr sz="1600" b="1" kern="1200">
                <a:solidFill>
                  <a:schemeClr val="tx1"/>
                </a:solidFill>
                <a:latin typeface="+mn-lt"/>
                <a:ea typeface="+mn-ea"/>
                <a:cs typeface="+mn-cs"/>
              </a:defRPr>
            </a:lvl1pPr>
            <a:lvl2pPr marL="343024" algn="l" defTabSz="686047" rtl="0" eaLnBrk="1" latinLnBrk="0" hangingPunct="1">
              <a:defRPr sz="1400" kern="1200">
                <a:solidFill>
                  <a:schemeClr val="tx1"/>
                </a:solidFill>
                <a:latin typeface="+mn-lt"/>
                <a:ea typeface="+mn-ea"/>
                <a:cs typeface="+mn-cs"/>
              </a:defRPr>
            </a:lvl2pPr>
            <a:lvl3pPr marL="686047" algn="l" defTabSz="686047" rtl="0" eaLnBrk="1" latinLnBrk="0" hangingPunct="1">
              <a:defRPr sz="1400" kern="1200">
                <a:solidFill>
                  <a:schemeClr val="tx1"/>
                </a:solidFill>
                <a:latin typeface="+mn-lt"/>
                <a:ea typeface="+mn-ea"/>
                <a:cs typeface="+mn-cs"/>
              </a:defRPr>
            </a:lvl3pPr>
            <a:lvl4pPr marL="1029070" algn="l" defTabSz="686047" rtl="0" eaLnBrk="1" latinLnBrk="0" hangingPunct="1">
              <a:defRPr sz="1400" kern="1200">
                <a:solidFill>
                  <a:schemeClr val="tx1"/>
                </a:solidFill>
                <a:latin typeface="+mn-lt"/>
                <a:ea typeface="+mn-ea"/>
                <a:cs typeface="+mn-cs"/>
              </a:defRPr>
            </a:lvl4pPr>
            <a:lvl5pPr marL="1372094" algn="l" defTabSz="686047" rtl="0" eaLnBrk="1" latinLnBrk="0" hangingPunct="1">
              <a:defRPr sz="1400" kern="1200">
                <a:solidFill>
                  <a:schemeClr val="tx1"/>
                </a:solidFill>
                <a:latin typeface="+mn-lt"/>
                <a:ea typeface="+mn-ea"/>
                <a:cs typeface="+mn-cs"/>
              </a:defRPr>
            </a:lvl5pPr>
            <a:lvl6pPr marL="1715118" algn="l" defTabSz="686047" rtl="0" eaLnBrk="1" latinLnBrk="0" hangingPunct="1">
              <a:defRPr sz="1400" kern="1200">
                <a:solidFill>
                  <a:schemeClr val="tx1"/>
                </a:solidFill>
                <a:latin typeface="+mn-lt"/>
                <a:ea typeface="+mn-ea"/>
                <a:cs typeface="+mn-cs"/>
              </a:defRPr>
            </a:lvl6pPr>
            <a:lvl7pPr marL="2058140" algn="l" defTabSz="686047" rtl="0" eaLnBrk="1" latinLnBrk="0" hangingPunct="1">
              <a:defRPr sz="1400" kern="1200">
                <a:solidFill>
                  <a:schemeClr val="tx1"/>
                </a:solidFill>
                <a:latin typeface="+mn-lt"/>
                <a:ea typeface="+mn-ea"/>
                <a:cs typeface="+mn-cs"/>
              </a:defRPr>
            </a:lvl7pPr>
            <a:lvl8pPr marL="2401164" algn="l" defTabSz="686047" rtl="0" eaLnBrk="1" latinLnBrk="0" hangingPunct="1">
              <a:defRPr sz="1400" kern="1200">
                <a:solidFill>
                  <a:schemeClr val="tx1"/>
                </a:solidFill>
                <a:latin typeface="+mn-lt"/>
                <a:ea typeface="+mn-ea"/>
                <a:cs typeface="+mn-cs"/>
              </a:defRPr>
            </a:lvl8pPr>
            <a:lvl9pPr marL="2744188" algn="l" defTabSz="686047" rtl="0" eaLnBrk="1" latinLnBrk="0" hangingPunct="1">
              <a:defRPr sz="1400" kern="1200">
                <a:solidFill>
                  <a:schemeClr val="tx1"/>
                </a:solidFill>
                <a:latin typeface="+mn-lt"/>
                <a:ea typeface="+mn-ea"/>
                <a:cs typeface="+mn-cs"/>
              </a:defRPr>
            </a:lvl9pPr>
          </a:lstStyle>
          <a:p>
            <a:pPr marL="0" marR="0" lvl="0" indent="0" algn="r" defTabSz="686047" rtl="0" eaLnBrk="1" fontAlgn="auto" latinLnBrk="0" hangingPunct="1">
              <a:lnSpc>
                <a:spcPct val="100000"/>
              </a:lnSpc>
              <a:spcBef>
                <a:spcPts val="0"/>
              </a:spcBef>
              <a:spcAft>
                <a:spcPts val="0"/>
              </a:spcAft>
              <a:buClrTx/>
              <a:buSzTx/>
              <a:buFontTx/>
              <a:buNone/>
              <a:tabLst/>
              <a:defRPr/>
            </a:pPr>
            <a:fld id="{30DB7900-D72E-4025-AF90-97BD6DF59E7D}" type="slidenum">
              <a:rPr kumimoji="0" lang="en-US" sz="1600" b="1" i="0" u="none" strike="noStrike" kern="1200" cap="none" spc="0" normalizeH="0" baseline="0" noProof="0" smtClean="0">
                <a:ln>
                  <a:noFill/>
                </a:ln>
                <a:solidFill>
                  <a:srgbClr val="000000"/>
                </a:solidFill>
                <a:effectLst/>
                <a:uLnTx/>
                <a:uFillTx/>
                <a:latin typeface="Segoe UI"/>
                <a:ea typeface="+mn-ea"/>
                <a:cs typeface="+mn-cs"/>
              </a:rPr>
              <a:pPr marL="0" marR="0" lvl="0" indent="0" algn="r" defTabSz="686047" rtl="0" eaLnBrk="1" fontAlgn="auto" latinLnBrk="0" hangingPunct="1">
                <a:lnSpc>
                  <a:spcPct val="100000"/>
                </a:lnSpc>
                <a:spcBef>
                  <a:spcPts val="0"/>
                </a:spcBef>
                <a:spcAft>
                  <a:spcPts val="0"/>
                </a:spcAft>
                <a:buClrTx/>
                <a:buSzTx/>
                <a:buFontTx/>
                <a:buNone/>
                <a:tabLst/>
                <a:defRPr/>
              </a:pPr>
              <a:t>17</a:t>
            </a:fld>
            <a:endParaRPr kumimoji="0" lang="en-US" sz="1600" b="1" i="0" u="none" strike="noStrike" kern="1200" cap="none" spc="0" normalizeH="0" baseline="0" noProof="0" dirty="0">
              <a:ln>
                <a:noFill/>
              </a:ln>
              <a:solidFill>
                <a:srgbClr val="000000"/>
              </a:solidFill>
              <a:effectLst/>
              <a:uLnTx/>
              <a:uFillTx/>
              <a:latin typeface="Segoe UI"/>
              <a:ea typeface="+mn-ea"/>
              <a:cs typeface="+mn-cs"/>
            </a:endParaRPr>
          </a:p>
        </p:txBody>
      </p:sp>
      <p:sp>
        <p:nvSpPr>
          <p:cNvPr id="8" name="Rectangle 7">
            <a:extLst>
              <a:ext uri="{FF2B5EF4-FFF2-40B4-BE49-F238E27FC236}">
                <a16:creationId xmlns:a16="http://schemas.microsoft.com/office/drawing/2014/main" id="{D8C3956B-C5A8-F44E-99AF-A4956F819B48}"/>
              </a:ext>
            </a:extLst>
          </p:cNvPr>
          <p:cNvSpPr/>
          <p:nvPr/>
        </p:nvSpPr>
        <p:spPr bwMode="auto">
          <a:xfrm>
            <a:off x="329784" y="1131758"/>
            <a:ext cx="8004746" cy="809468"/>
          </a:xfrm>
          <a:prstGeom prst="rect">
            <a:avLst/>
          </a:prstGeom>
          <a:noFill/>
          <a:ln w="47625">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50" normalizeH="0" baseline="0" noProof="0" dirty="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525533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559449"/>
          </a:xfrm>
        </p:spPr>
        <p:txBody>
          <a:bodyPr/>
          <a:lstStyle/>
          <a:p>
            <a:r>
              <a:rPr lang="en-US" sz="4000" b="1" dirty="0">
                <a:solidFill>
                  <a:srgbClr val="13409F"/>
                </a:solidFill>
                <a:latin typeface="Open Sans" panose="020B0606030504020204" pitchFamily="34" charset="0"/>
                <a:ea typeface="Open Sans" panose="020B0606030504020204" pitchFamily="34" charset="0"/>
                <a:cs typeface="Open Sans" panose="020B0606030504020204" pitchFamily="34" charset="0"/>
              </a:rPr>
              <a:t>Ground Truth Collection</a:t>
            </a:r>
          </a:p>
        </p:txBody>
      </p:sp>
      <p:sp>
        <p:nvSpPr>
          <p:cNvPr id="3" name="Text Placeholder 2"/>
          <p:cNvSpPr>
            <a:spLocks noGrp="1"/>
          </p:cNvSpPr>
          <p:nvPr>
            <p:ph type="body" sz="quarter" idx="10"/>
          </p:nvPr>
        </p:nvSpPr>
        <p:spPr>
          <a:xfrm>
            <a:off x="4916031" y="914983"/>
            <a:ext cx="4066043" cy="1785104"/>
          </a:xfrm>
          <a:ln>
            <a:noFill/>
          </a:ln>
        </p:spPr>
        <p:txBody>
          <a:bodyPr/>
          <a:lstStyle/>
          <a:p>
            <a:pPr marL="230188" indent="-230188" fontAlgn="base">
              <a:buFont typeface="Courier New" panose="02070309020205020404" pitchFamily="49" charset="0"/>
              <a:buChar char="o"/>
            </a:pPr>
            <a:r>
              <a:rPr lang="en-US" sz="2000" b="0" dirty="0">
                <a:solidFill>
                  <a:srgbClr val="C00000"/>
                </a:solidFill>
              </a:rPr>
              <a:t>20 months, 374 coders, ~$4,000 paid</a:t>
            </a:r>
          </a:p>
          <a:p>
            <a:pPr marL="230188" indent="-230188" fontAlgn="base">
              <a:buFont typeface="Courier New" panose="02070309020205020404" pitchFamily="49" charset="0"/>
              <a:buChar char="o"/>
            </a:pPr>
            <a:r>
              <a:rPr lang="en-US" sz="2000" b="0" dirty="0">
                <a:solidFill>
                  <a:schemeClr val="tx1"/>
                </a:solidFill>
              </a:rPr>
              <a:t>30 training sentences</a:t>
            </a:r>
          </a:p>
          <a:p>
            <a:pPr marL="230188" indent="-230188" fontAlgn="base">
              <a:buFont typeface="Courier New" panose="02070309020205020404" pitchFamily="49" charset="0"/>
              <a:buChar char="o"/>
            </a:pPr>
            <a:r>
              <a:rPr lang="en-US" sz="2000" b="0" dirty="0">
                <a:solidFill>
                  <a:srgbClr val="C00000"/>
                </a:solidFill>
              </a:rPr>
              <a:t>1032 screening sentences</a:t>
            </a:r>
            <a:r>
              <a:rPr lang="en-US" sz="2000" b="0" dirty="0">
                <a:solidFill>
                  <a:schemeClr val="tx1"/>
                </a:solidFill>
              </a:rPr>
              <a:t> (731 NFS, 63 UFS, 238 CFS) to detect spammers &amp; low-quality coders</a:t>
            </a:r>
          </a:p>
        </p:txBody>
      </p:sp>
      <p:graphicFrame>
        <p:nvGraphicFramePr>
          <p:cNvPr id="4" name="Table 3"/>
          <p:cNvGraphicFramePr>
            <a:graphicFrameLocks noGrp="1"/>
          </p:cNvGraphicFramePr>
          <p:nvPr>
            <p:extLst>
              <p:ext uri="{D42A27DB-BD31-4B8C-83A1-F6EECF244321}">
                <p14:modId xmlns:p14="http://schemas.microsoft.com/office/powerpoint/2010/main" val="3897689285"/>
              </p:ext>
            </p:extLst>
          </p:nvPr>
        </p:nvGraphicFramePr>
        <p:xfrm>
          <a:off x="5527966" y="3003741"/>
          <a:ext cx="3543606" cy="1559890"/>
        </p:xfrm>
        <a:graphic>
          <a:graphicData uri="http://schemas.openxmlformats.org/drawingml/2006/table">
            <a:tbl>
              <a:tblPr firstRow="1" bandRow="1">
                <a:tableStyleId>{5C22544A-7EE6-4342-B048-85BDC9FD1C3A}</a:tableStyleId>
              </a:tblPr>
              <a:tblGrid>
                <a:gridCol w="903093">
                  <a:extLst>
                    <a:ext uri="{9D8B030D-6E8A-4147-A177-3AD203B41FA5}">
                      <a16:colId xmlns:a16="http://schemas.microsoft.com/office/drawing/2014/main" val="20000"/>
                    </a:ext>
                  </a:extLst>
                </a:gridCol>
                <a:gridCol w="1027767">
                  <a:extLst>
                    <a:ext uri="{9D8B030D-6E8A-4147-A177-3AD203B41FA5}">
                      <a16:colId xmlns:a16="http://schemas.microsoft.com/office/drawing/2014/main" val="20001"/>
                    </a:ext>
                  </a:extLst>
                </a:gridCol>
                <a:gridCol w="1612746">
                  <a:extLst>
                    <a:ext uri="{9D8B030D-6E8A-4147-A177-3AD203B41FA5}">
                      <a16:colId xmlns:a16="http://schemas.microsoft.com/office/drawing/2014/main" val="20002"/>
                    </a:ext>
                  </a:extLst>
                </a:gridCol>
              </a:tblGrid>
              <a:tr h="439750">
                <a:tc>
                  <a:txBody>
                    <a:bodyPr/>
                    <a:lstStyle/>
                    <a:p>
                      <a:r>
                        <a:rPr lang="en-US" sz="2000" dirty="0">
                          <a:solidFill>
                            <a:schemeClr val="tx1"/>
                          </a:solidFill>
                          <a:latin typeface="Open Sans" panose="020B0606030504020204" pitchFamily="34" charset="0"/>
                          <a:ea typeface="Open Sans" panose="020B0606030504020204" pitchFamily="34" charset="0"/>
                          <a:cs typeface="Open Sans" panose="020B0606030504020204" pitchFamily="34" charset="0"/>
                        </a:rPr>
                        <a:t>Class</a:t>
                      </a: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000" dirty="0">
                          <a:solidFill>
                            <a:schemeClr val="tx1"/>
                          </a:solidFill>
                          <a:latin typeface="Open Sans" panose="020B0606030504020204" pitchFamily="34" charset="0"/>
                          <a:ea typeface="Open Sans" panose="020B0606030504020204" pitchFamily="34" charset="0"/>
                          <a:cs typeface="Open Sans" panose="020B0606030504020204" pitchFamily="34" charset="0"/>
                        </a:rPr>
                        <a:t>Count</a:t>
                      </a: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000" dirty="0">
                          <a:solidFill>
                            <a:schemeClr val="tx1"/>
                          </a:solidFill>
                          <a:latin typeface="Open Sans" panose="020B0606030504020204" pitchFamily="34" charset="0"/>
                          <a:ea typeface="Open Sans" panose="020B0606030504020204" pitchFamily="34" charset="0"/>
                          <a:cs typeface="Open Sans" panose="020B0606030504020204" pitchFamily="34" charset="0"/>
                        </a:rPr>
                        <a:t>Percentage</a:t>
                      </a: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278130">
                <a:tc>
                  <a:txBody>
                    <a:bodyPr/>
                    <a:lstStyle/>
                    <a:p>
                      <a:r>
                        <a:rPr lang="en-US" sz="2000" dirty="0">
                          <a:solidFill>
                            <a:schemeClr val="accent5"/>
                          </a:solidFill>
                          <a:latin typeface="Open Sans" panose="020B0606030504020204" pitchFamily="34" charset="0"/>
                          <a:ea typeface="Open Sans" panose="020B0606030504020204" pitchFamily="34" charset="0"/>
                          <a:cs typeface="Open Sans" panose="020B0606030504020204" pitchFamily="34" charset="0"/>
                        </a:rPr>
                        <a:t>CFS</a:t>
                      </a: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000" dirty="0">
                          <a:latin typeface="Open Sans" panose="020B0606030504020204" pitchFamily="34" charset="0"/>
                          <a:ea typeface="Open Sans" panose="020B0606030504020204" pitchFamily="34" charset="0"/>
                          <a:cs typeface="Open Sans" panose="020B0606030504020204" pitchFamily="34" charset="0"/>
                        </a:rPr>
                        <a:t>4849</a:t>
                      </a: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000" dirty="0">
                          <a:latin typeface="Open Sans" panose="020B0606030504020204" pitchFamily="34" charset="0"/>
                          <a:ea typeface="Open Sans" panose="020B0606030504020204" pitchFamily="34" charset="0"/>
                          <a:cs typeface="Open Sans" panose="020B0606030504020204" pitchFamily="34" charset="0"/>
                        </a:rPr>
                        <a:t>23.52%</a:t>
                      </a: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278130">
                <a:tc>
                  <a:txBody>
                    <a:bodyPr/>
                    <a:lstStyle/>
                    <a:p>
                      <a:r>
                        <a:rPr lang="en-US" sz="2000" dirty="0">
                          <a:solidFill>
                            <a:schemeClr val="accent5"/>
                          </a:solidFill>
                          <a:latin typeface="Open Sans" panose="020B0606030504020204" pitchFamily="34" charset="0"/>
                          <a:ea typeface="Open Sans" panose="020B0606030504020204" pitchFamily="34" charset="0"/>
                          <a:cs typeface="Open Sans" panose="020B0606030504020204" pitchFamily="34" charset="0"/>
                        </a:rPr>
                        <a:t>UFS</a:t>
                      </a: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000" dirty="0">
                          <a:latin typeface="Open Sans" panose="020B0606030504020204" pitchFamily="34" charset="0"/>
                          <a:ea typeface="Open Sans" panose="020B0606030504020204" pitchFamily="34" charset="0"/>
                          <a:cs typeface="Open Sans" panose="020B0606030504020204" pitchFamily="34" charset="0"/>
                        </a:rPr>
                        <a:t>2097</a:t>
                      </a: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000" dirty="0">
                          <a:latin typeface="Open Sans" panose="020B0606030504020204" pitchFamily="34" charset="0"/>
                          <a:ea typeface="Open Sans" panose="020B0606030504020204" pitchFamily="34" charset="0"/>
                          <a:cs typeface="Open Sans" panose="020B0606030504020204" pitchFamily="34" charset="0"/>
                        </a:rPr>
                        <a:t>10.17%</a:t>
                      </a: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278130">
                <a:tc>
                  <a:txBody>
                    <a:bodyPr/>
                    <a:lstStyle/>
                    <a:p>
                      <a:r>
                        <a:rPr lang="en-US" sz="2000" dirty="0">
                          <a:solidFill>
                            <a:schemeClr val="accent5"/>
                          </a:solidFill>
                          <a:latin typeface="Open Sans" panose="020B0606030504020204" pitchFamily="34" charset="0"/>
                          <a:ea typeface="Open Sans" panose="020B0606030504020204" pitchFamily="34" charset="0"/>
                          <a:cs typeface="Open Sans" panose="020B0606030504020204" pitchFamily="34" charset="0"/>
                        </a:rPr>
                        <a:t>NFS</a:t>
                      </a: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000" dirty="0">
                          <a:latin typeface="Open Sans" panose="020B0606030504020204" pitchFamily="34" charset="0"/>
                          <a:ea typeface="Open Sans" panose="020B0606030504020204" pitchFamily="34" charset="0"/>
                          <a:cs typeface="Open Sans" panose="020B0606030504020204" pitchFamily="34" charset="0"/>
                        </a:rPr>
                        <a:t>13671</a:t>
                      </a: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686047" rtl="0" eaLnBrk="1" fontAlgn="auto" latinLnBrk="0" hangingPunct="1">
                        <a:lnSpc>
                          <a:spcPct val="100000"/>
                        </a:lnSpc>
                        <a:spcBef>
                          <a:spcPts val="0"/>
                        </a:spcBef>
                        <a:spcAft>
                          <a:spcPts val="0"/>
                        </a:spcAft>
                        <a:buClrTx/>
                        <a:buSzTx/>
                        <a:buFontTx/>
                        <a:buNone/>
                        <a:tabLst/>
                        <a:defRPr/>
                      </a:pPr>
                      <a:r>
                        <a:rPr lang="en-US" sz="2000" dirty="0">
                          <a:latin typeface="Open Sans" panose="020B0606030504020204" pitchFamily="34" charset="0"/>
                          <a:ea typeface="Open Sans" panose="020B0606030504020204" pitchFamily="34" charset="0"/>
                          <a:cs typeface="Open Sans" panose="020B0606030504020204" pitchFamily="34" charset="0"/>
                        </a:rPr>
                        <a:t>66.31%</a:t>
                      </a: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bl>
          </a:graphicData>
        </a:graphic>
      </p:graphicFrame>
      <p:pic>
        <p:nvPicPr>
          <p:cNvPr id="3075" name="Picture 3"/>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459309" y="1167352"/>
            <a:ext cx="1633769" cy="304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 Placeholder 2"/>
          <p:cNvSpPr txBox="1">
            <a:spLocks/>
          </p:cNvSpPr>
          <p:nvPr/>
        </p:nvSpPr>
        <p:spPr>
          <a:xfrm>
            <a:off x="2228119" y="2320385"/>
            <a:ext cx="2586582" cy="615553"/>
          </a:xfrm>
          <a:prstGeom prst="rect">
            <a:avLst/>
          </a:prstGeom>
          <a:ln>
            <a:noFill/>
          </a:ln>
        </p:spPr>
        <p:txBody>
          <a:bodyPr vert="horz" wrap="square" lIns="0" tIns="0" rIns="0" bIns="0" rtlCol="0">
            <a:spAutoFit/>
          </a:bodyPr>
          <a:lstStyle>
            <a:lvl1pPr marL="457200" indent="-457200" algn="l" defTabSz="686047" rtl="0" eaLnBrk="1" latinLnBrk="0" hangingPunct="1">
              <a:lnSpc>
                <a:spcPct val="90000"/>
              </a:lnSpc>
              <a:spcBef>
                <a:spcPct val="20000"/>
              </a:spcBef>
              <a:buSzPct val="90000"/>
              <a:buFont typeface="Courier New" panose="02070309020205020404" pitchFamily="49" charset="0"/>
              <a:buChar char="o"/>
              <a:defRPr sz="3200" kern="1200">
                <a:solidFill>
                  <a:srgbClr val="EE8200"/>
                </a:solidFill>
                <a:latin typeface="Garamond" panose="02020404030301010803" pitchFamily="18" charset="0"/>
                <a:ea typeface="+mn-ea"/>
                <a:cs typeface="+mn-cs"/>
              </a:defRPr>
            </a:lvl1pPr>
            <a:lvl2pPr marL="472868" indent="-213207" algn="l" defTabSz="686047" rtl="0" eaLnBrk="1" latinLnBrk="0" hangingPunct="1">
              <a:lnSpc>
                <a:spcPct val="90000"/>
              </a:lnSpc>
              <a:spcBef>
                <a:spcPct val="20000"/>
              </a:spcBef>
              <a:buSzPct val="90000"/>
              <a:buFont typeface="Courier New" panose="02070309020205020404" pitchFamily="49" charset="0"/>
              <a:buChar char="o"/>
              <a:tabLst>
                <a:tab pos="472868" algn="l"/>
              </a:tabLst>
              <a:defRPr sz="2800" kern="1200">
                <a:solidFill>
                  <a:schemeClr val="tx1"/>
                </a:solidFill>
                <a:latin typeface="Garamond" panose="02020404030301010803" pitchFamily="18" charset="0"/>
                <a:ea typeface="+mn-ea"/>
                <a:cs typeface="+mn-cs"/>
              </a:defRPr>
            </a:lvl2pPr>
            <a:lvl3pPr marL="686074" indent="-213207" algn="l" defTabSz="686047" rtl="0" eaLnBrk="1" latinLnBrk="0" hangingPunct="1">
              <a:lnSpc>
                <a:spcPct val="90000"/>
              </a:lnSpc>
              <a:spcBef>
                <a:spcPct val="20000"/>
              </a:spcBef>
              <a:buSzPct val="90000"/>
              <a:buFont typeface="Courier New" panose="02070309020205020404" pitchFamily="49" charset="0"/>
              <a:buChar char="o"/>
              <a:defRPr sz="2400" kern="1200">
                <a:solidFill>
                  <a:schemeClr val="tx1"/>
                </a:solidFill>
                <a:latin typeface="Garamond" panose="02020404030301010803" pitchFamily="18" charset="0"/>
                <a:ea typeface="+mn-ea"/>
                <a:cs typeface="+mn-cs"/>
              </a:defRPr>
            </a:lvl3pPr>
            <a:lvl4pPr marL="1112489" indent="-167946" algn="l" defTabSz="686047" rtl="0" eaLnBrk="1" latinLnBrk="0" hangingPunct="1">
              <a:lnSpc>
                <a:spcPct val="90000"/>
              </a:lnSpc>
              <a:spcBef>
                <a:spcPct val="20000"/>
              </a:spcBef>
              <a:buSzPct val="90000"/>
              <a:buFont typeface="Courier New" panose="02070309020205020404" pitchFamily="49" charset="0"/>
              <a:buChar char="o"/>
              <a:tabLst>
                <a:tab pos="686074" algn="l"/>
              </a:tabLst>
              <a:defRPr sz="2000" kern="1200">
                <a:solidFill>
                  <a:schemeClr val="tx1"/>
                </a:solidFill>
                <a:latin typeface="Garamond" panose="02020404030301010803" pitchFamily="18" charset="0"/>
                <a:ea typeface="+mn-ea"/>
                <a:cs typeface="+mn-cs"/>
              </a:defRPr>
            </a:lvl4pPr>
            <a:lvl5pPr marL="1285199" indent="-172710" algn="l" defTabSz="686047" rtl="0" eaLnBrk="1" latinLnBrk="0" hangingPunct="1">
              <a:lnSpc>
                <a:spcPct val="90000"/>
              </a:lnSpc>
              <a:spcBef>
                <a:spcPct val="20000"/>
              </a:spcBef>
              <a:buSzPct val="90000"/>
              <a:buFont typeface="Courier New" panose="02070309020205020404" pitchFamily="49" charset="0"/>
              <a:buChar char="o"/>
              <a:defRPr sz="1800" kern="1200">
                <a:solidFill>
                  <a:schemeClr val="tx1"/>
                </a:solidFill>
                <a:latin typeface="Garamond" panose="02020404030301010803" pitchFamily="18" charset="0"/>
                <a:ea typeface="+mn-ea"/>
                <a:cs typeface="+mn-cs"/>
              </a:defRPr>
            </a:lvl5pPr>
            <a:lvl6pPr marL="1886629"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652"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676"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700"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marR="0" lvl="0" indent="0" algn="l" defTabSz="686047" rtl="0" eaLnBrk="1" fontAlgn="base" latinLnBrk="0" hangingPunct="1">
              <a:lnSpc>
                <a:spcPct val="90000"/>
              </a:lnSpc>
              <a:spcBef>
                <a:spcPct val="20000"/>
              </a:spcBef>
              <a:spcAft>
                <a:spcPts val="0"/>
              </a:spcAft>
              <a:buClrTx/>
              <a:buSzPct val="90000"/>
              <a:buFont typeface="Courier New" panose="02070309020205020404" pitchFamily="49" charset="0"/>
              <a:buNone/>
              <a:tabLst/>
              <a:defRPr/>
            </a:pPr>
            <a:r>
              <a:rPr kumimoji="0" lang="en-US" sz="20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86 top-quality coders</a:t>
            </a:r>
          </a:p>
          <a:p>
            <a:pPr marL="0" marR="0" lvl="0" indent="0" algn="l" defTabSz="686047" rtl="0" eaLnBrk="1" fontAlgn="base" latinLnBrk="0" hangingPunct="1">
              <a:lnSpc>
                <a:spcPct val="90000"/>
              </a:lnSpc>
              <a:spcBef>
                <a:spcPct val="20000"/>
              </a:spcBef>
              <a:spcAft>
                <a:spcPts val="0"/>
              </a:spcAft>
              <a:buClrTx/>
              <a:buSzPct val="90000"/>
              <a:buFont typeface="Courier New" panose="02070309020205020404" pitchFamily="49" charset="0"/>
              <a:buNone/>
              <a:tabLst/>
              <a:defRPr/>
            </a:pPr>
            <a:r>
              <a:rPr kumimoji="0" lang="en-US" sz="20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52333 labels</a:t>
            </a:r>
          </a:p>
        </p:txBody>
      </p:sp>
      <p:sp>
        <p:nvSpPr>
          <p:cNvPr id="10" name="Text Placeholder 2"/>
          <p:cNvSpPr txBox="1">
            <a:spLocks/>
          </p:cNvSpPr>
          <p:nvPr/>
        </p:nvSpPr>
        <p:spPr>
          <a:xfrm>
            <a:off x="2228118" y="887328"/>
            <a:ext cx="2228135" cy="954107"/>
          </a:xfrm>
          <a:prstGeom prst="rect">
            <a:avLst/>
          </a:prstGeom>
          <a:ln>
            <a:noFill/>
          </a:ln>
        </p:spPr>
        <p:txBody>
          <a:bodyPr vert="horz" wrap="square" lIns="0" tIns="0" rIns="0" bIns="0" rtlCol="0">
            <a:spAutoFit/>
          </a:bodyPr>
          <a:lstStyle>
            <a:lvl1pPr marL="457200" indent="-457200" algn="l" defTabSz="686047" rtl="0" eaLnBrk="1" latinLnBrk="0" hangingPunct="1">
              <a:lnSpc>
                <a:spcPct val="90000"/>
              </a:lnSpc>
              <a:spcBef>
                <a:spcPct val="20000"/>
              </a:spcBef>
              <a:buSzPct val="90000"/>
              <a:buFont typeface="Courier New" panose="02070309020205020404" pitchFamily="49" charset="0"/>
              <a:buChar char="o"/>
              <a:defRPr sz="3200" kern="1200">
                <a:solidFill>
                  <a:srgbClr val="EE8200"/>
                </a:solidFill>
                <a:latin typeface="Garamond" panose="02020404030301010803" pitchFamily="18" charset="0"/>
                <a:ea typeface="+mn-ea"/>
                <a:cs typeface="+mn-cs"/>
              </a:defRPr>
            </a:lvl1pPr>
            <a:lvl2pPr marL="472868" indent="-213207" algn="l" defTabSz="686047" rtl="0" eaLnBrk="1" latinLnBrk="0" hangingPunct="1">
              <a:lnSpc>
                <a:spcPct val="90000"/>
              </a:lnSpc>
              <a:spcBef>
                <a:spcPct val="20000"/>
              </a:spcBef>
              <a:buSzPct val="90000"/>
              <a:buFont typeface="Courier New" panose="02070309020205020404" pitchFamily="49" charset="0"/>
              <a:buChar char="o"/>
              <a:tabLst>
                <a:tab pos="472868" algn="l"/>
              </a:tabLst>
              <a:defRPr sz="2800" kern="1200">
                <a:solidFill>
                  <a:schemeClr val="tx1"/>
                </a:solidFill>
                <a:latin typeface="Garamond" panose="02020404030301010803" pitchFamily="18" charset="0"/>
                <a:ea typeface="+mn-ea"/>
                <a:cs typeface="+mn-cs"/>
              </a:defRPr>
            </a:lvl2pPr>
            <a:lvl3pPr marL="686074" indent="-213207" algn="l" defTabSz="686047" rtl="0" eaLnBrk="1" latinLnBrk="0" hangingPunct="1">
              <a:lnSpc>
                <a:spcPct val="90000"/>
              </a:lnSpc>
              <a:spcBef>
                <a:spcPct val="20000"/>
              </a:spcBef>
              <a:buSzPct val="90000"/>
              <a:buFont typeface="Courier New" panose="02070309020205020404" pitchFamily="49" charset="0"/>
              <a:buChar char="o"/>
              <a:defRPr sz="2400" kern="1200">
                <a:solidFill>
                  <a:schemeClr val="tx1"/>
                </a:solidFill>
                <a:latin typeface="Garamond" panose="02020404030301010803" pitchFamily="18" charset="0"/>
                <a:ea typeface="+mn-ea"/>
                <a:cs typeface="+mn-cs"/>
              </a:defRPr>
            </a:lvl3pPr>
            <a:lvl4pPr marL="1112489" indent="-167946" algn="l" defTabSz="686047" rtl="0" eaLnBrk="1" latinLnBrk="0" hangingPunct="1">
              <a:lnSpc>
                <a:spcPct val="90000"/>
              </a:lnSpc>
              <a:spcBef>
                <a:spcPct val="20000"/>
              </a:spcBef>
              <a:buSzPct val="90000"/>
              <a:buFont typeface="Courier New" panose="02070309020205020404" pitchFamily="49" charset="0"/>
              <a:buChar char="o"/>
              <a:tabLst>
                <a:tab pos="686074" algn="l"/>
              </a:tabLst>
              <a:defRPr sz="2000" kern="1200">
                <a:solidFill>
                  <a:schemeClr val="tx1"/>
                </a:solidFill>
                <a:latin typeface="Garamond" panose="02020404030301010803" pitchFamily="18" charset="0"/>
                <a:ea typeface="+mn-ea"/>
                <a:cs typeface="+mn-cs"/>
              </a:defRPr>
            </a:lvl4pPr>
            <a:lvl5pPr marL="1285199" indent="-172710" algn="l" defTabSz="686047" rtl="0" eaLnBrk="1" latinLnBrk="0" hangingPunct="1">
              <a:lnSpc>
                <a:spcPct val="90000"/>
              </a:lnSpc>
              <a:spcBef>
                <a:spcPct val="20000"/>
              </a:spcBef>
              <a:buSzPct val="90000"/>
              <a:buFont typeface="Courier New" panose="02070309020205020404" pitchFamily="49" charset="0"/>
              <a:buChar char="o"/>
              <a:defRPr sz="1800" kern="1200">
                <a:solidFill>
                  <a:schemeClr val="tx1"/>
                </a:solidFill>
                <a:latin typeface="Garamond" panose="02020404030301010803" pitchFamily="18" charset="0"/>
                <a:ea typeface="+mn-ea"/>
                <a:cs typeface="+mn-cs"/>
              </a:defRPr>
            </a:lvl5pPr>
            <a:lvl6pPr marL="1886629"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652"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676"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700"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marR="0" lvl="0" indent="0" algn="l" defTabSz="686047" rtl="0" eaLnBrk="1" fontAlgn="base" latinLnBrk="0" hangingPunct="1">
              <a:lnSpc>
                <a:spcPct val="90000"/>
              </a:lnSpc>
              <a:spcBef>
                <a:spcPct val="20000"/>
              </a:spcBef>
              <a:spcAft>
                <a:spcPts val="0"/>
              </a:spcAft>
              <a:buClrTx/>
              <a:buSzPct val="90000"/>
              <a:buFont typeface="Courier New" panose="02070309020205020404" pitchFamily="49" charset="0"/>
              <a:buNone/>
              <a:tabLst/>
              <a:defRPr/>
            </a:pPr>
            <a:r>
              <a:rPr kumimoji="0" lang="en-US" sz="2000" b="0" i="0" u="none" strike="noStrike" kern="1200" cap="none" spc="0" normalizeH="0" baseline="0" noProof="0" dirty="0">
                <a:ln>
                  <a:noFill/>
                </a:ln>
                <a:solidFill>
                  <a:srgbClr val="C00000"/>
                </a:solidFill>
                <a:effectLst/>
                <a:uLnTx/>
                <a:uFillTx/>
                <a:latin typeface="Open Sans" panose="020B0606030504020204" pitchFamily="34" charset="0"/>
                <a:ea typeface="Open Sans" panose="020B0606030504020204" pitchFamily="34" charset="0"/>
                <a:cs typeface="Open Sans" panose="020B0606030504020204" pitchFamily="34" charset="0"/>
              </a:rPr>
              <a:t>20788 sentences</a:t>
            </a:r>
          </a:p>
          <a:p>
            <a:pPr marL="0" marR="0" lvl="0" indent="0" algn="l" defTabSz="686047" rtl="0" eaLnBrk="1" fontAlgn="base" latinLnBrk="0" hangingPunct="1">
              <a:lnSpc>
                <a:spcPct val="90000"/>
              </a:lnSpc>
              <a:spcBef>
                <a:spcPct val="20000"/>
              </a:spcBef>
              <a:spcAft>
                <a:spcPts val="0"/>
              </a:spcAft>
              <a:buClrTx/>
              <a:buSzPct val="90000"/>
              <a:buFont typeface="Courier New" panose="02070309020205020404" pitchFamily="49" charset="0"/>
              <a:buNone/>
              <a:tabLst/>
              <a:defRPr/>
            </a:pPr>
            <a:r>
              <a:rPr kumimoji="0" lang="en-US" sz="20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374 coders</a:t>
            </a:r>
          </a:p>
          <a:p>
            <a:pPr marL="0" marR="0" lvl="0" indent="0" algn="l" defTabSz="686047" rtl="0" eaLnBrk="1" fontAlgn="base" latinLnBrk="0" hangingPunct="1">
              <a:lnSpc>
                <a:spcPct val="90000"/>
              </a:lnSpc>
              <a:spcBef>
                <a:spcPct val="20000"/>
              </a:spcBef>
              <a:spcAft>
                <a:spcPts val="0"/>
              </a:spcAft>
              <a:buClrTx/>
              <a:buSzPct val="90000"/>
              <a:buFont typeface="Courier New" panose="02070309020205020404" pitchFamily="49" charset="0"/>
              <a:buNone/>
              <a:tabLst/>
              <a:defRPr/>
            </a:pPr>
            <a:r>
              <a:rPr kumimoji="0" lang="en-US" sz="20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76552 labels</a:t>
            </a:r>
          </a:p>
        </p:txBody>
      </p:sp>
      <p:sp>
        <p:nvSpPr>
          <p:cNvPr id="11" name="Text Placeholder 2"/>
          <p:cNvSpPr txBox="1">
            <a:spLocks/>
          </p:cNvSpPr>
          <p:nvPr/>
        </p:nvSpPr>
        <p:spPr>
          <a:xfrm>
            <a:off x="2228118" y="3486150"/>
            <a:ext cx="3164809" cy="615553"/>
          </a:xfrm>
          <a:prstGeom prst="rect">
            <a:avLst/>
          </a:prstGeom>
          <a:ln>
            <a:noFill/>
          </a:ln>
        </p:spPr>
        <p:txBody>
          <a:bodyPr vert="horz" wrap="square" lIns="0" tIns="0" rIns="0" bIns="0" rtlCol="0">
            <a:spAutoFit/>
          </a:bodyPr>
          <a:lstStyle>
            <a:lvl1pPr marL="457200" indent="-457200" algn="l" defTabSz="686047" rtl="0" eaLnBrk="1" latinLnBrk="0" hangingPunct="1">
              <a:lnSpc>
                <a:spcPct val="90000"/>
              </a:lnSpc>
              <a:spcBef>
                <a:spcPct val="20000"/>
              </a:spcBef>
              <a:buSzPct val="90000"/>
              <a:buFont typeface="Courier New" panose="02070309020205020404" pitchFamily="49" charset="0"/>
              <a:buChar char="o"/>
              <a:defRPr sz="3200" kern="1200">
                <a:solidFill>
                  <a:srgbClr val="EE8200"/>
                </a:solidFill>
                <a:latin typeface="Garamond" panose="02020404030301010803" pitchFamily="18" charset="0"/>
                <a:ea typeface="+mn-ea"/>
                <a:cs typeface="+mn-cs"/>
              </a:defRPr>
            </a:lvl1pPr>
            <a:lvl2pPr marL="472868" indent="-213207" algn="l" defTabSz="686047" rtl="0" eaLnBrk="1" latinLnBrk="0" hangingPunct="1">
              <a:lnSpc>
                <a:spcPct val="90000"/>
              </a:lnSpc>
              <a:spcBef>
                <a:spcPct val="20000"/>
              </a:spcBef>
              <a:buSzPct val="90000"/>
              <a:buFont typeface="Courier New" panose="02070309020205020404" pitchFamily="49" charset="0"/>
              <a:buChar char="o"/>
              <a:tabLst>
                <a:tab pos="472868" algn="l"/>
              </a:tabLst>
              <a:defRPr sz="2800" kern="1200">
                <a:solidFill>
                  <a:schemeClr val="tx1"/>
                </a:solidFill>
                <a:latin typeface="Garamond" panose="02020404030301010803" pitchFamily="18" charset="0"/>
                <a:ea typeface="+mn-ea"/>
                <a:cs typeface="+mn-cs"/>
              </a:defRPr>
            </a:lvl2pPr>
            <a:lvl3pPr marL="686074" indent="-213207" algn="l" defTabSz="686047" rtl="0" eaLnBrk="1" latinLnBrk="0" hangingPunct="1">
              <a:lnSpc>
                <a:spcPct val="90000"/>
              </a:lnSpc>
              <a:spcBef>
                <a:spcPct val="20000"/>
              </a:spcBef>
              <a:buSzPct val="90000"/>
              <a:buFont typeface="Courier New" panose="02070309020205020404" pitchFamily="49" charset="0"/>
              <a:buChar char="o"/>
              <a:defRPr sz="2400" kern="1200">
                <a:solidFill>
                  <a:schemeClr val="tx1"/>
                </a:solidFill>
                <a:latin typeface="Garamond" panose="02020404030301010803" pitchFamily="18" charset="0"/>
                <a:ea typeface="+mn-ea"/>
                <a:cs typeface="+mn-cs"/>
              </a:defRPr>
            </a:lvl3pPr>
            <a:lvl4pPr marL="1112489" indent="-167946" algn="l" defTabSz="686047" rtl="0" eaLnBrk="1" latinLnBrk="0" hangingPunct="1">
              <a:lnSpc>
                <a:spcPct val="90000"/>
              </a:lnSpc>
              <a:spcBef>
                <a:spcPct val="20000"/>
              </a:spcBef>
              <a:buSzPct val="90000"/>
              <a:buFont typeface="Courier New" panose="02070309020205020404" pitchFamily="49" charset="0"/>
              <a:buChar char="o"/>
              <a:tabLst>
                <a:tab pos="686074" algn="l"/>
              </a:tabLst>
              <a:defRPr sz="2000" kern="1200">
                <a:solidFill>
                  <a:schemeClr val="tx1"/>
                </a:solidFill>
                <a:latin typeface="Garamond" panose="02020404030301010803" pitchFamily="18" charset="0"/>
                <a:ea typeface="+mn-ea"/>
                <a:cs typeface="+mn-cs"/>
              </a:defRPr>
            </a:lvl4pPr>
            <a:lvl5pPr marL="1285199" indent="-172710" algn="l" defTabSz="686047" rtl="0" eaLnBrk="1" latinLnBrk="0" hangingPunct="1">
              <a:lnSpc>
                <a:spcPct val="90000"/>
              </a:lnSpc>
              <a:spcBef>
                <a:spcPct val="20000"/>
              </a:spcBef>
              <a:buSzPct val="90000"/>
              <a:buFont typeface="Courier New" panose="02070309020205020404" pitchFamily="49" charset="0"/>
              <a:buChar char="o"/>
              <a:defRPr sz="1800" kern="1200">
                <a:solidFill>
                  <a:schemeClr val="tx1"/>
                </a:solidFill>
                <a:latin typeface="Garamond" panose="02020404030301010803" pitchFamily="18" charset="0"/>
                <a:ea typeface="+mn-ea"/>
                <a:cs typeface="+mn-cs"/>
              </a:defRPr>
            </a:lvl5pPr>
            <a:lvl6pPr marL="1886629"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652"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676"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700"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marR="0" lvl="0" indent="0" algn="l" defTabSz="686047" rtl="0" eaLnBrk="1" fontAlgn="base" latinLnBrk="0" hangingPunct="1">
              <a:lnSpc>
                <a:spcPct val="90000"/>
              </a:lnSpc>
              <a:spcBef>
                <a:spcPct val="20000"/>
              </a:spcBef>
              <a:spcAft>
                <a:spcPts val="0"/>
              </a:spcAft>
              <a:buClrTx/>
              <a:buSzPct val="90000"/>
              <a:buFont typeface="Courier New" panose="02070309020205020404" pitchFamily="49" charset="0"/>
              <a:buNone/>
              <a:tabLst/>
              <a:defRPr/>
            </a:pPr>
            <a:r>
              <a:rPr kumimoji="0" lang="en-US" sz="20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Majority voting</a:t>
            </a:r>
          </a:p>
          <a:p>
            <a:pPr marL="0" marR="0" lvl="0" indent="0" algn="l" defTabSz="686047" rtl="0" eaLnBrk="1" fontAlgn="base" latinLnBrk="0" hangingPunct="1">
              <a:lnSpc>
                <a:spcPct val="90000"/>
              </a:lnSpc>
              <a:spcBef>
                <a:spcPct val="20000"/>
              </a:spcBef>
              <a:spcAft>
                <a:spcPts val="0"/>
              </a:spcAft>
              <a:buClrTx/>
              <a:buSzPct val="90000"/>
              <a:buFont typeface="Courier New" panose="02070309020205020404" pitchFamily="49" charset="0"/>
              <a:buNone/>
              <a:tabLst/>
              <a:defRPr/>
            </a:pPr>
            <a:r>
              <a:rPr kumimoji="0" lang="en-US" sz="2000" b="0" i="0" u="none" strike="noStrike" kern="1200" cap="none" spc="0" normalizeH="0" baseline="0" noProof="0" dirty="0">
                <a:ln>
                  <a:noFill/>
                </a:ln>
                <a:solidFill>
                  <a:srgbClr val="C00000"/>
                </a:solidFill>
                <a:effectLst/>
                <a:uLnTx/>
                <a:uFillTx/>
                <a:latin typeface="Open Sans" panose="020B0606030504020204" pitchFamily="34" charset="0"/>
                <a:ea typeface="Open Sans" panose="020B0606030504020204" pitchFamily="34" charset="0"/>
                <a:cs typeface="Open Sans" panose="020B0606030504020204" pitchFamily="34" charset="0"/>
              </a:rPr>
              <a:t>20617</a:t>
            </a:r>
            <a:r>
              <a:rPr kumimoji="0" lang="en-US" sz="20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admitted sentences</a:t>
            </a:r>
          </a:p>
        </p:txBody>
      </p:sp>
      <p:sp>
        <p:nvSpPr>
          <p:cNvPr id="6" name="Rectangle 5"/>
          <p:cNvSpPr/>
          <p:nvPr/>
        </p:nvSpPr>
        <p:spPr bwMode="auto">
          <a:xfrm>
            <a:off x="2228118" y="3780163"/>
            <a:ext cx="716797" cy="402845"/>
          </a:xfrm>
          <a:prstGeom prst="rect">
            <a:avLst/>
          </a:prstGeom>
          <a:noFill/>
          <a:ln w="25400">
            <a:solidFill>
              <a:srgbClr val="F58026"/>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50" normalizeH="0" baseline="0" noProof="0" dirty="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cxnSp>
        <p:nvCxnSpPr>
          <p:cNvPr id="12" name="Straight Connector 11"/>
          <p:cNvCxnSpPr>
            <a:cxnSpLocks/>
          </p:cNvCxnSpPr>
          <p:nvPr/>
        </p:nvCxnSpPr>
        <p:spPr>
          <a:xfrm flipV="1">
            <a:off x="2944915" y="3000746"/>
            <a:ext cx="2665902" cy="764957"/>
          </a:xfrm>
          <a:prstGeom prst="line">
            <a:avLst/>
          </a:prstGeom>
          <a:ln>
            <a:solidFill>
              <a:srgbClr val="EE8200"/>
            </a:solidFill>
            <a:prstDash val="dash"/>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a:cxnSpLocks/>
          </p:cNvCxnSpPr>
          <p:nvPr/>
        </p:nvCxnSpPr>
        <p:spPr>
          <a:xfrm>
            <a:off x="2944915" y="4203983"/>
            <a:ext cx="2665902" cy="345188"/>
          </a:xfrm>
          <a:prstGeom prst="line">
            <a:avLst/>
          </a:prstGeom>
          <a:ln>
            <a:solidFill>
              <a:srgbClr val="EE8200"/>
            </a:solidFill>
            <a:prstDash val="dash"/>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444834" y="4734064"/>
            <a:ext cx="6013115" cy="276999"/>
          </a:xfrm>
          <a:prstGeom prst="rect">
            <a:avLst/>
          </a:prstGeom>
        </p:spPr>
        <p:txBody>
          <a:bodyPr wrap="square">
            <a:spAutoFit/>
          </a:bodyPr>
          <a:lstStyle/>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http://www.engineersdaily.com/2014/03/basics-of-soil-compaction.html</a:t>
            </a:r>
          </a:p>
        </p:txBody>
      </p:sp>
      <p:sp>
        <p:nvSpPr>
          <p:cNvPr id="14" name="Slide Number Placeholder 3">
            <a:extLst>
              <a:ext uri="{FF2B5EF4-FFF2-40B4-BE49-F238E27FC236}">
                <a16:creationId xmlns:a16="http://schemas.microsoft.com/office/drawing/2014/main" id="{4A98B573-9DF5-B944-8FD5-E19AE3BC2A10}"/>
              </a:ext>
            </a:extLst>
          </p:cNvPr>
          <p:cNvSpPr txBox="1">
            <a:spLocks/>
          </p:cNvSpPr>
          <p:nvPr/>
        </p:nvSpPr>
        <p:spPr>
          <a:xfrm>
            <a:off x="6999012" y="4852293"/>
            <a:ext cx="2133600" cy="274637"/>
          </a:xfrm>
          <a:prstGeom prst="rect">
            <a:avLst/>
          </a:prstGeom>
        </p:spPr>
        <p:txBody>
          <a:bodyPr vert="horz" lIns="91440" tIns="45720" rIns="91440" bIns="45720" rtlCol="0" anchor="ctr"/>
          <a:lstStyle>
            <a:defPPr>
              <a:defRPr lang="en-US"/>
            </a:defPPr>
            <a:lvl1pPr marL="0" algn="r" defTabSz="686047" rtl="0" eaLnBrk="1" latinLnBrk="0" hangingPunct="1">
              <a:defRPr sz="1600" b="1" kern="1200">
                <a:solidFill>
                  <a:schemeClr val="tx1"/>
                </a:solidFill>
                <a:latin typeface="+mn-lt"/>
                <a:ea typeface="+mn-ea"/>
                <a:cs typeface="+mn-cs"/>
              </a:defRPr>
            </a:lvl1pPr>
            <a:lvl2pPr marL="343024" algn="l" defTabSz="686047" rtl="0" eaLnBrk="1" latinLnBrk="0" hangingPunct="1">
              <a:defRPr sz="1400" kern="1200">
                <a:solidFill>
                  <a:schemeClr val="tx1"/>
                </a:solidFill>
                <a:latin typeface="+mn-lt"/>
                <a:ea typeface="+mn-ea"/>
                <a:cs typeface="+mn-cs"/>
              </a:defRPr>
            </a:lvl2pPr>
            <a:lvl3pPr marL="686047" algn="l" defTabSz="686047" rtl="0" eaLnBrk="1" latinLnBrk="0" hangingPunct="1">
              <a:defRPr sz="1400" kern="1200">
                <a:solidFill>
                  <a:schemeClr val="tx1"/>
                </a:solidFill>
                <a:latin typeface="+mn-lt"/>
                <a:ea typeface="+mn-ea"/>
                <a:cs typeface="+mn-cs"/>
              </a:defRPr>
            </a:lvl3pPr>
            <a:lvl4pPr marL="1029070" algn="l" defTabSz="686047" rtl="0" eaLnBrk="1" latinLnBrk="0" hangingPunct="1">
              <a:defRPr sz="1400" kern="1200">
                <a:solidFill>
                  <a:schemeClr val="tx1"/>
                </a:solidFill>
                <a:latin typeface="+mn-lt"/>
                <a:ea typeface="+mn-ea"/>
                <a:cs typeface="+mn-cs"/>
              </a:defRPr>
            </a:lvl4pPr>
            <a:lvl5pPr marL="1372094" algn="l" defTabSz="686047" rtl="0" eaLnBrk="1" latinLnBrk="0" hangingPunct="1">
              <a:defRPr sz="1400" kern="1200">
                <a:solidFill>
                  <a:schemeClr val="tx1"/>
                </a:solidFill>
                <a:latin typeface="+mn-lt"/>
                <a:ea typeface="+mn-ea"/>
                <a:cs typeface="+mn-cs"/>
              </a:defRPr>
            </a:lvl5pPr>
            <a:lvl6pPr marL="1715118" algn="l" defTabSz="686047" rtl="0" eaLnBrk="1" latinLnBrk="0" hangingPunct="1">
              <a:defRPr sz="1400" kern="1200">
                <a:solidFill>
                  <a:schemeClr val="tx1"/>
                </a:solidFill>
                <a:latin typeface="+mn-lt"/>
                <a:ea typeface="+mn-ea"/>
                <a:cs typeface="+mn-cs"/>
              </a:defRPr>
            </a:lvl6pPr>
            <a:lvl7pPr marL="2058140" algn="l" defTabSz="686047" rtl="0" eaLnBrk="1" latinLnBrk="0" hangingPunct="1">
              <a:defRPr sz="1400" kern="1200">
                <a:solidFill>
                  <a:schemeClr val="tx1"/>
                </a:solidFill>
                <a:latin typeface="+mn-lt"/>
                <a:ea typeface="+mn-ea"/>
                <a:cs typeface="+mn-cs"/>
              </a:defRPr>
            </a:lvl7pPr>
            <a:lvl8pPr marL="2401164" algn="l" defTabSz="686047" rtl="0" eaLnBrk="1" latinLnBrk="0" hangingPunct="1">
              <a:defRPr sz="1400" kern="1200">
                <a:solidFill>
                  <a:schemeClr val="tx1"/>
                </a:solidFill>
                <a:latin typeface="+mn-lt"/>
                <a:ea typeface="+mn-ea"/>
                <a:cs typeface="+mn-cs"/>
              </a:defRPr>
            </a:lvl8pPr>
            <a:lvl9pPr marL="2744188" algn="l" defTabSz="686047" rtl="0" eaLnBrk="1" latinLnBrk="0" hangingPunct="1">
              <a:defRPr sz="1400" kern="1200">
                <a:solidFill>
                  <a:schemeClr val="tx1"/>
                </a:solidFill>
                <a:latin typeface="+mn-lt"/>
                <a:ea typeface="+mn-ea"/>
                <a:cs typeface="+mn-cs"/>
              </a:defRPr>
            </a:lvl9pPr>
          </a:lstStyle>
          <a:p>
            <a:pPr marL="0" marR="0" lvl="0" indent="0" algn="r" defTabSz="686047" rtl="0" eaLnBrk="1" fontAlgn="auto" latinLnBrk="0" hangingPunct="1">
              <a:lnSpc>
                <a:spcPct val="100000"/>
              </a:lnSpc>
              <a:spcBef>
                <a:spcPts val="0"/>
              </a:spcBef>
              <a:spcAft>
                <a:spcPts val="0"/>
              </a:spcAft>
              <a:buClrTx/>
              <a:buSzTx/>
              <a:buFontTx/>
              <a:buNone/>
              <a:tabLst/>
              <a:defRPr/>
            </a:pPr>
            <a:fld id="{30DB7900-D72E-4025-AF90-97BD6DF59E7D}" type="slidenum">
              <a:rPr kumimoji="0" lang="en-US" sz="1600" b="1" i="0" u="none" strike="noStrike" kern="1200" cap="none" spc="0" normalizeH="0" baseline="0" noProof="0" smtClean="0">
                <a:ln>
                  <a:noFill/>
                </a:ln>
                <a:solidFill>
                  <a:srgbClr val="000000"/>
                </a:solidFill>
                <a:effectLst/>
                <a:uLnTx/>
                <a:uFillTx/>
                <a:latin typeface="Segoe UI"/>
                <a:ea typeface="+mn-ea"/>
                <a:cs typeface="+mn-cs"/>
              </a:rPr>
              <a:pPr marL="0" marR="0" lvl="0" indent="0" algn="r" defTabSz="686047" rtl="0" eaLnBrk="1" fontAlgn="auto" latinLnBrk="0" hangingPunct="1">
                <a:lnSpc>
                  <a:spcPct val="100000"/>
                </a:lnSpc>
                <a:spcBef>
                  <a:spcPts val="0"/>
                </a:spcBef>
                <a:spcAft>
                  <a:spcPts val="0"/>
                </a:spcAft>
                <a:buClrTx/>
                <a:buSzTx/>
                <a:buFontTx/>
                <a:buNone/>
                <a:tabLst/>
                <a:defRPr/>
              </a:pPr>
              <a:t>18</a:t>
            </a:fld>
            <a:endParaRPr kumimoji="0" lang="en-US" sz="1600" b="1"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308042037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C:\Users\chengkai\Downloads\IMG_20150821_160449.jpg"/>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250033" y="114300"/>
            <a:ext cx="3607592" cy="4810123"/>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1"/>
          </p:nvPr>
        </p:nvSpPr>
        <p:spPr/>
        <p:txBody>
          <a:bodyPr/>
          <a:lstStyle/>
          <a:p>
            <a:pPr marL="0" marR="0" lvl="0" indent="0" algn="r" defTabSz="686047" rtl="0" eaLnBrk="1" fontAlgn="auto" latinLnBrk="0" hangingPunct="1">
              <a:lnSpc>
                <a:spcPct val="100000"/>
              </a:lnSpc>
              <a:spcBef>
                <a:spcPts val="0"/>
              </a:spcBef>
              <a:spcAft>
                <a:spcPts val="0"/>
              </a:spcAft>
              <a:buClrTx/>
              <a:buSzTx/>
              <a:buFontTx/>
              <a:buNone/>
              <a:tabLst/>
              <a:defRPr/>
            </a:pPr>
            <a:fld id="{30DB7900-D72E-4025-AF90-97BD6DF59E7D}" type="slidenum">
              <a:rPr kumimoji="0" lang="en-US" sz="1600" b="1" i="0" u="none" strike="noStrike" kern="1200" cap="none" spc="0" normalizeH="0" baseline="0" noProof="0" smtClean="0">
                <a:ln>
                  <a:noFill/>
                </a:ln>
                <a:solidFill>
                  <a:srgbClr val="000000"/>
                </a:solidFill>
                <a:effectLst/>
                <a:uLnTx/>
                <a:uFillTx/>
                <a:latin typeface="Segoe UI"/>
                <a:ea typeface="+mn-ea"/>
                <a:cs typeface="+mn-cs"/>
              </a:rPr>
              <a:pPr marL="0" marR="0" lvl="0" indent="0" algn="r" defTabSz="686047" rtl="0" eaLnBrk="1" fontAlgn="auto" latinLnBrk="0" hangingPunct="1">
                <a:lnSpc>
                  <a:spcPct val="100000"/>
                </a:lnSpc>
                <a:spcBef>
                  <a:spcPts val="0"/>
                </a:spcBef>
                <a:spcAft>
                  <a:spcPts val="0"/>
                </a:spcAft>
                <a:buClrTx/>
                <a:buSzTx/>
                <a:buFontTx/>
                <a:buNone/>
                <a:tabLst/>
                <a:defRPr/>
              </a:pPr>
              <a:t>19</a:t>
            </a:fld>
            <a:endParaRPr kumimoji="0" lang="en-US" sz="1600" b="1" i="0" u="none" strike="noStrike" kern="1200" cap="none" spc="0" normalizeH="0" baseline="0" noProof="0">
              <a:ln>
                <a:noFill/>
              </a:ln>
              <a:solidFill>
                <a:srgbClr val="000000"/>
              </a:solidFill>
              <a:effectLst/>
              <a:uLnTx/>
              <a:uFillTx/>
              <a:latin typeface="Segoe UI"/>
              <a:ea typeface="+mn-ea"/>
              <a:cs typeface="+mn-cs"/>
            </a:endParaRPr>
          </a:p>
        </p:txBody>
      </p:sp>
      <p:pic>
        <p:nvPicPr>
          <p:cNvPr id="7170" name="Picture 2" descr="C:\Users\chengkai\Downloads\claimbuster team.jpg"/>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4124325" y="1440544"/>
            <a:ext cx="4914900" cy="27790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725868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746A07E-3DDC-224A-8DCE-4BEBDF069F64}"/>
              </a:ext>
            </a:extLst>
          </p:cNvPr>
          <p:cNvSpPr>
            <a:spLocks noGrp="1"/>
          </p:cNvSpPr>
          <p:nvPr>
            <p:ph idx="1"/>
          </p:nvPr>
        </p:nvSpPr>
        <p:spPr>
          <a:xfrm>
            <a:off x="252247" y="1001769"/>
            <a:ext cx="8741531" cy="3486151"/>
          </a:xfrm>
        </p:spPr>
        <p:txBody>
          <a:bodyPr>
            <a:noAutofit/>
          </a:bodyPr>
          <a:lstStyle/>
          <a:p>
            <a:pPr>
              <a:lnSpc>
                <a:spcPct val="120000"/>
              </a:lnSpc>
            </a:pPr>
            <a:r>
              <a:rPr lang="en-US" sz="2400" dirty="0"/>
              <a:t>A Brief History of Our Computational Journalism Research</a:t>
            </a:r>
          </a:p>
          <a:p>
            <a:pPr>
              <a:lnSpc>
                <a:spcPct val="120000"/>
              </a:lnSpc>
            </a:pPr>
            <a:r>
              <a:rPr lang="en-US" sz="2400" b="0" dirty="0">
                <a:solidFill>
                  <a:schemeClr val="tx1"/>
                </a:solidFill>
              </a:rPr>
              <a:t>Computational Journalism</a:t>
            </a:r>
          </a:p>
          <a:p>
            <a:pPr lvl="1">
              <a:lnSpc>
                <a:spcPct val="120000"/>
              </a:lnSpc>
            </a:pPr>
            <a:r>
              <a:rPr lang="en-US" sz="2400" dirty="0"/>
              <a:t>Data-driven fact-checking (</a:t>
            </a:r>
            <a:r>
              <a:rPr lang="en-US" sz="2400" dirty="0" err="1"/>
              <a:t>ClaimBuster</a:t>
            </a:r>
            <a:r>
              <a:rPr lang="en-US" sz="2400" dirty="0"/>
              <a:t>)</a:t>
            </a:r>
            <a:endParaRPr lang="en-US" sz="2400" b="0" dirty="0">
              <a:solidFill>
                <a:schemeClr val="tx1"/>
              </a:solidFill>
            </a:endParaRPr>
          </a:p>
          <a:p>
            <a:pPr lvl="1">
              <a:lnSpc>
                <a:spcPct val="120000"/>
              </a:lnSpc>
            </a:pPr>
            <a:r>
              <a:rPr lang="en-US" sz="2400" b="0" dirty="0">
                <a:solidFill>
                  <a:schemeClr val="tx1"/>
                </a:solidFill>
              </a:rPr>
              <a:t>Other ongoing fact-checking projects</a:t>
            </a:r>
          </a:p>
          <a:p>
            <a:pPr lvl="1">
              <a:lnSpc>
                <a:spcPct val="120000"/>
              </a:lnSpc>
            </a:pPr>
            <a:r>
              <a:rPr lang="en-US" sz="2400" dirty="0"/>
              <a:t>Exceptional fact finding (</a:t>
            </a:r>
            <a:r>
              <a:rPr lang="en-US" sz="2400" dirty="0" err="1"/>
              <a:t>FactWatcher</a:t>
            </a:r>
            <a:r>
              <a:rPr lang="en-US" sz="2400" dirty="0"/>
              <a:t>, Maverick)</a:t>
            </a:r>
          </a:p>
          <a:p>
            <a:pPr>
              <a:lnSpc>
                <a:spcPct val="120000"/>
              </a:lnSpc>
            </a:pPr>
            <a:r>
              <a:rPr lang="en-US" sz="2400" b="0" dirty="0">
                <a:solidFill>
                  <a:schemeClr val="tx1"/>
                </a:solidFill>
              </a:rPr>
              <a:t>Graph Data Usability (Orion, GQBE, </a:t>
            </a:r>
            <a:r>
              <a:rPr lang="en-US" sz="2400" b="0" dirty="0" err="1">
                <a:solidFill>
                  <a:schemeClr val="tx1"/>
                </a:solidFill>
              </a:rPr>
              <a:t>TableView</a:t>
            </a:r>
            <a:r>
              <a:rPr lang="en-US" sz="2400" b="0" dirty="0">
                <a:solidFill>
                  <a:schemeClr val="tx1"/>
                </a:solidFill>
              </a:rPr>
              <a:t>, Maverick)</a:t>
            </a:r>
            <a:endParaRPr lang="en-US" sz="2400" dirty="0"/>
          </a:p>
        </p:txBody>
      </p:sp>
      <p:sp>
        <p:nvSpPr>
          <p:cNvPr id="3" name="Title 2">
            <a:extLst>
              <a:ext uri="{FF2B5EF4-FFF2-40B4-BE49-F238E27FC236}">
                <a16:creationId xmlns:a16="http://schemas.microsoft.com/office/drawing/2014/main" id="{78A9789F-CF5E-A446-8BF6-6F7303636419}"/>
              </a:ext>
            </a:extLst>
          </p:cNvPr>
          <p:cNvSpPr>
            <a:spLocks noGrp="1"/>
          </p:cNvSpPr>
          <p:nvPr>
            <p:ph type="title"/>
          </p:nvPr>
        </p:nvSpPr>
        <p:spPr/>
        <p:txBody>
          <a:bodyPr/>
          <a:lstStyle/>
          <a:p>
            <a:r>
              <a:rPr lang="en-US" dirty="0"/>
              <a:t>Outline</a:t>
            </a:r>
          </a:p>
        </p:txBody>
      </p:sp>
      <p:sp>
        <p:nvSpPr>
          <p:cNvPr id="4" name="Slide Number Placeholder 3">
            <a:extLst>
              <a:ext uri="{FF2B5EF4-FFF2-40B4-BE49-F238E27FC236}">
                <a16:creationId xmlns:a16="http://schemas.microsoft.com/office/drawing/2014/main" id="{D30DE473-2B0E-E347-A55E-75342D1ED25D}"/>
              </a:ext>
            </a:extLst>
          </p:cNvPr>
          <p:cNvSpPr>
            <a:spLocks noGrp="1"/>
          </p:cNvSpPr>
          <p:nvPr>
            <p:ph type="sldNum" sz="quarter" idx="10"/>
          </p:nvPr>
        </p:nvSpPr>
        <p:spPr/>
        <p:txBody>
          <a:bodyPr/>
          <a:lstStyle/>
          <a:p>
            <a:fld id="{FC2EED17-1836-6142-A4B1-ABB9C7C22E41}" type="slidenum">
              <a:rPr lang="en-US" smtClean="0"/>
              <a:pPr/>
              <a:t>2</a:t>
            </a:fld>
            <a:endParaRPr lang="en-US"/>
          </a:p>
        </p:txBody>
      </p:sp>
    </p:spTree>
    <p:extLst>
      <p:ext uri="{BB962C8B-B14F-4D97-AF65-F5344CB8AC3E}">
        <p14:creationId xmlns:p14="http://schemas.microsoft.com/office/powerpoint/2010/main" val="240859595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021080" y="145733"/>
            <a:ext cx="6873240" cy="48685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Slide Number Placeholder 3">
            <a:extLst>
              <a:ext uri="{FF2B5EF4-FFF2-40B4-BE49-F238E27FC236}">
                <a16:creationId xmlns:a16="http://schemas.microsoft.com/office/drawing/2014/main" id="{99F007FE-51AE-4E4C-9B58-AA94DB9ACFD9}"/>
              </a:ext>
            </a:extLst>
          </p:cNvPr>
          <p:cNvSpPr txBox="1">
            <a:spLocks/>
          </p:cNvSpPr>
          <p:nvPr/>
        </p:nvSpPr>
        <p:spPr>
          <a:xfrm>
            <a:off x="6999012" y="4869385"/>
            <a:ext cx="2133600" cy="274637"/>
          </a:xfrm>
          <a:prstGeom prst="rect">
            <a:avLst/>
          </a:prstGeom>
        </p:spPr>
        <p:txBody>
          <a:bodyPr vert="horz" lIns="91440" tIns="45720" rIns="91440" bIns="45720" rtlCol="0" anchor="ctr"/>
          <a:lstStyle>
            <a:defPPr>
              <a:defRPr lang="en-US"/>
            </a:defPPr>
            <a:lvl1pPr marL="0" algn="r" defTabSz="686047" rtl="0" eaLnBrk="1" latinLnBrk="0" hangingPunct="1">
              <a:defRPr sz="1600" b="1" kern="1200">
                <a:solidFill>
                  <a:schemeClr val="tx1"/>
                </a:solidFill>
                <a:latin typeface="+mn-lt"/>
                <a:ea typeface="+mn-ea"/>
                <a:cs typeface="+mn-cs"/>
              </a:defRPr>
            </a:lvl1pPr>
            <a:lvl2pPr marL="343024" algn="l" defTabSz="686047" rtl="0" eaLnBrk="1" latinLnBrk="0" hangingPunct="1">
              <a:defRPr sz="1400" kern="1200">
                <a:solidFill>
                  <a:schemeClr val="tx1"/>
                </a:solidFill>
                <a:latin typeface="+mn-lt"/>
                <a:ea typeface="+mn-ea"/>
                <a:cs typeface="+mn-cs"/>
              </a:defRPr>
            </a:lvl2pPr>
            <a:lvl3pPr marL="686047" algn="l" defTabSz="686047" rtl="0" eaLnBrk="1" latinLnBrk="0" hangingPunct="1">
              <a:defRPr sz="1400" kern="1200">
                <a:solidFill>
                  <a:schemeClr val="tx1"/>
                </a:solidFill>
                <a:latin typeface="+mn-lt"/>
                <a:ea typeface="+mn-ea"/>
                <a:cs typeface="+mn-cs"/>
              </a:defRPr>
            </a:lvl3pPr>
            <a:lvl4pPr marL="1029070" algn="l" defTabSz="686047" rtl="0" eaLnBrk="1" latinLnBrk="0" hangingPunct="1">
              <a:defRPr sz="1400" kern="1200">
                <a:solidFill>
                  <a:schemeClr val="tx1"/>
                </a:solidFill>
                <a:latin typeface="+mn-lt"/>
                <a:ea typeface="+mn-ea"/>
                <a:cs typeface="+mn-cs"/>
              </a:defRPr>
            </a:lvl4pPr>
            <a:lvl5pPr marL="1372094" algn="l" defTabSz="686047" rtl="0" eaLnBrk="1" latinLnBrk="0" hangingPunct="1">
              <a:defRPr sz="1400" kern="1200">
                <a:solidFill>
                  <a:schemeClr val="tx1"/>
                </a:solidFill>
                <a:latin typeface="+mn-lt"/>
                <a:ea typeface="+mn-ea"/>
                <a:cs typeface="+mn-cs"/>
              </a:defRPr>
            </a:lvl5pPr>
            <a:lvl6pPr marL="1715118" algn="l" defTabSz="686047" rtl="0" eaLnBrk="1" latinLnBrk="0" hangingPunct="1">
              <a:defRPr sz="1400" kern="1200">
                <a:solidFill>
                  <a:schemeClr val="tx1"/>
                </a:solidFill>
                <a:latin typeface="+mn-lt"/>
                <a:ea typeface="+mn-ea"/>
                <a:cs typeface="+mn-cs"/>
              </a:defRPr>
            </a:lvl6pPr>
            <a:lvl7pPr marL="2058140" algn="l" defTabSz="686047" rtl="0" eaLnBrk="1" latinLnBrk="0" hangingPunct="1">
              <a:defRPr sz="1400" kern="1200">
                <a:solidFill>
                  <a:schemeClr val="tx1"/>
                </a:solidFill>
                <a:latin typeface="+mn-lt"/>
                <a:ea typeface="+mn-ea"/>
                <a:cs typeface="+mn-cs"/>
              </a:defRPr>
            </a:lvl7pPr>
            <a:lvl8pPr marL="2401164" algn="l" defTabSz="686047" rtl="0" eaLnBrk="1" latinLnBrk="0" hangingPunct="1">
              <a:defRPr sz="1400" kern="1200">
                <a:solidFill>
                  <a:schemeClr val="tx1"/>
                </a:solidFill>
                <a:latin typeface="+mn-lt"/>
                <a:ea typeface="+mn-ea"/>
                <a:cs typeface="+mn-cs"/>
              </a:defRPr>
            </a:lvl8pPr>
            <a:lvl9pPr marL="2744188" algn="l" defTabSz="686047" rtl="0" eaLnBrk="1" latinLnBrk="0" hangingPunct="1">
              <a:defRPr sz="1400" kern="1200">
                <a:solidFill>
                  <a:schemeClr val="tx1"/>
                </a:solidFill>
                <a:latin typeface="+mn-lt"/>
                <a:ea typeface="+mn-ea"/>
                <a:cs typeface="+mn-cs"/>
              </a:defRPr>
            </a:lvl9pPr>
          </a:lstStyle>
          <a:p>
            <a:pPr marL="0" marR="0" lvl="0" indent="0" algn="r" defTabSz="686047" rtl="0" eaLnBrk="1" fontAlgn="auto" latinLnBrk="0" hangingPunct="1">
              <a:lnSpc>
                <a:spcPct val="100000"/>
              </a:lnSpc>
              <a:spcBef>
                <a:spcPts val="0"/>
              </a:spcBef>
              <a:spcAft>
                <a:spcPts val="0"/>
              </a:spcAft>
              <a:buClrTx/>
              <a:buSzTx/>
              <a:buFontTx/>
              <a:buNone/>
              <a:tabLst/>
              <a:defRPr/>
            </a:pPr>
            <a:fld id="{30DB7900-D72E-4025-AF90-97BD6DF59E7D}" type="slidenum">
              <a:rPr kumimoji="0" lang="en-US" sz="1600" b="1" i="0" u="none" strike="noStrike" kern="1200" cap="none" spc="0" normalizeH="0" baseline="0" noProof="0" smtClean="0">
                <a:ln>
                  <a:noFill/>
                </a:ln>
                <a:solidFill>
                  <a:srgbClr val="000000"/>
                </a:solidFill>
                <a:effectLst/>
                <a:uLnTx/>
                <a:uFillTx/>
                <a:latin typeface="Segoe UI"/>
                <a:ea typeface="+mn-ea"/>
                <a:cs typeface="+mn-cs"/>
              </a:rPr>
              <a:pPr marL="0" marR="0" lvl="0" indent="0" algn="r" defTabSz="686047" rtl="0" eaLnBrk="1" fontAlgn="auto" latinLnBrk="0" hangingPunct="1">
                <a:lnSpc>
                  <a:spcPct val="100000"/>
                </a:lnSpc>
                <a:spcBef>
                  <a:spcPts val="0"/>
                </a:spcBef>
                <a:spcAft>
                  <a:spcPts val="0"/>
                </a:spcAft>
                <a:buClrTx/>
                <a:buSzTx/>
                <a:buFontTx/>
                <a:buNone/>
                <a:tabLst/>
                <a:defRPr/>
              </a:pPr>
              <a:t>20</a:t>
            </a:fld>
            <a:endParaRPr kumimoji="0" lang="en-US" sz="1600" b="1"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317648489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0936E-2EF6-AC4E-8282-2D4368DD2AA7}"/>
              </a:ext>
            </a:extLst>
          </p:cNvPr>
          <p:cNvSpPr>
            <a:spLocks noGrp="1"/>
          </p:cNvSpPr>
          <p:nvPr>
            <p:ph type="title"/>
          </p:nvPr>
        </p:nvSpPr>
        <p:spPr>
          <a:xfrm>
            <a:off x="389436" y="171450"/>
            <a:ext cx="8363938" cy="443198"/>
          </a:xfrm>
        </p:spPr>
        <p:txBody>
          <a:bodyPr/>
          <a:lstStyle/>
          <a:p>
            <a:r>
              <a:rPr lang="en-US" sz="3200" dirty="0"/>
              <a:t>LSTM-based Model for Claim Spotting</a:t>
            </a:r>
          </a:p>
        </p:txBody>
      </p:sp>
      <p:sp>
        <p:nvSpPr>
          <p:cNvPr id="4" name="Slide Number Placeholder 3">
            <a:extLst>
              <a:ext uri="{FF2B5EF4-FFF2-40B4-BE49-F238E27FC236}">
                <a16:creationId xmlns:a16="http://schemas.microsoft.com/office/drawing/2014/main" id="{A251BF51-F51F-2542-B5F3-38783838D656}"/>
              </a:ext>
            </a:extLst>
          </p:cNvPr>
          <p:cNvSpPr>
            <a:spLocks noGrp="1"/>
          </p:cNvSpPr>
          <p:nvPr>
            <p:ph type="sldNum" sz="quarter" idx="11"/>
          </p:nvPr>
        </p:nvSpPr>
        <p:spPr/>
        <p:txBody>
          <a:bodyPr/>
          <a:lstStyle/>
          <a:p>
            <a:fld id="{FC2EED17-1836-6142-A4B1-ABB9C7C22E41}" type="slidenum">
              <a:rPr lang="en-US" smtClean="0"/>
              <a:pPr/>
              <a:t>21</a:t>
            </a:fld>
            <a:endParaRPr lang="en-US"/>
          </a:p>
        </p:txBody>
      </p:sp>
      <p:sp>
        <p:nvSpPr>
          <p:cNvPr id="5" name="Content Placeholder 1">
            <a:extLst>
              <a:ext uri="{FF2B5EF4-FFF2-40B4-BE49-F238E27FC236}">
                <a16:creationId xmlns:a16="http://schemas.microsoft.com/office/drawing/2014/main" id="{030B06DE-3A03-C746-8FFE-17B220188D3B}"/>
              </a:ext>
            </a:extLst>
          </p:cNvPr>
          <p:cNvSpPr txBox="1">
            <a:spLocks/>
          </p:cNvSpPr>
          <p:nvPr/>
        </p:nvSpPr>
        <p:spPr>
          <a:xfrm>
            <a:off x="252247" y="1001769"/>
            <a:ext cx="8741531" cy="3933486"/>
          </a:xfrm>
          <a:prstGeom prst="rect">
            <a:avLst/>
          </a:prstGeom>
        </p:spPr>
        <p:txBody>
          <a:bodyPr>
            <a:noAutofit/>
          </a:bodyPr>
          <a:lstStyle>
            <a:lvl1pPr marL="347663" indent="-347663" algn="l" defTabSz="686047" rtl="0" eaLnBrk="1" latinLnBrk="0" hangingPunct="1">
              <a:lnSpc>
                <a:spcPct val="90000"/>
              </a:lnSpc>
              <a:spcBef>
                <a:spcPct val="20000"/>
              </a:spcBef>
              <a:buSzPct val="90000"/>
              <a:buFont typeface="Courier New" panose="02070309020205020404" pitchFamily="49" charset="0"/>
              <a:buChar char="o"/>
              <a:tabLst/>
              <a:defRPr sz="3200" b="1" kern="1200">
                <a:solidFill>
                  <a:srgbClr val="C00000"/>
                </a:solidFill>
                <a:latin typeface="Open Sans" panose="020B0606030504020204" pitchFamily="34" charset="0"/>
                <a:ea typeface="Open Sans" panose="020B0606030504020204" pitchFamily="34" charset="0"/>
                <a:cs typeface="Open Sans" panose="020B0606030504020204" pitchFamily="34" charset="0"/>
              </a:defRPr>
            </a:lvl1pPr>
            <a:lvl2pPr marL="746125" indent="-285750" algn="l" defTabSz="686047" rtl="0" eaLnBrk="1" latinLnBrk="0" hangingPunct="1">
              <a:lnSpc>
                <a:spcPct val="90000"/>
              </a:lnSpc>
              <a:spcBef>
                <a:spcPct val="20000"/>
              </a:spcBef>
              <a:buSzPct val="90000"/>
              <a:buFont typeface="System Font Regular"/>
              <a:buChar char="−"/>
              <a:tabLst/>
              <a:defRPr sz="28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marL="1031875" indent="-217488" algn="l" defTabSz="686047" rtl="0" eaLnBrk="1" latinLnBrk="0" hangingPunct="1">
              <a:lnSpc>
                <a:spcPct val="90000"/>
              </a:lnSpc>
              <a:spcBef>
                <a:spcPct val="20000"/>
              </a:spcBef>
              <a:buSzPct val="90000"/>
              <a:buFont typeface="Arial" panose="020B0604020202020204" pitchFamily="34" charset="0"/>
              <a:buChar char="•"/>
              <a:tabLst/>
              <a:defRPr sz="24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marL="1374775" indent="-230188" algn="l" defTabSz="686047" rtl="0" eaLnBrk="1" latinLnBrk="0" hangingPunct="1">
              <a:lnSpc>
                <a:spcPct val="90000"/>
              </a:lnSpc>
              <a:spcBef>
                <a:spcPct val="20000"/>
              </a:spcBef>
              <a:buSzPct val="90000"/>
              <a:buFont typeface="System Font Regular"/>
              <a:buChar char="−"/>
              <a:tabLst/>
              <a:defRPr sz="20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marL="1430338" indent="0" algn="l" defTabSz="686047" rtl="0" eaLnBrk="1" latinLnBrk="0" hangingPunct="1">
              <a:lnSpc>
                <a:spcPct val="90000"/>
              </a:lnSpc>
              <a:spcBef>
                <a:spcPct val="20000"/>
              </a:spcBef>
              <a:buSzPct val="90000"/>
              <a:buFont typeface="Courier New" panose="02070309020205020404" pitchFamily="49" charset="0"/>
              <a:buNone/>
              <a:tabLst/>
              <a:defRPr sz="18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vl6pPr marL="1662113" indent="-225425" algn="l" defTabSz="686047" rtl="0" eaLnBrk="1" latinLnBrk="0" hangingPunct="1">
              <a:spcBef>
                <a:spcPct val="20000"/>
              </a:spcBef>
              <a:buFont typeface="Apple Symbols" panose="02000000000000000000" pitchFamily="2" charset="-79"/>
              <a:buChar char="⨠"/>
              <a:tabLst/>
              <a:defRPr sz="1500" kern="1200">
                <a:solidFill>
                  <a:schemeClr val="tx1"/>
                </a:solidFill>
                <a:latin typeface="+mn-lt"/>
                <a:ea typeface="+mn-ea"/>
                <a:cs typeface="+mn-cs"/>
              </a:defRPr>
            </a:lvl6pPr>
            <a:lvl7pPr marL="2229652"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676"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700"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lnSpc>
                <a:spcPct val="120000"/>
              </a:lnSpc>
            </a:pPr>
            <a:r>
              <a:rPr lang="en-US" sz="2000" dirty="0"/>
              <a:t>Model based on an LSTM (long short-term memory) network</a:t>
            </a:r>
          </a:p>
          <a:p>
            <a:pPr>
              <a:lnSpc>
                <a:spcPct val="120000"/>
              </a:lnSpc>
            </a:pPr>
            <a:r>
              <a:rPr lang="en-US" sz="2000" b="0" dirty="0">
                <a:solidFill>
                  <a:schemeClr val="tx1"/>
                </a:solidFill>
              </a:rPr>
              <a:t>Tested several different word embeddings but found no significant difference in </a:t>
            </a:r>
            <a:r>
              <a:rPr lang="en-US" sz="2000" b="0" dirty="0"/>
              <a:t>overall performance</a:t>
            </a:r>
          </a:p>
          <a:p>
            <a:pPr lvl="1">
              <a:lnSpc>
                <a:spcPct val="120000"/>
              </a:lnSpc>
            </a:pPr>
            <a:r>
              <a:rPr lang="en-US" sz="2000" dirty="0"/>
              <a:t>Different embeddings did have different affinities (i.e., some produce models which score text with numbers higher on average). </a:t>
            </a:r>
          </a:p>
          <a:p>
            <a:pPr>
              <a:lnSpc>
                <a:spcPct val="120000"/>
              </a:lnSpc>
            </a:pPr>
            <a:r>
              <a:rPr lang="en-US" sz="2000" b="0" dirty="0">
                <a:solidFill>
                  <a:schemeClr val="tx1"/>
                </a:solidFill>
              </a:rPr>
              <a:t>We used nonsensical sentences to make the model more resistant to attacks. The neural models outperformed the SVM model by </a:t>
            </a:r>
            <a:r>
              <a:rPr lang="en-US" sz="2000" b="0" dirty="0"/>
              <a:t>29% </a:t>
            </a:r>
            <a:r>
              <a:rPr lang="en-US" sz="2000" b="0" dirty="0">
                <a:solidFill>
                  <a:schemeClr val="tx1"/>
                </a:solidFill>
              </a:rPr>
              <a:t>in precision and </a:t>
            </a:r>
            <a:r>
              <a:rPr lang="en-US" sz="2000" b="0" dirty="0"/>
              <a:t>12%</a:t>
            </a:r>
            <a:r>
              <a:rPr lang="en-US" sz="2000" b="0" dirty="0">
                <a:solidFill>
                  <a:schemeClr val="tx1"/>
                </a:solidFill>
              </a:rPr>
              <a:t> in recall.</a:t>
            </a:r>
            <a:endParaRPr lang="en-US" sz="2000" dirty="0"/>
          </a:p>
        </p:txBody>
      </p:sp>
    </p:spTree>
    <p:extLst>
      <p:ext uri="{BB962C8B-B14F-4D97-AF65-F5344CB8AC3E}">
        <p14:creationId xmlns:p14="http://schemas.microsoft.com/office/powerpoint/2010/main" val="123877655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0936E-2EF6-AC4E-8282-2D4368DD2AA7}"/>
              </a:ext>
            </a:extLst>
          </p:cNvPr>
          <p:cNvSpPr>
            <a:spLocks noGrp="1"/>
          </p:cNvSpPr>
          <p:nvPr>
            <p:ph type="title"/>
          </p:nvPr>
        </p:nvSpPr>
        <p:spPr>
          <a:xfrm>
            <a:off x="389436" y="171450"/>
            <a:ext cx="8363938" cy="445507"/>
          </a:xfrm>
        </p:spPr>
        <p:txBody>
          <a:bodyPr/>
          <a:lstStyle/>
          <a:p>
            <a:r>
              <a:rPr lang="en-US" sz="3200" dirty="0" err="1"/>
              <a:t>Adversarially</a:t>
            </a:r>
            <a:r>
              <a:rPr lang="en-US" sz="3200" dirty="0"/>
              <a:t> Trained LSTM</a:t>
            </a:r>
          </a:p>
        </p:txBody>
      </p:sp>
      <p:sp>
        <p:nvSpPr>
          <p:cNvPr id="4" name="Slide Number Placeholder 3">
            <a:extLst>
              <a:ext uri="{FF2B5EF4-FFF2-40B4-BE49-F238E27FC236}">
                <a16:creationId xmlns:a16="http://schemas.microsoft.com/office/drawing/2014/main" id="{A251BF51-F51F-2542-B5F3-38783838D656}"/>
              </a:ext>
            </a:extLst>
          </p:cNvPr>
          <p:cNvSpPr>
            <a:spLocks noGrp="1"/>
          </p:cNvSpPr>
          <p:nvPr>
            <p:ph type="sldNum" sz="quarter" idx="11"/>
          </p:nvPr>
        </p:nvSpPr>
        <p:spPr/>
        <p:txBody>
          <a:bodyPr/>
          <a:lstStyle/>
          <a:p>
            <a:fld id="{FC2EED17-1836-6142-A4B1-ABB9C7C22E41}" type="slidenum">
              <a:rPr lang="en-US" smtClean="0"/>
              <a:pPr/>
              <a:t>22</a:t>
            </a:fld>
            <a:endParaRPr lang="en-US"/>
          </a:p>
        </p:txBody>
      </p:sp>
      <p:sp>
        <p:nvSpPr>
          <p:cNvPr id="5" name="Content Placeholder 1">
            <a:extLst>
              <a:ext uri="{FF2B5EF4-FFF2-40B4-BE49-F238E27FC236}">
                <a16:creationId xmlns:a16="http://schemas.microsoft.com/office/drawing/2014/main" id="{030B06DE-3A03-C746-8FFE-17B220188D3B}"/>
              </a:ext>
            </a:extLst>
          </p:cNvPr>
          <p:cNvSpPr txBox="1">
            <a:spLocks/>
          </p:cNvSpPr>
          <p:nvPr/>
        </p:nvSpPr>
        <p:spPr>
          <a:xfrm>
            <a:off x="252247" y="1001769"/>
            <a:ext cx="8741531" cy="3933486"/>
          </a:xfrm>
          <a:prstGeom prst="rect">
            <a:avLst/>
          </a:prstGeom>
        </p:spPr>
        <p:txBody>
          <a:bodyPr>
            <a:noAutofit/>
          </a:bodyPr>
          <a:lstStyle>
            <a:lvl1pPr marL="347663" indent="-347663" algn="l" defTabSz="686047" rtl="0" eaLnBrk="1" latinLnBrk="0" hangingPunct="1">
              <a:lnSpc>
                <a:spcPct val="90000"/>
              </a:lnSpc>
              <a:spcBef>
                <a:spcPct val="20000"/>
              </a:spcBef>
              <a:buSzPct val="90000"/>
              <a:buFont typeface="Courier New" panose="02070309020205020404" pitchFamily="49" charset="0"/>
              <a:buChar char="o"/>
              <a:tabLst/>
              <a:defRPr sz="3200" b="1" kern="1200">
                <a:solidFill>
                  <a:srgbClr val="C00000"/>
                </a:solidFill>
                <a:latin typeface="Open Sans" panose="020B0606030504020204" pitchFamily="34" charset="0"/>
                <a:ea typeface="Open Sans" panose="020B0606030504020204" pitchFamily="34" charset="0"/>
                <a:cs typeface="Open Sans" panose="020B0606030504020204" pitchFamily="34" charset="0"/>
              </a:defRPr>
            </a:lvl1pPr>
            <a:lvl2pPr marL="746125" indent="-285750" algn="l" defTabSz="686047" rtl="0" eaLnBrk="1" latinLnBrk="0" hangingPunct="1">
              <a:lnSpc>
                <a:spcPct val="90000"/>
              </a:lnSpc>
              <a:spcBef>
                <a:spcPct val="20000"/>
              </a:spcBef>
              <a:buSzPct val="90000"/>
              <a:buFont typeface="System Font Regular"/>
              <a:buChar char="−"/>
              <a:tabLst/>
              <a:defRPr sz="28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marL="1031875" indent="-217488" algn="l" defTabSz="686047" rtl="0" eaLnBrk="1" latinLnBrk="0" hangingPunct="1">
              <a:lnSpc>
                <a:spcPct val="90000"/>
              </a:lnSpc>
              <a:spcBef>
                <a:spcPct val="20000"/>
              </a:spcBef>
              <a:buSzPct val="90000"/>
              <a:buFont typeface="Arial" panose="020B0604020202020204" pitchFamily="34" charset="0"/>
              <a:buChar char="•"/>
              <a:tabLst/>
              <a:defRPr sz="24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marL="1374775" indent="-230188" algn="l" defTabSz="686047" rtl="0" eaLnBrk="1" latinLnBrk="0" hangingPunct="1">
              <a:lnSpc>
                <a:spcPct val="90000"/>
              </a:lnSpc>
              <a:spcBef>
                <a:spcPct val="20000"/>
              </a:spcBef>
              <a:buSzPct val="90000"/>
              <a:buFont typeface="System Font Regular"/>
              <a:buChar char="−"/>
              <a:tabLst/>
              <a:defRPr sz="20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marL="1430338" indent="0" algn="l" defTabSz="686047" rtl="0" eaLnBrk="1" latinLnBrk="0" hangingPunct="1">
              <a:lnSpc>
                <a:spcPct val="90000"/>
              </a:lnSpc>
              <a:spcBef>
                <a:spcPct val="20000"/>
              </a:spcBef>
              <a:buSzPct val="90000"/>
              <a:buFont typeface="Courier New" panose="02070309020205020404" pitchFamily="49" charset="0"/>
              <a:buNone/>
              <a:tabLst/>
              <a:defRPr sz="18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vl6pPr marL="1662113" indent="-225425" algn="l" defTabSz="686047" rtl="0" eaLnBrk="1" latinLnBrk="0" hangingPunct="1">
              <a:spcBef>
                <a:spcPct val="20000"/>
              </a:spcBef>
              <a:buFont typeface="Apple Symbols" panose="02000000000000000000" pitchFamily="2" charset="-79"/>
              <a:buChar char="⨠"/>
              <a:tabLst/>
              <a:defRPr sz="1500" kern="1200">
                <a:solidFill>
                  <a:schemeClr val="tx1"/>
                </a:solidFill>
                <a:latin typeface="+mn-lt"/>
                <a:ea typeface="+mn-ea"/>
                <a:cs typeface="+mn-cs"/>
              </a:defRPr>
            </a:lvl6pPr>
            <a:lvl7pPr marL="2229652"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676"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700"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lnSpc>
                <a:spcPct val="120000"/>
              </a:lnSpc>
            </a:pPr>
            <a:r>
              <a:rPr lang="en-US" sz="2000" b="0" dirty="0">
                <a:solidFill>
                  <a:schemeClr val="tx1"/>
                </a:solidFill>
              </a:rPr>
              <a:t>Training the LSTM model on adversarial (modified) examples.</a:t>
            </a:r>
          </a:p>
          <a:p>
            <a:pPr>
              <a:lnSpc>
                <a:spcPct val="120000"/>
              </a:lnSpc>
            </a:pPr>
            <a:r>
              <a:rPr lang="en-US" sz="2000" b="0" dirty="0"/>
              <a:t>Adversarial noise (perturbations), designed to maximize the chance of misclassification by the network, was calculated using back-propagation</a:t>
            </a:r>
            <a:r>
              <a:rPr lang="en-US" sz="2000" b="0" dirty="0">
                <a:solidFill>
                  <a:schemeClr val="tx1"/>
                </a:solidFill>
              </a:rPr>
              <a:t>. </a:t>
            </a:r>
          </a:p>
          <a:p>
            <a:pPr>
              <a:lnSpc>
                <a:spcPct val="120000"/>
              </a:lnSpc>
            </a:pPr>
            <a:r>
              <a:rPr lang="en-US" sz="2000" b="0" dirty="0">
                <a:solidFill>
                  <a:schemeClr val="tx1"/>
                </a:solidFill>
              </a:rPr>
              <a:t>Perturbation was applied to word-embeddings rather than directly to the input.</a:t>
            </a:r>
            <a:endParaRPr lang="en-US" sz="2000" dirty="0"/>
          </a:p>
        </p:txBody>
      </p:sp>
    </p:spTree>
    <p:extLst>
      <p:ext uri="{BB962C8B-B14F-4D97-AF65-F5344CB8AC3E}">
        <p14:creationId xmlns:p14="http://schemas.microsoft.com/office/powerpoint/2010/main" val="63847314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0936E-2EF6-AC4E-8282-2D4368DD2AA7}"/>
              </a:ext>
            </a:extLst>
          </p:cNvPr>
          <p:cNvSpPr>
            <a:spLocks noGrp="1"/>
          </p:cNvSpPr>
          <p:nvPr>
            <p:ph type="title"/>
          </p:nvPr>
        </p:nvSpPr>
        <p:spPr>
          <a:xfrm>
            <a:off x="389436" y="171450"/>
            <a:ext cx="8363938" cy="445507"/>
          </a:xfrm>
        </p:spPr>
        <p:txBody>
          <a:bodyPr/>
          <a:lstStyle/>
          <a:p>
            <a:r>
              <a:rPr lang="en-US" sz="3200" dirty="0" err="1"/>
              <a:t>Adversarially</a:t>
            </a:r>
            <a:r>
              <a:rPr lang="en-US" sz="3200" dirty="0"/>
              <a:t> Trained LSTM</a:t>
            </a:r>
          </a:p>
        </p:txBody>
      </p:sp>
      <p:sp>
        <p:nvSpPr>
          <p:cNvPr id="4" name="Slide Number Placeholder 3">
            <a:extLst>
              <a:ext uri="{FF2B5EF4-FFF2-40B4-BE49-F238E27FC236}">
                <a16:creationId xmlns:a16="http://schemas.microsoft.com/office/drawing/2014/main" id="{A251BF51-F51F-2542-B5F3-38783838D656}"/>
              </a:ext>
            </a:extLst>
          </p:cNvPr>
          <p:cNvSpPr>
            <a:spLocks noGrp="1"/>
          </p:cNvSpPr>
          <p:nvPr>
            <p:ph type="sldNum" sz="quarter" idx="11"/>
          </p:nvPr>
        </p:nvSpPr>
        <p:spPr/>
        <p:txBody>
          <a:bodyPr/>
          <a:lstStyle/>
          <a:p>
            <a:fld id="{FC2EED17-1836-6142-A4B1-ABB9C7C22E41}" type="slidenum">
              <a:rPr lang="en-US" smtClean="0"/>
              <a:pPr/>
              <a:t>23</a:t>
            </a:fld>
            <a:endParaRPr lang="en-US"/>
          </a:p>
        </p:txBody>
      </p:sp>
      <p:pic>
        <p:nvPicPr>
          <p:cNvPr id="6" name="Picture 5" descr="A screenshot of a cell phone&#10;&#10;Description generated with very high confidence">
            <a:extLst>
              <a:ext uri="{FF2B5EF4-FFF2-40B4-BE49-F238E27FC236}">
                <a16:creationId xmlns:a16="http://schemas.microsoft.com/office/drawing/2014/main" id="{97294A1B-380C-3343-908B-DF410CADAB2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49996" y="1611920"/>
            <a:ext cx="2953375" cy="1932837"/>
          </a:xfrm>
          <a:prstGeom prst="rect">
            <a:avLst/>
          </a:prstGeom>
        </p:spPr>
      </p:pic>
      <p:pic>
        <p:nvPicPr>
          <p:cNvPr id="7" name="Picture 8" descr="A screenshot of a cell phone&#10;&#10;Description generated with very high confidence">
            <a:extLst>
              <a:ext uri="{FF2B5EF4-FFF2-40B4-BE49-F238E27FC236}">
                <a16:creationId xmlns:a16="http://schemas.microsoft.com/office/drawing/2014/main" id="{E86D2EC0-B383-4045-9E26-87EB25FFF7E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332820" y="1637884"/>
            <a:ext cx="2743200" cy="1888643"/>
          </a:xfrm>
          <a:prstGeom prst="rect">
            <a:avLst/>
          </a:prstGeom>
        </p:spPr>
      </p:pic>
      <p:sp>
        <p:nvSpPr>
          <p:cNvPr id="8" name="TextBox 7">
            <a:extLst>
              <a:ext uri="{FF2B5EF4-FFF2-40B4-BE49-F238E27FC236}">
                <a16:creationId xmlns:a16="http://schemas.microsoft.com/office/drawing/2014/main" id="{248EA4B2-3B8E-9E48-B4F6-5E71767F2863}"/>
              </a:ext>
            </a:extLst>
          </p:cNvPr>
          <p:cNvSpPr txBox="1"/>
          <p:nvPr/>
        </p:nvSpPr>
        <p:spPr>
          <a:xfrm>
            <a:off x="3798616" y="3725566"/>
            <a:ext cx="1433213" cy="215444"/>
          </a:xfrm>
          <a:prstGeom prst="rect">
            <a:avLst/>
          </a:prstGeom>
          <a:noFill/>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r>
              <a:rPr lang="en-US">
                <a:solidFill>
                  <a:srgbClr val="00558D"/>
                </a:solidFill>
                <a:latin typeface="Garamond"/>
              </a:rPr>
              <a:t>                </a:t>
            </a:r>
            <a:r>
              <a:rPr lang="en-US" b="1">
                <a:latin typeface="Garamond"/>
              </a:rPr>
              <a:t>Precision</a:t>
            </a:r>
            <a:endParaRPr lang="en-US" b="1">
              <a:cs typeface="Segoe UI"/>
            </a:endParaRPr>
          </a:p>
        </p:txBody>
      </p:sp>
      <p:sp>
        <p:nvSpPr>
          <p:cNvPr id="9" name="TextBox 8">
            <a:extLst>
              <a:ext uri="{FF2B5EF4-FFF2-40B4-BE49-F238E27FC236}">
                <a16:creationId xmlns:a16="http://schemas.microsoft.com/office/drawing/2014/main" id="{590F56E1-6EDC-2148-ABB0-C466D8CB9633}"/>
              </a:ext>
            </a:extLst>
          </p:cNvPr>
          <p:cNvSpPr txBox="1"/>
          <p:nvPr/>
        </p:nvSpPr>
        <p:spPr>
          <a:xfrm>
            <a:off x="767523" y="3757315"/>
            <a:ext cx="1325556" cy="215444"/>
          </a:xfrm>
          <a:prstGeom prst="rect">
            <a:avLst/>
          </a:prstGeom>
          <a:noFill/>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r>
              <a:rPr lang="en-US">
                <a:latin typeface="Garamond"/>
              </a:rPr>
              <a:t>                   </a:t>
            </a:r>
            <a:r>
              <a:rPr lang="en-US" b="1">
                <a:latin typeface="Garamond"/>
              </a:rPr>
              <a:t>Recall</a:t>
            </a:r>
            <a:endParaRPr lang="en-US" b="1"/>
          </a:p>
        </p:txBody>
      </p:sp>
      <p:pic>
        <p:nvPicPr>
          <p:cNvPr id="10" name="Picture 13" descr="A screenshot of a cell phone&#10;&#10;Description generated with very high confidence">
            <a:extLst>
              <a:ext uri="{FF2B5EF4-FFF2-40B4-BE49-F238E27FC236}">
                <a16:creationId xmlns:a16="http://schemas.microsoft.com/office/drawing/2014/main" id="{ABD01DBE-EC36-064D-9659-D45B059578DF}"/>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155990" y="1658887"/>
            <a:ext cx="2743200" cy="1838375"/>
          </a:xfrm>
          <a:prstGeom prst="rect">
            <a:avLst/>
          </a:prstGeom>
        </p:spPr>
      </p:pic>
      <p:sp>
        <p:nvSpPr>
          <p:cNvPr id="11" name="TextBox 10">
            <a:extLst>
              <a:ext uri="{FF2B5EF4-FFF2-40B4-BE49-F238E27FC236}">
                <a16:creationId xmlns:a16="http://schemas.microsoft.com/office/drawing/2014/main" id="{C0D706E0-7BEB-A34E-AEA2-03210D558BBA}"/>
              </a:ext>
            </a:extLst>
          </p:cNvPr>
          <p:cNvSpPr txBox="1"/>
          <p:nvPr/>
        </p:nvSpPr>
        <p:spPr>
          <a:xfrm>
            <a:off x="7309186" y="3757315"/>
            <a:ext cx="687817" cy="215444"/>
          </a:xfrm>
          <a:prstGeom prst="rect">
            <a:avLst/>
          </a:prstGeom>
          <a:noFill/>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r>
              <a:rPr lang="en-US">
                <a:solidFill>
                  <a:srgbClr val="00558D"/>
                </a:solidFill>
                <a:latin typeface="Garamond"/>
              </a:rPr>
              <a:t> </a:t>
            </a:r>
            <a:r>
              <a:rPr lang="en-US" b="1">
                <a:latin typeface="Garamond"/>
              </a:rPr>
              <a:t>F1-score</a:t>
            </a:r>
            <a:endParaRPr lang="en-US" b="1"/>
          </a:p>
        </p:txBody>
      </p:sp>
    </p:spTree>
    <p:extLst>
      <p:ext uri="{BB962C8B-B14F-4D97-AF65-F5344CB8AC3E}">
        <p14:creationId xmlns:p14="http://schemas.microsoft.com/office/powerpoint/2010/main" val="69556230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1D0FDE5-FBC1-BC4E-9929-80327A05DFCD}"/>
              </a:ext>
            </a:extLst>
          </p:cNvPr>
          <p:cNvSpPr>
            <a:spLocks noGrp="1"/>
          </p:cNvSpPr>
          <p:nvPr>
            <p:ph type="title"/>
          </p:nvPr>
        </p:nvSpPr>
        <p:spPr>
          <a:xfrm>
            <a:off x="389436" y="171450"/>
            <a:ext cx="8363938" cy="609398"/>
          </a:xfrm>
        </p:spPr>
        <p:txBody>
          <a:bodyPr/>
          <a:lstStyle/>
          <a:p>
            <a:r>
              <a:rPr lang="en-US" dirty="0" err="1"/>
              <a:t>ClaimBuster</a:t>
            </a:r>
            <a:r>
              <a:rPr lang="en-US" dirty="0"/>
              <a:t> API</a:t>
            </a:r>
          </a:p>
        </p:txBody>
      </p:sp>
      <p:sp>
        <p:nvSpPr>
          <p:cNvPr id="4" name="Slide Number Placeholder 3">
            <a:extLst>
              <a:ext uri="{FF2B5EF4-FFF2-40B4-BE49-F238E27FC236}">
                <a16:creationId xmlns:a16="http://schemas.microsoft.com/office/drawing/2014/main" id="{D4CC2FC3-A947-A141-8CFF-FAEE4D249297}"/>
              </a:ext>
            </a:extLst>
          </p:cNvPr>
          <p:cNvSpPr>
            <a:spLocks noGrp="1"/>
          </p:cNvSpPr>
          <p:nvPr>
            <p:ph type="sldNum" sz="quarter" idx="10"/>
          </p:nvPr>
        </p:nvSpPr>
        <p:spPr/>
        <p:txBody>
          <a:bodyPr/>
          <a:lstStyle/>
          <a:p>
            <a:fld id="{FC2EED17-1836-6142-A4B1-ABB9C7C22E41}" type="slidenum">
              <a:rPr lang="en-US" smtClean="0"/>
              <a:pPr/>
              <a:t>24</a:t>
            </a:fld>
            <a:endParaRPr lang="en-US"/>
          </a:p>
        </p:txBody>
      </p:sp>
      <p:pic>
        <p:nvPicPr>
          <p:cNvPr id="5" name="Picture 4">
            <a:extLst>
              <a:ext uri="{FF2B5EF4-FFF2-40B4-BE49-F238E27FC236}">
                <a16:creationId xmlns:a16="http://schemas.microsoft.com/office/drawing/2014/main" id="{13F090A1-2495-6644-96AA-7CDF33E4D220}"/>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1161968"/>
            <a:ext cx="9144000" cy="3547150"/>
          </a:xfrm>
          <a:prstGeom prst="rect">
            <a:avLst/>
          </a:prstGeom>
        </p:spPr>
      </p:pic>
    </p:spTree>
    <p:extLst>
      <p:ext uri="{BB962C8B-B14F-4D97-AF65-F5344CB8AC3E}">
        <p14:creationId xmlns:p14="http://schemas.microsoft.com/office/powerpoint/2010/main" val="278959922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F89FCA5-A32D-0243-9255-A3B9A71319FF}"/>
              </a:ext>
            </a:extLst>
          </p:cNvPr>
          <p:cNvSpPr>
            <a:spLocks noGrp="1"/>
          </p:cNvSpPr>
          <p:nvPr>
            <p:ph type="sldNum" sz="quarter" idx="10"/>
          </p:nvPr>
        </p:nvSpPr>
        <p:spPr/>
        <p:txBody>
          <a:bodyPr/>
          <a:lstStyle/>
          <a:p>
            <a:fld id="{FC2EED17-1836-6142-A4B1-ABB9C7C22E41}" type="slidenum">
              <a:rPr lang="en-US" smtClean="0"/>
              <a:pPr/>
              <a:t>25</a:t>
            </a:fld>
            <a:endParaRPr lang="en-US"/>
          </a:p>
        </p:txBody>
      </p:sp>
      <p:pic>
        <p:nvPicPr>
          <p:cNvPr id="7" name="Picture 6">
            <a:extLst>
              <a:ext uri="{FF2B5EF4-FFF2-40B4-BE49-F238E27FC236}">
                <a16:creationId xmlns:a16="http://schemas.microsoft.com/office/drawing/2014/main" id="{B9C24126-5266-5B40-876C-0F6A4715EA3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51853"/>
            <a:ext cx="9144000" cy="4952246"/>
          </a:xfrm>
          <a:prstGeom prst="rect">
            <a:avLst/>
          </a:prstGeom>
        </p:spPr>
      </p:pic>
      <p:pic>
        <p:nvPicPr>
          <p:cNvPr id="5" name="Picture 2">
            <a:extLst>
              <a:ext uri="{FF2B5EF4-FFF2-40B4-BE49-F238E27FC236}">
                <a16:creationId xmlns:a16="http://schemas.microsoft.com/office/drawing/2014/main" id="{198C16EF-90AD-DA49-9719-CCFBF1C60DB8}"/>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2470483" y="3773262"/>
            <a:ext cx="5288255" cy="12329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itle 2">
            <a:extLst>
              <a:ext uri="{FF2B5EF4-FFF2-40B4-BE49-F238E27FC236}">
                <a16:creationId xmlns:a16="http://schemas.microsoft.com/office/drawing/2014/main" id="{DFB8767D-24A5-A548-BC07-54BC412080CC}"/>
              </a:ext>
            </a:extLst>
          </p:cNvPr>
          <p:cNvSpPr>
            <a:spLocks noGrp="1"/>
          </p:cNvSpPr>
          <p:nvPr>
            <p:ph type="title"/>
          </p:nvPr>
        </p:nvSpPr>
        <p:spPr>
          <a:xfrm>
            <a:off x="2695072" y="2662721"/>
            <a:ext cx="5175985" cy="973222"/>
          </a:xfrm>
        </p:spPr>
        <p:txBody>
          <a:bodyPr/>
          <a:lstStyle/>
          <a:p>
            <a:r>
              <a:rPr lang="en-US" sz="3600" b="1" dirty="0" err="1">
                <a:solidFill>
                  <a:srgbClr val="C00000"/>
                </a:solidFill>
              </a:rPr>
              <a:t>PolitiFact</a:t>
            </a:r>
            <a:r>
              <a:rPr lang="en-US" sz="3600" b="1" dirty="0">
                <a:solidFill>
                  <a:srgbClr val="C00000"/>
                </a:solidFill>
              </a:rPr>
              <a:t> “Buffet” of Factual Claims</a:t>
            </a:r>
          </a:p>
        </p:txBody>
      </p:sp>
    </p:spTree>
    <p:extLst>
      <p:ext uri="{BB962C8B-B14F-4D97-AF65-F5344CB8AC3E}">
        <p14:creationId xmlns:p14="http://schemas.microsoft.com/office/powerpoint/2010/main" val="139961210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C4D05C2-1673-074C-BEEE-AC9C716F6898}"/>
              </a:ext>
            </a:extLst>
          </p:cNvPr>
          <p:cNvSpPr>
            <a:spLocks noGrp="1"/>
          </p:cNvSpPr>
          <p:nvPr>
            <p:ph type="sldNum" sz="quarter" idx="10"/>
          </p:nvPr>
        </p:nvSpPr>
        <p:spPr/>
        <p:txBody>
          <a:bodyPr/>
          <a:lstStyle/>
          <a:p>
            <a:pPr marL="0" marR="0" lvl="0" indent="0" algn="r" defTabSz="686047" rtl="0" eaLnBrk="1" fontAlgn="auto" latinLnBrk="0" hangingPunct="1">
              <a:lnSpc>
                <a:spcPct val="100000"/>
              </a:lnSpc>
              <a:spcBef>
                <a:spcPts val="0"/>
              </a:spcBef>
              <a:spcAft>
                <a:spcPts val="0"/>
              </a:spcAft>
              <a:buClrTx/>
              <a:buSzTx/>
              <a:buFontTx/>
              <a:buNone/>
              <a:tabLst/>
              <a:defRPr/>
            </a:pPr>
            <a:fld id="{FC2EED17-1836-6142-A4B1-ABB9C7C22E41}" type="slidenum">
              <a:rPr kumimoji="0" lang="en-US" sz="1600" b="1" i="0" u="none" strike="noStrike" kern="1200" cap="none" spc="0" normalizeH="0" baseline="0" noProof="0" smtClean="0">
                <a:ln>
                  <a:noFill/>
                </a:ln>
                <a:solidFill>
                  <a:srgbClr val="000000"/>
                </a:solidFill>
                <a:effectLst/>
                <a:uLnTx/>
                <a:uFillTx/>
                <a:latin typeface="Segoe UI"/>
                <a:ea typeface="+mn-ea"/>
                <a:cs typeface="+mn-cs"/>
              </a:rPr>
              <a:pPr marL="0" marR="0" lvl="0" indent="0" algn="r" defTabSz="686047" rtl="0" eaLnBrk="1" fontAlgn="auto" latinLnBrk="0" hangingPunct="1">
                <a:lnSpc>
                  <a:spcPct val="100000"/>
                </a:lnSpc>
                <a:spcBef>
                  <a:spcPts val="0"/>
                </a:spcBef>
                <a:spcAft>
                  <a:spcPts val="0"/>
                </a:spcAft>
                <a:buClrTx/>
                <a:buSzTx/>
                <a:buFontTx/>
                <a:buNone/>
                <a:tabLst/>
                <a:defRPr/>
              </a:pPr>
              <a:t>26</a:t>
            </a:fld>
            <a:endParaRPr kumimoji="0" lang="en-US" sz="1600" b="1" i="0" u="none" strike="noStrike" kern="1200" cap="none" spc="0" normalizeH="0" baseline="0" noProof="0">
              <a:ln>
                <a:noFill/>
              </a:ln>
              <a:solidFill>
                <a:srgbClr val="000000"/>
              </a:solidFill>
              <a:effectLst/>
              <a:uLnTx/>
              <a:uFillTx/>
              <a:latin typeface="Segoe UI"/>
              <a:ea typeface="+mn-ea"/>
              <a:cs typeface="+mn-cs"/>
            </a:endParaRPr>
          </a:p>
        </p:txBody>
      </p:sp>
      <p:pic>
        <p:nvPicPr>
          <p:cNvPr id="5" name="Picture 4">
            <a:extLst>
              <a:ext uri="{FF2B5EF4-FFF2-40B4-BE49-F238E27FC236}">
                <a16:creationId xmlns:a16="http://schemas.microsoft.com/office/drawing/2014/main" id="{EBF8184B-3939-0449-BD20-387AEED0890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104072" y="0"/>
            <a:ext cx="4404283" cy="5143500"/>
          </a:xfrm>
          <a:prstGeom prst="rect">
            <a:avLst/>
          </a:prstGeom>
        </p:spPr>
      </p:pic>
      <p:pic>
        <p:nvPicPr>
          <p:cNvPr id="6" name="Picture 5">
            <a:extLst>
              <a:ext uri="{FF2B5EF4-FFF2-40B4-BE49-F238E27FC236}">
                <a16:creationId xmlns:a16="http://schemas.microsoft.com/office/drawing/2014/main" id="{C892FB10-E22E-A549-8373-E01D7F80B2C8}"/>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111954" y="3565108"/>
            <a:ext cx="4976867" cy="1513139"/>
          </a:xfrm>
          <a:prstGeom prst="rect">
            <a:avLst/>
          </a:prstGeom>
          <a:noFill/>
        </p:spPr>
      </p:pic>
      <p:sp>
        <p:nvSpPr>
          <p:cNvPr id="9" name="Rectangle 8">
            <a:extLst>
              <a:ext uri="{FF2B5EF4-FFF2-40B4-BE49-F238E27FC236}">
                <a16:creationId xmlns:a16="http://schemas.microsoft.com/office/drawing/2014/main" id="{EC08FABB-D2C2-2346-9865-EA46696FDFD7}"/>
              </a:ext>
            </a:extLst>
          </p:cNvPr>
          <p:cNvSpPr/>
          <p:nvPr/>
        </p:nvSpPr>
        <p:spPr>
          <a:xfrm>
            <a:off x="0" y="935930"/>
            <a:ext cx="4111954" cy="3785652"/>
          </a:xfrm>
          <a:prstGeom prst="rect">
            <a:avLst/>
          </a:prstGeom>
        </p:spPr>
        <p:txBody>
          <a:bodyPr wrap="square">
            <a:spAutoFit/>
          </a:bodyPr>
          <a:lstStyle/>
          <a:p>
            <a:pPr lvl="0" defTabSz="686047">
              <a:defRPr/>
            </a:pPr>
            <a:r>
              <a:rPr kumimoji="0" lang="en-US" sz="2400" b="0" i="0" u="none" strike="noStrike" kern="1200" cap="none" spc="0" normalizeH="0" baseline="0" noProof="0" dirty="0">
                <a:ln>
                  <a:noFill/>
                </a:ln>
                <a:solidFill>
                  <a:srgbClr val="C00000"/>
                </a:solidFill>
                <a:effectLst/>
                <a:uLnTx/>
                <a:uFillTx/>
                <a:latin typeface="Garamond" panose="02020404030301010803" pitchFamily="18" charset="0"/>
                <a:ea typeface="+mn-ea"/>
                <a:cs typeface="+mn-cs"/>
              </a:rPr>
              <a:t>Duke Reporters’ Lab uses </a:t>
            </a:r>
            <a:r>
              <a:rPr kumimoji="0" lang="en-US" sz="2400" b="0" i="0" u="none" strike="noStrike" kern="1200" cap="none" spc="0" normalizeH="0" baseline="0" noProof="0" dirty="0" err="1">
                <a:ln>
                  <a:noFill/>
                </a:ln>
                <a:solidFill>
                  <a:srgbClr val="C00000"/>
                </a:solidFill>
                <a:effectLst/>
                <a:uLnTx/>
                <a:uFillTx/>
                <a:latin typeface="Garamond" panose="02020404030301010803" pitchFamily="18" charset="0"/>
                <a:ea typeface="+mn-ea"/>
                <a:cs typeface="+mn-cs"/>
              </a:rPr>
              <a:t>ClaimBuster</a:t>
            </a:r>
            <a:r>
              <a:rPr kumimoji="0" lang="en-US" sz="2400" b="0" i="0" u="none" strike="noStrike" kern="1200" cap="none" spc="0" normalizeH="0" baseline="0" noProof="0" dirty="0">
                <a:ln>
                  <a:noFill/>
                </a:ln>
                <a:solidFill>
                  <a:srgbClr val="C00000"/>
                </a:solidFill>
                <a:effectLst/>
                <a:uLnTx/>
                <a:uFillTx/>
                <a:latin typeface="Garamond" panose="02020404030301010803" pitchFamily="18" charset="0"/>
                <a:ea typeface="+mn-ea"/>
                <a:cs typeface="+mn-cs"/>
              </a:rPr>
              <a:t> API in creating daily newsletters that recommend </a:t>
            </a:r>
            <a:r>
              <a:rPr lang="en-US" sz="2400" dirty="0">
                <a:solidFill>
                  <a:srgbClr val="C00000"/>
                </a:solidFill>
                <a:latin typeface="Garamond" panose="02020404030301010803" pitchFamily="18" charset="0"/>
              </a:rPr>
              <a:t>to The Washington Post, New York Times, PolitiFact, and other fact-checkers the </a:t>
            </a:r>
            <a:r>
              <a:rPr kumimoji="0" lang="en-US" sz="2400" b="0" i="0" u="none" strike="noStrike" kern="1200" cap="none" spc="0" normalizeH="0" baseline="0" noProof="0" dirty="0">
                <a:ln>
                  <a:noFill/>
                </a:ln>
                <a:solidFill>
                  <a:srgbClr val="C00000"/>
                </a:solidFill>
                <a:effectLst/>
                <a:uLnTx/>
                <a:uFillTx/>
                <a:latin typeface="Garamond" panose="02020404030301010803" pitchFamily="18" charset="0"/>
                <a:ea typeface="+mn-ea"/>
                <a:cs typeface="+mn-cs"/>
              </a:rPr>
              <a:t>most check-worthy claims in CNN programs, Tweets, Facebook ports, and the Congressional Record.</a:t>
            </a:r>
          </a:p>
        </p:txBody>
      </p:sp>
    </p:spTree>
    <p:extLst>
      <p:ext uri="{BB962C8B-B14F-4D97-AF65-F5344CB8AC3E}">
        <p14:creationId xmlns:p14="http://schemas.microsoft.com/office/powerpoint/2010/main" val="406163195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2" descr="Image result for cnn"/>
          <p:cNvSpPr>
            <a:spLocks noChangeAspect="1" noChangeArrowheads="1"/>
          </p:cNvSpPr>
          <p:nvPr/>
        </p:nvSpPr>
        <p:spPr bwMode="auto">
          <a:xfrm>
            <a:off x="155575" y="-373070"/>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604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9" name="Slide Number Placeholder 3">
            <a:extLst>
              <a:ext uri="{FF2B5EF4-FFF2-40B4-BE49-F238E27FC236}">
                <a16:creationId xmlns:a16="http://schemas.microsoft.com/office/drawing/2014/main" id="{7C604521-B45C-7441-838A-3171D940C6C8}"/>
              </a:ext>
            </a:extLst>
          </p:cNvPr>
          <p:cNvSpPr txBox="1">
            <a:spLocks/>
          </p:cNvSpPr>
          <p:nvPr/>
        </p:nvSpPr>
        <p:spPr>
          <a:xfrm>
            <a:off x="6999012" y="4852293"/>
            <a:ext cx="2133600" cy="274637"/>
          </a:xfrm>
          <a:prstGeom prst="rect">
            <a:avLst/>
          </a:prstGeom>
        </p:spPr>
        <p:txBody>
          <a:bodyPr vert="horz" lIns="91440" tIns="45720" rIns="91440" bIns="45720" rtlCol="0" anchor="ctr"/>
          <a:lstStyle>
            <a:defPPr>
              <a:defRPr lang="en-US"/>
            </a:defPPr>
            <a:lvl1pPr marL="0" algn="r" defTabSz="686047" rtl="0" eaLnBrk="1" latinLnBrk="0" hangingPunct="1">
              <a:defRPr sz="1600" b="1" kern="1200">
                <a:solidFill>
                  <a:schemeClr val="tx1"/>
                </a:solidFill>
                <a:latin typeface="+mn-lt"/>
                <a:ea typeface="+mn-ea"/>
                <a:cs typeface="+mn-cs"/>
              </a:defRPr>
            </a:lvl1pPr>
            <a:lvl2pPr marL="343024" algn="l" defTabSz="686047" rtl="0" eaLnBrk="1" latinLnBrk="0" hangingPunct="1">
              <a:defRPr sz="1400" kern="1200">
                <a:solidFill>
                  <a:schemeClr val="tx1"/>
                </a:solidFill>
                <a:latin typeface="+mn-lt"/>
                <a:ea typeface="+mn-ea"/>
                <a:cs typeface="+mn-cs"/>
              </a:defRPr>
            </a:lvl2pPr>
            <a:lvl3pPr marL="686047" algn="l" defTabSz="686047" rtl="0" eaLnBrk="1" latinLnBrk="0" hangingPunct="1">
              <a:defRPr sz="1400" kern="1200">
                <a:solidFill>
                  <a:schemeClr val="tx1"/>
                </a:solidFill>
                <a:latin typeface="+mn-lt"/>
                <a:ea typeface="+mn-ea"/>
                <a:cs typeface="+mn-cs"/>
              </a:defRPr>
            </a:lvl3pPr>
            <a:lvl4pPr marL="1029070" algn="l" defTabSz="686047" rtl="0" eaLnBrk="1" latinLnBrk="0" hangingPunct="1">
              <a:defRPr sz="1400" kern="1200">
                <a:solidFill>
                  <a:schemeClr val="tx1"/>
                </a:solidFill>
                <a:latin typeface="+mn-lt"/>
                <a:ea typeface="+mn-ea"/>
                <a:cs typeface="+mn-cs"/>
              </a:defRPr>
            </a:lvl4pPr>
            <a:lvl5pPr marL="1372094" algn="l" defTabSz="686047" rtl="0" eaLnBrk="1" latinLnBrk="0" hangingPunct="1">
              <a:defRPr sz="1400" kern="1200">
                <a:solidFill>
                  <a:schemeClr val="tx1"/>
                </a:solidFill>
                <a:latin typeface="+mn-lt"/>
                <a:ea typeface="+mn-ea"/>
                <a:cs typeface="+mn-cs"/>
              </a:defRPr>
            </a:lvl5pPr>
            <a:lvl6pPr marL="1715118" algn="l" defTabSz="686047" rtl="0" eaLnBrk="1" latinLnBrk="0" hangingPunct="1">
              <a:defRPr sz="1400" kern="1200">
                <a:solidFill>
                  <a:schemeClr val="tx1"/>
                </a:solidFill>
                <a:latin typeface="+mn-lt"/>
                <a:ea typeface="+mn-ea"/>
                <a:cs typeface="+mn-cs"/>
              </a:defRPr>
            </a:lvl6pPr>
            <a:lvl7pPr marL="2058140" algn="l" defTabSz="686047" rtl="0" eaLnBrk="1" latinLnBrk="0" hangingPunct="1">
              <a:defRPr sz="1400" kern="1200">
                <a:solidFill>
                  <a:schemeClr val="tx1"/>
                </a:solidFill>
                <a:latin typeface="+mn-lt"/>
                <a:ea typeface="+mn-ea"/>
                <a:cs typeface="+mn-cs"/>
              </a:defRPr>
            </a:lvl7pPr>
            <a:lvl8pPr marL="2401164" algn="l" defTabSz="686047" rtl="0" eaLnBrk="1" latinLnBrk="0" hangingPunct="1">
              <a:defRPr sz="1400" kern="1200">
                <a:solidFill>
                  <a:schemeClr val="tx1"/>
                </a:solidFill>
                <a:latin typeface="+mn-lt"/>
                <a:ea typeface="+mn-ea"/>
                <a:cs typeface="+mn-cs"/>
              </a:defRPr>
            </a:lvl8pPr>
            <a:lvl9pPr marL="2744188" algn="l" defTabSz="686047" rtl="0" eaLnBrk="1" latinLnBrk="0" hangingPunct="1">
              <a:defRPr sz="1400" kern="1200">
                <a:solidFill>
                  <a:schemeClr val="tx1"/>
                </a:solidFill>
                <a:latin typeface="+mn-lt"/>
                <a:ea typeface="+mn-ea"/>
                <a:cs typeface="+mn-cs"/>
              </a:defRPr>
            </a:lvl9pPr>
          </a:lstStyle>
          <a:p>
            <a:pPr marL="0" marR="0" lvl="0" indent="0" algn="r" defTabSz="686047" rtl="0" eaLnBrk="1" fontAlgn="auto" latinLnBrk="0" hangingPunct="1">
              <a:lnSpc>
                <a:spcPct val="100000"/>
              </a:lnSpc>
              <a:spcBef>
                <a:spcPts val="0"/>
              </a:spcBef>
              <a:spcAft>
                <a:spcPts val="0"/>
              </a:spcAft>
              <a:buClrTx/>
              <a:buSzTx/>
              <a:buFontTx/>
              <a:buNone/>
              <a:tabLst/>
              <a:defRPr/>
            </a:pPr>
            <a:fld id="{30DB7900-D72E-4025-AF90-97BD6DF59E7D}" type="slidenum">
              <a:rPr kumimoji="0" lang="en-US" sz="1600" b="1" i="0" u="none" strike="noStrike" kern="1200" cap="none" spc="0" normalizeH="0" baseline="0" noProof="0" smtClean="0">
                <a:ln>
                  <a:noFill/>
                </a:ln>
                <a:solidFill>
                  <a:srgbClr val="000000"/>
                </a:solidFill>
                <a:effectLst/>
                <a:uLnTx/>
                <a:uFillTx/>
                <a:latin typeface="Segoe UI"/>
                <a:ea typeface="+mn-ea"/>
                <a:cs typeface="+mn-cs"/>
              </a:rPr>
              <a:pPr marL="0" marR="0" lvl="0" indent="0" algn="r" defTabSz="686047" rtl="0" eaLnBrk="1" fontAlgn="auto" latinLnBrk="0" hangingPunct="1">
                <a:lnSpc>
                  <a:spcPct val="100000"/>
                </a:lnSpc>
                <a:spcBef>
                  <a:spcPts val="0"/>
                </a:spcBef>
                <a:spcAft>
                  <a:spcPts val="0"/>
                </a:spcAft>
                <a:buClrTx/>
                <a:buSzTx/>
                <a:buFontTx/>
                <a:buNone/>
                <a:tabLst/>
                <a:defRPr/>
              </a:pPr>
              <a:t>27</a:t>
            </a:fld>
            <a:endParaRPr kumimoji="0" lang="en-US" sz="1600" b="1" i="0" u="none" strike="noStrike" kern="1200" cap="none" spc="0" normalizeH="0" baseline="0" noProof="0" dirty="0">
              <a:ln>
                <a:noFill/>
              </a:ln>
              <a:solidFill>
                <a:srgbClr val="000000"/>
              </a:solidFill>
              <a:effectLst/>
              <a:uLnTx/>
              <a:uFillTx/>
              <a:latin typeface="Segoe UI"/>
              <a:ea typeface="+mn-ea"/>
              <a:cs typeface="+mn-cs"/>
            </a:endParaRPr>
          </a:p>
        </p:txBody>
      </p:sp>
      <p:sp>
        <p:nvSpPr>
          <p:cNvPr id="14" name="Rounded Rectangle 13">
            <a:extLst>
              <a:ext uri="{FF2B5EF4-FFF2-40B4-BE49-F238E27FC236}">
                <a16:creationId xmlns:a16="http://schemas.microsoft.com/office/drawing/2014/main" id="{E2A413B3-26CC-F74E-9DF8-272A11501EE7}"/>
              </a:ext>
            </a:extLst>
          </p:cNvPr>
          <p:cNvSpPr/>
          <p:nvPr/>
        </p:nvSpPr>
        <p:spPr>
          <a:xfrm>
            <a:off x="2774810" y="1069073"/>
            <a:ext cx="1015897" cy="2065659"/>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horz" lIns="0" rIns="0" rtlCol="0" anchor="ctr"/>
          <a:lstStyle/>
          <a:p>
            <a:pPr marL="0" marR="0" lvl="0" indent="0" algn="ctr" defTabSz="68604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Claim Spotter</a:t>
            </a:r>
          </a:p>
        </p:txBody>
      </p:sp>
      <p:pic>
        <p:nvPicPr>
          <p:cNvPr id="15" name="Picture 14">
            <a:extLst>
              <a:ext uri="{FF2B5EF4-FFF2-40B4-BE49-F238E27FC236}">
                <a16:creationId xmlns:a16="http://schemas.microsoft.com/office/drawing/2014/main" id="{B862A9D0-2873-B545-A8B5-26898AFC596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952352" y="813041"/>
            <a:ext cx="512064" cy="512064"/>
          </a:xfrm>
          <a:prstGeom prst="rect">
            <a:avLst/>
          </a:prstGeom>
          <a:solidFill>
            <a:schemeClr val="bg1"/>
          </a:solidFill>
        </p:spPr>
      </p:pic>
    </p:spTree>
    <p:extLst>
      <p:ext uri="{BB962C8B-B14F-4D97-AF65-F5344CB8AC3E}">
        <p14:creationId xmlns:p14="http://schemas.microsoft.com/office/powerpoint/2010/main" val="408626169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2" descr="Image result for cnn"/>
          <p:cNvSpPr>
            <a:spLocks noChangeAspect="1" noChangeArrowheads="1"/>
          </p:cNvSpPr>
          <p:nvPr/>
        </p:nvSpPr>
        <p:spPr bwMode="auto">
          <a:xfrm>
            <a:off x="155575" y="-373070"/>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604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73" name="Title 1"/>
          <p:cNvSpPr>
            <a:spLocks noGrp="1"/>
          </p:cNvSpPr>
          <p:nvPr>
            <p:ph type="title"/>
          </p:nvPr>
        </p:nvSpPr>
        <p:spPr>
          <a:xfrm>
            <a:off x="307975" y="241532"/>
            <a:ext cx="7824981" cy="387798"/>
          </a:xfrm>
        </p:spPr>
        <p:txBody>
          <a:bodyPr/>
          <a:lstStyle/>
          <a:p>
            <a:r>
              <a:rPr lang="en-US" sz="2800" b="1" dirty="0">
                <a:solidFill>
                  <a:srgbClr val="13409F"/>
                </a:solidFill>
                <a:latin typeface="Open Sans" panose="020B0606030504020204" pitchFamily="34" charset="0"/>
                <a:ea typeface="Open Sans" panose="020B0606030504020204" pitchFamily="34" charset="0"/>
                <a:cs typeface="Open Sans" panose="020B0606030504020204" pitchFamily="34" charset="0"/>
              </a:rPr>
              <a:t>The First-ever End-to-end F</a:t>
            </a:r>
            <a:r>
              <a:rPr lang="en-US" altLang="zh-CN" sz="2800" b="1" dirty="0">
                <a:solidFill>
                  <a:srgbClr val="13409F"/>
                </a:solidFill>
                <a:latin typeface="Open Sans" panose="020B0606030504020204" pitchFamily="34" charset="0"/>
                <a:ea typeface="Open Sans" panose="020B0606030504020204" pitchFamily="34" charset="0"/>
                <a:cs typeface="Open Sans" panose="020B0606030504020204" pitchFamily="34" charset="0"/>
              </a:rPr>
              <a:t>act-checking</a:t>
            </a:r>
            <a:r>
              <a:rPr lang="en-US" sz="2800" b="1" dirty="0">
                <a:solidFill>
                  <a:srgbClr val="13409F"/>
                </a:solidFill>
                <a:latin typeface="Open Sans" panose="020B0606030504020204" pitchFamily="34" charset="0"/>
                <a:ea typeface="Open Sans" panose="020B0606030504020204" pitchFamily="34" charset="0"/>
                <a:cs typeface="Open Sans" panose="020B0606030504020204" pitchFamily="34" charset="0"/>
              </a:rPr>
              <a:t> System</a:t>
            </a:r>
          </a:p>
        </p:txBody>
      </p:sp>
      <p:pic>
        <p:nvPicPr>
          <p:cNvPr id="6" name="Picture 3" descr="C:\Users\chengkai\AppData\Local\Temp\Rar$DRa0.823\downloads\original-6017-5295379.png"/>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7605131" y="415816"/>
            <a:ext cx="1443573" cy="120272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a:extLst>
              <a:ext uri="{FF2B5EF4-FFF2-40B4-BE49-F238E27FC236}">
                <a16:creationId xmlns:a16="http://schemas.microsoft.com/office/drawing/2014/main" id="{2223C2CE-DB8E-CE49-8F1D-E73C6E7E0B3B}"/>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155575" y="1291739"/>
            <a:ext cx="8514024" cy="38351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Slide Number Placeholder 3">
            <a:extLst>
              <a:ext uri="{FF2B5EF4-FFF2-40B4-BE49-F238E27FC236}">
                <a16:creationId xmlns:a16="http://schemas.microsoft.com/office/drawing/2014/main" id="{7C604521-B45C-7441-838A-3171D940C6C8}"/>
              </a:ext>
            </a:extLst>
          </p:cNvPr>
          <p:cNvSpPr txBox="1">
            <a:spLocks/>
          </p:cNvSpPr>
          <p:nvPr/>
        </p:nvSpPr>
        <p:spPr>
          <a:xfrm>
            <a:off x="6999012" y="4852293"/>
            <a:ext cx="2133600" cy="274637"/>
          </a:xfrm>
          <a:prstGeom prst="rect">
            <a:avLst/>
          </a:prstGeom>
        </p:spPr>
        <p:txBody>
          <a:bodyPr vert="horz" lIns="91440" tIns="45720" rIns="91440" bIns="45720" rtlCol="0" anchor="ctr"/>
          <a:lstStyle>
            <a:defPPr>
              <a:defRPr lang="en-US"/>
            </a:defPPr>
            <a:lvl1pPr marL="0" algn="r" defTabSz="686047" rtl="0" eaLnBrk="1" latinLnBrk="0" hangingPunct="1">
              <a:defRPr sz="1600" b="1" kern="1200">
                <a:solidFill>
                  <a:schemeClr val="tx1"/>
                </a:solidFill>
                <a:latin typeface="+mn-lt"/>
                <a:ea typeface="+mn-ea"/>
                <a:cs typeface="+mn-cs"/>
              </a:defRPr>
            </a:lvl1pPr>
            <a:lvl2pPr marL="343024" algn="l" defTabSz="686047" rtl="0" eaLnBrk="1" latinLnBrk="0" hangingPunct="1">
              <a:defRPr sz="1400" kern="1200">
                <a:solidFill>
                  <a:schemeClr val="tx1"/>
                </a:solidFill>
                <a:latin typeface="+mn-lt"/>
                <a:ea typeface="+mn-ea"/>
                <a:cs typeface="+mn-cs"/>
              </a:defRPr>
            </a:lvl2pPr>
            <a:lvl3pPr marL="686047" algn="l" defTabSz="686047" rtl="0" eaLnBrk="1" latinLnBrk="0" hangingPunct="1">
              <a:defRPr sz="1400" kern="1200">
                <a:solidFill>
                  <a:schemeClr val="tx1"/>
                </a:solidFill>
                <a:latin typeface="+mn-lt"/>
                <a:ea typeface="+mn-ea"/>
                <a:cs typeface="+mn-cs"/>
              </a:defRPr>
            </a:lvl3pPr>
            <a:lvl4pPr marL="1029070" algn="l" defTabSz="686047" rtl="0" eaLnBrk="1" latinLnBrk="0" hangingPunct="1">
              <a:defRPr sz="1400" kern="1200">
                <a:solidFill>
                  <a:schemeClr val="tx1"/>
                </a:solidFill>
                <a:latin typeface="+mn-lt"/>
                <a:ea typeface="+mn-ea"/>
                <a:cs typeface="+mn-cs"/>
              </a:defRPr>
            </a:lvl4pPr>
            <a:lvl5pPr marL="1372094" algn="l" defTabSz="686047" rtl="0" eaLnBrk="1" latinLnBrk="0" hangingPunct="1">
              <a:defRPr sz="1400" kern="1200">
                <a:solidFill>
                  <a:schemeClr val="tx1"/>
                </a:solidFill>
                <a:latin typeface="+mn-lt"/>
                <a:ea typeface="+mn-ea"/>
                <a:cs typeface="+mn-cs"/>
              </a:defRPr>
            </a:lvl5pPr>
            <a:lvl6pPr marL="1715118" algn="l" defTabSz="686047" rtl="0" eaLnBrk="1" latinLnBrk="0" hangingPunct="1">
              <a:defRPr sz="1400" kern="1200">
                <a:solidFill>
                  <a:schemeClr val="tx1"/>
                </a:solidFill>
                <a:latin typeface="+mn-lt"/>
                <a:ea typeface="+mn-ea"/>
                <a:cs typeface="+mn-cs"/>
              </a:defRPr>
            </a:lvl6pPr>
            <a:lvl7pPr marL="2058140" algn="l" defTabSz="686047" rtl="0" eaLnBrk="1" latinLnBrk="0" hangingPunct="1">
              <a:defRPr sz="1400" kern="1200">
                <a:solidFill>
                  <a:schemeClr val="tx1"/>
                </a:solidFill>
                <a:latin typeface="+mn-lt"/>
                <a:ea typeface="+mn-ea"/>
                <a:cs typeface="+mn-cs"/>
              </a:defRPr>
            </a:lvl7pPr>
            <a:lvl8pPr marL="2401164" algn="l" defTabSz="686047" rtl="0" eaLnBrk="1" latinLnBrk="0" hangingPunct="1">
              <a:defRPr sz="1400" kern="1200">
                <a:solidFill>
                  <a:schemeClr val="tx1"/>
                </a:solidFill>
                <a:latin typeface="+mn-lt"/>
                <a:ea typeface="+mn-ea"/>
                <a:cs typeface="+mn-cs"/>
              </a:defRPr>
            </a:lvl8pPr>
            <a:lvl9pPr marL="2744188" algn="l" defTabSz="686047" rtl="0" eaLnBrk="1" latinLnBrk="0" hangingPunct="1">
              <a:defRPr sz="1400" kern="1200">
                <a:solidFill>
                  <a:schemeClr val="tx1"/>
                </a:solidFill>
                <a:latin typeface="+mn-lt"/>
                <a:ea typeface="+mn-ea"/>
                <a:cs typeface="+mn-cs"/>
              </a:defRPr>
            </a:lvl9pPr>
          </a:lstStyle>
          <a:p>
            <a:pPr marL="0" marR="0" lvl="0" indent="0" algn="r" defTabSz="686047" rtl="0" eaLnBrk="1" fontAlgn="auto" latinLnBrk="0" hangingPunct="1">
              <a:lnSpc>
                <a:spcPct val="100000"/>
              </a:lnSpc>
              <a:spcBef>
                <a:spcPts val="0"/>
              </a:spcBef>
              <a:spcAft>
                <a:spcPts val="0"/>
              </a:spcAft>
              <a:buClrTx/>
              <a:buSzTx/>
              <a:buFontTx/>
              <a:buNone/>
              <a:tabLst/>
              <a:defRPr/>
            </a:pPr>
            <a:fld id="{30DB7900-D72E-4025-AF90-97BD6DF59E7D}" type="slidenum">
              <a:rPr kumimoji="0" lang="en-US" sz="1600" b="1" i="0" u="none" strike="noStrike" kern="1200" cap="none" spc="0" normalizeH="0" baseline="0" noProof="0" smtClean="0">
                <a:ln>
                  <a:noFill/>
                </a:ln>
                <a:solidFill>
                  <a:srgbClr val="000000"/>
                </a:solidFill>
                <a:effectLst/>
                <a:uLnTx/>
                <a:uFillTx/>
                <a:latin typeface="Segoe UI"/>
                <a:ea typeface="+mn-ea"/>
                <a:cs typeface="+mn-cs"/>
              </a:rPr>
              <a:pPr marL="0" marR="0" lvl="0" indent="0" algn="r" defTabSz="686047" rtl="0" eaLnBrk="1" fontAlgn="auto" latinLnBrk="0" hangingPunct="1">
                <a:lnSpc>
                  <a:spcPct val="100000"/>
                </a:lnSpc>
                <a:spcBef>
                  <a:spcPts val="0"/>
                </a:spcBef>
                <a:spcAft>
                  <a:spcPts val="0"/>
                </a:spcAft>
                <a:buClrTx/>
                <a:buSzTx/>
                <a:buFontTx/>
                <a:buNone/>
                <a:tabLst/>
                <a:defRPr/>
              </a:pPr>
              <a:t>28</a:t>
            </a:fld>
            <a:endParaRPr kumimoji="0" lang="en-US" sz="1600" b="1" i="0" u="none" strike="noStrike" kern="1200" cap="none" spc="0" normalizeH="0" baseline="0" noProof="0" dirty="0">
              <a:ln>
                <a:noFill/>
              </a:ln>
              <a:solidFill>
                <a:srgbClr val="000000"/>
              </a:solidFill>
              <a:effectLst/>
              <a:uLnTx/>
              <a:uFillTx/>
              <a:latin typeface="Segoe UI"/>
              <a:ea typeface="+mn-ea"/>
              <a:cs typeface="+mn-cs"/>
            </a:endParaRPr>
          </a:p>
        </p:txBody>
      </p:sp>
      <p:sp>
        <p:nvSpPr>
          <p:cNvPr id="10" name="Text Placeholder 2">
            <a:extLst>
              <a:ext uri="{FF2B5EF4-FFF2-40B4-BE49-F238E27FC236}">
                <a16:creationId xmlns:a16="http://schemas.microsoft.com/office/drawing/2014/main" id="{B259A9D5-89C9-7248-B1D3-CD1A5C9EB65D}"/>
              </a:ext>
            </a:extLst>
          </p:cNvPr>
          <p:cNvSpPr txBox="1">
            <a:spLocks/>
          </p:cNvSpPr>
          <p:nvPr/>
        </p:nvSpPr>
        <p:spPr>
          <a:xfrm>
            <a:off x="-15390" y="664081"/>
            <a:ext cx="7835087" cy="679828"/>
          </a:xfrm>
          <a:prstGeom prst="rect">
            <a:avLst/>
          </a:prstGeom>
        </p:spPr>
        <p:txBody>
          <a:bodyPr vert="horz" lIns="417488" tIns="208744" rIns="417488" bIns="208744" rtlCol="0" anchor="ctr"/>
          <a:lstStyle>
            <a:defPPr>
              <a:defRPr lang="en-US"/>
            </a:defPPr>
            <a:lvl1pPr marL="0" algn="l" defTabSz="4389120" rtl="0" eaLnBrk="1" latinLnBrk="0" hangingPunct="1">
              <a:defRPr sz="8640" kern="1200">
                <a:solidFill>
                  <a:schemeClr val="tx1"/>
                </a:solidFill>
                <a:latin typeface="+mn-lt"/>
                <a:ea typeface="+mn-ea"/>
                <a:cs typeface="+mn-cs"/>
              </a:defRPr>
            </a:lvl1pPr>
            <a:lvl2pPr marL="2194560" algn="l" defTabSz="4389120" rtl="0" eaLnBrk="1" latinLnBrk="0" hangingPunct="1">
              <a:defRPr sz="8640" kern="1200">
                <a:solidFill>
                  <a:schemeClr val="tx1"/>
                </a:solidFill>
                <a:latin typeface="+mn-lt"/>
                <a:ea typeface="+mn-ea"/>
                <a:cs typeface="+mn-cs"/>
              </a:defRPr>
            </a:lvl2pPr>
            <a:lvl3pPr marL="4389120" algn="l" defTabSz="4389120" rtl="0" eaLnBrk="1" latinLnBrk="0" hangingPunct="1">
              <a:defRPr sz="8640" kern="1200">
                <a:solidFill>
                  <a:schemeClr val="tx1"/>
                </a:solidFill>
                <a:latin typeface="+mn-lt"/>
                <a:ea typeface="+mn-ea"/>
                <a:cs typeface="+mn-cs"/>
              </a:defRPr>
            </a:lvl3pPr>
            <a:lvl4pPr marL="6583680" algn="l" defTabSz="4389120" rtl="0" eaLnBrk="1" latinLnBrk="0" hangingPunct="1">
              <a:defRPr sz="8640" kern="1200">
                <a:solidFill>
                  <a:schemeClr val="tx1"/>
                </a:solidFill>
                <a:latin typeface="+mn-lt"/>
                <a:ea typeface="+mn-ea"/>
                <a:cs typeface="+mn-cs"/>
              </a:defRPr>
            </a:lvl4pPr>
            <a:lvl5pPr marL="8778240" algn="l" defTabSz="4389120" rtl="0" eaLnBrk="1" latinLnBrk="0" hangingPunct="1">
              <a:defRPr sz="8640" kern="1200">
                <a:solidFill>
                  <a:schemeClr val="tx1"/>
                </a:solidFill>
                <a:latin typeface="+mn-lt"/>
                <a:ea typeface="+mn-ea"/>
                <a:cs typeface="+mn-cs"/>
              </a:defRPr>
            </a:lvl5pPr>
            <a:lvl6pPr marL="10972800" algn="l" defTabSz="4389120" rtl="0" eaLnBrk="1" latinLnBrk="0" hangingPunct="1">
              <a:defRPr sz="8640" kern="1200">
                <a:solidFill>
                  <a:schemeClr val="tx1"/>
                </a:solidFill>
                <a:latin typeface="+mn-lt"/>
                <a:ea typeface="+mn-ea"/>
                <a:cs typeface="+mn-cs"/>
              </a:defRPr>
            </a:lvl6pPr>
            <a:lvl7pPr marL="13167360" algn="l" defTabSz="4389120" rtl="0" eaLnBrk="1" latinLnBrk="0" hangingPunct="1">
              <a:defRPr sz="8640" kern="1200">
                <a:solidFill>
                  <a:schemeClr val="tx1"/>
                </a:solidFill>
                <a:latin typeface="+mn-lt"/>
                <a:ea typeface="+mn-ea"/>
                <a:cs typeface="+mn-cs"/>
              </a:defRPr>
            </a:lvl7pPr>
            <a:lvl8pPr marL="15361920" algn="l" defTabSz="4389120" rtl="0" eaLnBrk="1" latinLnBrk="0" hangingPunct="1">
              <a:defRPr sz="8640" kern="1200">
                <a:solidFill>
                  <a:schemeClr val="tx1"/>
                </a:solidFill>
                <a:latin typeface="+mn-lt"/>
                <a:ea typeface="+mn-ea"/>
                <a:cs typeface="+mn-cs"/>
              </a:defRPr>
            </a:lvl8pPr>
            <a:lvl9pPr marL="17556480" algn="l" defTabSz="4389120" rtl="0" eaLnBrk="1" latinLnBrk="0" hangingPunct="1">
              <a:defRPr sz="8640" kern="1200">
                <a:solidFill>
                  <a:schemeClr val="tx1"/>
                </a:solidFill>
                <a:latin typeface="+mn-lt"/>
                <a:ea typeface="+mn-ea"/>
                <a:cs typeface="+mn-cs"/>
              </a:defRPr>
            </a:lvl9pPr>
          </a:lstStyle>
          <a:p>
            <a:pPr marL="0" marR="0" lvl="0" indent="0" algn="l" defTabSz="438912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C00000"/>
                </a:solidFill>
                <a:effectLst/>
                <a:uLnTx/>
                <a:uFillTx/>
                <a:latin typeface="Open Sans" panose="020B0606030504020204" pitchFamily="34" charset="0"/>
                <a:ea typeface="Open Sans" panose="020B0606030504020204" pitchFamily="34" charset="0"/>
                <a:cs typeface="Open Sans" panose="020B0606030504020204" pitchFamily="34" charset="0"/>
              </a:rPr>
              <a:t>[CIKM15a, KDD17, VLDB17demo, IJCNN18]</a:t>
            </a:r>
          </a:p>
          <a:p>
            <a:pPr lvl="0">
              <a:defRPr/>
            </a:pPr>
            <a:r>
              <a:rPr lang="en-US" sz="1800" b="1" dirty="0">
                <a:solidFill>
                  <a:srgbClr val="C00000"/>
                </a:solidFill>
                <a:latin typeface="Open Sans" panose="020B0606030504020204" pitchFamily="34" charset="0"/>
                <a:ea typeface="Open Sans" panose="020B0606030504020204" pitchFamily="34" charset="0"/>
                <a:cs typeface="Open Sans" panose="020B0606030504020204" pitchFamily="34" charset="0"/>
              </a:rPr>
              <a:t>* First Runner-Up, SIGMOD17 Student Research Competition</a:t>
            </a:r>
            <a:endParaRPr kumimoji="0" lang="en-US" sz="1800" b="1" i="0" u="none" strike="noStrike" kern="1200" cap="none" spc="0" normalizeH="0" baseline="0" noProof="0" dirty="0">
              <a:ln>
                <a:noFill/>
              </a:ln>
              <a:solidFill>
                <a:srgbClr val="C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1880018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50237" y="-21581"/>
            <a:ext cx="7419757" cy="5165081"/>
          </a:xfrm>
          <a:prstGeom prst="rect">
            <a:avLst/>
          </a:prstGeom>
        </p:spPr>
      </p:pic>
      <p:sp>
        <p:nvSpPr>
          <p:cNvPr id="4" name="Slide Number Placeholder 3">
            <a:extLst>
              <a:ext uri="{FF2B5EF4-FFF2-40B4-BE49-F238E27FC236}">
                <a16:creationId xmlns:a16="http://schemas.microsoft.com/office/drawing/2014/main" id="{1B4E4AF1-2FBA-2346-BB99-5CA0F5ED1DFB}"/>
              </a:ext>
            </a:extLst>
          </p:cNvPr>
          <p:cNvSpPr txBox="1">
            <a:spLocks/>
          </p:cNvSpPr>
          <p:nvPr/>
        </p:nvSpPr>
        <p:spPr>
          <a:xfrm>
            <a:off x="6999012" y="4877931"/>
            <a:ext cx="2133600" cy="274637"/>
          </a:xfrm>
          <a:prstGeom prst="rect">
            <a:avLst/>
          </a:prstGeom>
        </p:spPr>
        <p:txBody>
          <a:bodyPr vert="horz" lIns="91440" tIns="45720" rIns="91440" bIns="45720" rtlCol="0" anchor="ctr"/>
          <a:lstStyle>
            <a:defPPr>
              <a:defRPr lang="en-US"/>
            </a:defPPr>
            <a:lvl1pPr marL="0" algn="r" defTabSz="686047" rtl="0" eaLnBrk="1" latinLnBrk="0" hangingPunct="1">
              <a:defRPr sz="1600" b="1" kern="1200">
                <a:solidFill>
                  <a:schemeClr val="tx1"/>
                </a:solidFill>
                <a:latin typeface="+mn-lt"/>
                <a:ea typeface="+mn-ea"/>
                <a:cs typeface="+mn-cs"/>
              </a:defRPr>
            </a:lvl1pPr>
            <a:lvl2pPr marL="343024" algn="l" defTabSz="686047" rtl="0" eaLnBrk="1" latinLnBrk="0" hangingPunct="1">
              <a:defRPr sz="1400" kern="1200">
                <a:solidFill>
                  <a:schemeClr val="tx1"/>
                </a:solidFill>
                <a:latin typeface="+mn-lt"/>
                <a:ea typeface="+mn-ea"/>
                <a:cs typeface="+mn-cs"/>
              </a:defRPr>
            </a:lvl2pPr>
            <a:lvl3pPr marL="686047" algn="l" defTabSz="686047" rtl="0" eaLnBrk="1" latinLnBrk="0" hangingPunct="1">
              <a:defRPr sz="1400" kern="1200">
                <a:solidFill>
                  <a:schemeClr val="tx1"/>
                </a:solidFill>
                <a:latin typeface="+mn-lt"/>
                <a:ea typeface="+mn-ea"/>
                <a:cs typeface="+mn-cs"/>
              </a:defRPr>
            </a:lvl3pPr>
            <a:lvl4pPr marL="1029070" algn="l" defTabSz="686047" rtl="0" eaLnBrk="1" latinLnBrk="0" hangingPunct="1">
              <a:defRPr sz="1400" kern="1200">
                <a:solidFill>
                  <a:schemeClr val="tx1"/>
                </a:solidFill>
                <a:latin typeface="+mn-lt"/>
                <a:ea typeface="+mn-ea"/>
                <a:cs typeface="+mn-cs"/>
              </a:defRPr>
            </a:lvl4pPr>
            <a:lvl5pPr marL="1372094" algn="l" defTabSz="686047" rtl="0" eaLnBrk="1" latinLnBrk="0" hangingPunct="1">
              <a:defRPr sz="1400" kern="1200">
                <a:solidFill>
                  <a:schemeClr val="tx1"/>
                </a:solidFill>
                <a:latin typeface="+mn-lt"/>
                <a:ea typeface="+mn-ea"/>
                <a:cs typeface="+mn-cs"/>
              </a:defRPr>
            </a:lvl5pPr>
            <a:lvl6pPr marL="1715118" algn="l" defTabSz="686047" rtl="0" eaLnBrk="1" latinLnBrk="0" hangingPunct="1">
              <a:defRPr sz="1400" kern="1200">
                <a:solidFill>
                  <a:schemeClr val="tx1"/>
                </a:solidFill>
                <a:latin typeface="+mn-lt"/>
                <a:ea typeface="+mn-ea"/>
                <a:cs typeface="+mn-cs"/>
              </a:defRPr>
            </a:lvl6pPr>
            <a:lvl7pPr marL="2058140" algn="l" defTabSz="686047" rtl="0" eaLnBrk="1" latinLnBrk="0" hangingPunct="1">
              <a:defRPr sz="1400" kern="1200">
                <a:solidFill>
                  <a:schemeClr val="tx1"/>
                </a:solidFill>
                <a:latin typeface="+mn-lt"/>
                <a:ea typeface="+mn-ea"/>
                <a:cs typeface="+mn-cs"/>
              </a:defRPr>
            </a:lvl7pPr>
            <a:lvl8pPr marL="2401164" algn="l" defTabSz="686047" rtl="0" eaLnBrk="1" latinLnBrk="0" hangingPunct="1">
              <a:defRPr sz="1400" kern="1200">
                <a:solidFill>
                  <a:schemeClr val="tx1"/>
                </a:solidFill>
                <a:latin typeface="+mn-lt"/>
                <a:ea typeface="+mn-ea"/>
                <a:cs typeface="+mn-cs"/>
              </a:defRPr>
            </a:lvl8pPr>
            <a:lvl9pPr marL="2744188" algn="l" defTabSz="686047" rtl="0" eaLnBrk="1" latinLnBrk="0" hangingPunct="1">
              <a:defRPr sz="1400" kern="1200">
                <a:solidFill>
                  <a:schemeClr val="tx1"/>
                </a:solidFill>
                <a:latin typeface="+mn-lt"/>
                <a:ea typeface="+mn-ea"/>
                <a:cs typeface="+mn-cs"/>
              </a:defRPr>
            </a:lvl9pPr>
          </a:lstStyle>
          <a:p>
            <a:pPr marL="0" marR="0" lvl="0" indent="0" algn="r" defTabSz="686047" rtl="0" eaLnBrk="1" fontAlgn="auto" latinLnBrk="0" hangingPunct="1">
              <a:lnSpc>
                <a:spcPct val="100000"/>
              </a:lnSpc>
              <a:spcBef>
                <a:spcPts val="0"/>
              </a:spcBef>
              <a:spcAft>
                <a:spcPts val="0"/>
              </a:spcAft>
              <a:buClrTx/>
              <a:buSzTx/>
              <a:buFontTx/>
              <a:buNone/>
              <a:tabLst/>
              <a:defRPr/>
            </a:pPr>
            <a:fld id="{30DB7900-D72E-4025-AF90-97BD6DF59E7D}" type="slidenum">
              <a:rPr kumimoji="0" lang="en-US" sz="1600" b="1" i="0" u="none" strike="noStrike" kern="1200" cap="none" spc="0" normalizeH="0" baseline="0" noProof="0" smtClean="0">
                <a:ln>
                  <a:noFill/>
                </a:ln>
                <a:solidFill>
                  <a:srgbClr val="000000"/>
                </a:solidFill>
                <a:effectLst/>
                <a:uLnTx/>
                <a:uFillTx/>
                <a:latin typeface="Segoe UI"/>
                <a:ea typeface="+mn-ea"/>
                <a:cs typeface="+mn-cs"/>
              </a:rPr>
              <a:pPr marL="0" marR="0" lvl="0" indent="0" algn="r" defTabSz="686047" rtl="0" eaLnBrk="1" fontAlgn="auto" latinLnBrk="0" hangingPunct="1">
                <a:lnSpc>
                  <a:spcPct val="100000"/>
                </a:lnSpc>
                <a:spcBef>
                  <a:spcPts val="0"/>
                </a:spcBef>
                <a:spcAft>
                  <a:spcPts val="0"/>
                </a:spcAft>
                <a:buClrTx/>
                <a:buSzTx/>
                <a:buFontTx/>
                <a:buNone/>
                <a:tabLst/>
                <a:defRPr/>
              </a:pPr>
              <a:t>29</a:t>
            </a:fld>
            <a:endParaRPr kumimoji="0" lang="en-US" sz="1600" b="1"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388641963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ounded Rectangular Callout 15">
            <a:extLst>
              <a:ext uri="{FF2B5EF4-FFF2-40B4-BE49-F238E27FC236}">
                <a16:creationId xmlns:a16="http://schemas.microsoft.com/office/drawing/2014/main" id="{70059908-7211-C548-BEE9-466AAA94F0A6}"/>
              </a:ext>
            </a:extLst>
          </p:cNvPr>
          <p:cNvSpPr/>
          <p:nvPr/>
        </p:nvSpPr>
        <p:spPr bwMode="auto">
          <a:xfrm>
            <a:off x="87549" y="849455"/>
            <a:ext cx="6695872" cy="1245034"/>
          </a:xfrm>
          <a:prstGeom prst="wedgeRoundRectCallout">
            <a:avLst>
              <a:gd name="adj1" fmla="val 2632"/>
              <a:gd name="adj2" fmla="val 84173"/>
              <a:gd name="adj3" fmla="val 16667"/>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4" name="Slide Number Placeholder 3">
            <a:extLst>
              <a:ext uri="{FF2B5EF4-FFF2-40B4-BE49-F238E27FC236}">
                <a16:creationId xmlns:a16="http://schemas.microsoft.com/office/drawing/2014/main" id="{52E36876-A182-2147-91AA-69A7E9BD9E9B}"/>
              </a:ext>
            </a:extLst>
          </p:cNvPr>
          <p:cNvSpPr>
            <a:spLocks noGrp="1"/>
          </p:cNvSpPr>
          <p:nvPr>
            <p:ph type="sldNum" sz="quarter" idx="10"/>
          </p:nvPr>
        </p:nvSpPr>
        <p:spPr/>
        <p:txBody>
          <a:bodyPr/>
          <a:lstStyle/>
          <a:p>
            <a:pPr marL="0" marR="0" lvl="0" indent="0" algn="r" defTabSz="686047" rtl="0" eaLnBrk="1" fontAlgn="auto" latinLnBrk="0" hangingPunct="1">
              <a:lnSpc>
                <a:spcPct val="100000"/>
              </a:lnSpc>
              <a:spcBef>
                <a:spcPts val="0"/>
              </a:spcBef>
              <a:spcAft>
                <a:spcPts val="0"/>
              </a:spcAft>
              <a:buClrTx/>
              <a:buSzTx/>
              <a:buFontTx/>
              <a:buNone/>
              <a:tabLst/>
              <a:defRPr/>
            </a:pPr>
            <a:fld id="{FC2EED17-1836-6142-A4B1-ABB9C7C22E41}" type="slidenum">
              <a:rPr kumimoji="0" lang="en-US" sz="1600" b="1" i="0" u="none" strike="noStrike" kern="1200" cap="none" spc="0" normalizeH="0" baseline="0" noProof="0" smtClean="0">
                <a:ln>
                  <a:noFill/>
                </a:ln>
                <a:solidFill>
                  <a:srgbClr val="000000"/>
                </a:solidFill>
                <a:effectLst/>
                <a:uLnTx/>
                <a:uFillTx/>
                <a:latin typeface="Segoe UI"/>
                <a:ea typeface="+mn-ea"/>
                <a:cs typeface="+mn-cs"/>
              </a:rPr>
              <a:pPr marL="0" marR="0" lvl="0" indent="0" algn="r" defTabSz="686047" rtl="0" eaLnBrk="1" fontAlgn="auto" latinLnBrk="0" hangingPunct="1">
                <a:lnSpc>
                  <a:spcPct val="100000"/>
                </a:lnSpc>
                <a:spcBef>
                  <a:spcPts val="0"/>
                </a:spcBef>
                <a:spcAft>
                  <a:spcPts val="0"/>
                </a:spcAft>
                <a:buClrTx/>
                <a:buSzTx/>
                <a:buFontTx/>
                <a:buNone/>
                <a:tabLst/>
                <a:defRPr/>
              </a:pPr>
              <a:t>3</a:t>
            </a:fld>
            <a:endParaRPr kumimoji="0" lang="en-US" sz="1600" b="1" i="0" u="none" strike="noStrike" kern="1200" cap="none" spc="0" normalizeH="0" baseline="0" noProof="0">
              <a:ln>
                <a:noFill/>
              </a:ln>
              <a:solidFill>
                <a:srgbClr val="000000"/>
              </a:solidFill>
              <a:effectLst/>
              <a:uLnTx/>
              <a:uFillTx/>
              <a:latin typeface="Segoe UI"/>
              <a:ea typeface="+mn-ea"/>
              <a:cs typeface="+mn-cs"/>
            </a:endParaRPr>
          </a:p>
        </p:txBody>
      </p:sp>
      <p:sp>
        <p:nvSpPr>
          <p:cNvPr id="11" name="Rectangle 10">
            <a:extLst>
              <a:ext uri="{FF2B5EF4-FFF2-40B4-BE49-F238E27FC236}">
                <a16:creationId xmlns:a16="http://schemas.microsoft.com/office/drawing/2014/main" id="{50979194-19D6-2242-95FE-CA5A27C0D1F2}"/>
              </a:ext>
            </a:extLst>
          </p:cNvPr>
          <p:cNvSpPr/>
          <p:nvPr/>
        </p:nvSpPr>
        <p:spPr>
          <a:xfrm>
            <a:off x="7063176" y="1059889"/>
            <a:ext cx="1169636" cy="584775"/>
          </a:xfrm>
          <a:prstGeom prst="rect">
            <a:avLst/>
          </a:prstGeom>
        </p:spPr>
        <p:txBody>
          <a:bodyPr wrap="square">
            <a:spAutoFit/>
          </a:bodyPr>
          <a:lstStyle/>
          <a:p>
            <a:r>
              <a:rPr lang="en-US" sz="3200" b="1" dirty="0">
                <a:solidFill>
                  <a:srgbClr val="C00000"/>
                </a:solidFill>
                <a:latin typeface="Open Sans" panose="020B0606030504020204" pitchFamily="34" charset="0"/>
                <a:ea typeface="Open Sans" panose="020B0606030504020204" pitchFamily="34" charset="0"/>
                <a:cs typeface="Open Sans" panose="020B0606030504020204" pitchFamily="34" charset="0"/>
              </a:rPr>
              <a:t>2009</a:t>
            </a:r>
          </a:p>
        </p:txBody>
      </p:sp>
      <p:sp>
        <p:nvSpPr>
          <p:cNvPr id="13" name="Title 2">
            <a:extLst>
              <a:ext uri="{FF2B5EF4-FFF2-40B4-BE49-F238E27FC236}">
                <a16:creationId xmlns:a16="http://schemas.microsoft.com/office/drawing/2014/main" id="{D8682586-D9FE-B741-BCE9-ABA51D4CC234}"/>
              </a:ext>
            </a:extLst>
          </p:cNvPr>
          <p:cNvSpPr>
            <a:spLocks noGrp="1"/>
          </p:cNvSpPr>
          <p:nvPr>
            <p:ph type="title"/>
          </p:nvPr>
        </p:nvSpPr>
        <p:spPr>
          <a:xfrm>
            <a:off x="162838" y="52231"/>
            <a:ext cx="7928976" cy="722751"/>
          </a:xfrm>
        </p:spPr>
        <p:txBody>
          <a:bodyPr lIns="91440" tIns="45720" rIns="91440" bIns="45720" anchor="ctr" anchorCtr="0">
            <a:normAutofit/>
          </a:bodyPr>
          <a:lstStyle/>
          <a:p>
            <a:r>
              <a:rPr lang="en-US" sz="4000" b="1" dirty="0">
                <a:solidFill>
                  <a:srgbClr val="13409F"/>
                </a:solidFill>
                <a:latin typeface="Open Sans" panose="020B0606030504020204" pitchFamily="34" charset="0"/>
                <a:ea typeface="Open Sans" panose="020B0606030504020204" pitchFamily="34" charset="0"/>
                <a:cs typeface="Open Sans" panose="020B0606030504020204" pitchFamily="34" charset="0"/>
              </a:rPr>
              <a:t>How it Started</a:t>
            </a:r>
          </a:p>
        </p:txBody>
      </p:sp>
      <p:pic>
        <p:nvPicPr>
          <p:cNvPr id="14" name="Picture 13">
            <a:extLst>
              <a:ext uri="{FF2B5EF4-FFF2-40B4-BE49-F238E27FC236}">
                <a16:creationId xmlns:a16="http://schemas.microsoft.com/office/drawing/2014/main" id="{6452CC14-CC8F-C44A-877E-E67B852F8066}"/>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062827" y="2775045"/>
            <a:ext cx="2894473" cy="2204007"/>
          </a:xfrm>
          <a:prstGeom prst="rect">
            <a:avLst/>
          </a:prstGeom>
        </p:spPr>
      </p:pic>
      <p:pic>
        <p:nvPicPr>
          <p:cNvPr id="7" name="Picture 4" descr="BOSTON, MA - FEBRUARY 10, 2008: (L to R) ESPN NBA analyst Mark Jackson, play-by-play commentator Mike Breen, and guest analyst Jeff Van Gundy in action at TD Banknorth Garden. (Photo by Scott Clarke / ESPN)">
            <a:extLst>
              <a:ext uri="{FF2B5EF4-FFF2-40B4-BE49-F238E27FC236}">
                <a16:creationId xmlns:a16="http://schemas.microsoft.com/office/drawing/2014/main" id="{AF639145-FFC8-854F-ABAF-7E6BE2E4A992}"/>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3309490" y="2538166"/>
            <a:ext cx="1439711" cy="958973"/>
          </a:xfrm>
          <a:prstGeom prst="rect">
            <a:avLst/>
          </a:prstGeom>
          <a:noFill/>
          <a:extLst>
            <a:ext uri="{909E8E84-426E-40DD-AFC4-6F175D3DCCD1}">
              <a14:hiddenFill xmlns:a14="http://schemas.microsoft.com/office/drawing/2010/main">
                <a:solidFill>
                  <a:srgbClr val="FFFFFF"/>
                </a:solidFill>
              </a14:hiddenFill>
            </a:ext>
          </a:extLst>
        </p:spPr>
      </p:pic>
      <p:sp>
        <p:nvSpPr>
          <p:cNvPr id="8" name="Cloud Callout 7">
            <a:extLst>
              <a:ext uri="{FF2B5EF4-FFF2-40B4-BE49-F238E27FC236}">
                <a16:creationId xmlns:a16="http://schemas.microsoft.com/office/drawing/2014/main" id="{A3954BCD-8E3E-4E4E-802E-3B22745D1D55}"/>
              </a:ext>
            </a:extLst>
          </p:cNvPr>
          <p:cNvSpPr/>
          <p:nvPr/>
        </p:nvSpPr>
        <p:spPr bwMode="auto">
          <a:xfrm>
            <a:off x="0" y="2331368"/>
            <a:ext cx="2315411" cy="1674770"/>
          </a:xfrm>
          <a:prstGeom prst="cloudCallout">
            <a:avLst>
              <a:gd name="adj1" fmla="val 49879"/>
              <a:gd name="adj2" fmla="val 27494"/>
            </a:avLst>
          </a:prstGeom>
          <a:solidFill>
            <a:srgbClr val="FBFBFB"/>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0" name="Rectangle 9">
            <a:extLst>
              <a:ext uri="{FF2B5EF4-FFF2-40B4-BE49-F238E27FC236}">
                <a16:creationId xmlns:a16="http://schemas.microsoft.com/office/drawing/2014/main" id="{13749E0F-4902-9B4F-8C46-E8C2BAB2E09B}"/>
              </a:ext>
            </a:extLst>
          </p:cNvPr>
          <p:cNvSpPr/>
          <p:nvPr/>
        </p:nvSpPr>
        <p:spPr>
          <a:xfrm>
            <a:off x="232090" y="2568588"/>
            <a:ext cx="2083321" cy="1200329"/>
          </a:xfrm>
          <a:prstGeom prst="rect">
            <a:avLst/>
          </a:prstGeom>
        </p:spPr>
        <p:txBody>
          <a:bodyPr wrap="square">
            <a:spAutoFit/>
          </a:bodyPr>
          <a:lstStyle/>
          <a:p>
            <a:r>
              <a:rPr lang="en-US" sz="2400" dirty="0">
                <a:solidFill>
                  <a:srgbClr val="C00000"/>
                </a:solidFill>
                <a:latin typeface="Open Sans" panose="020B0606030504020204" pitchFamily="34" charset="0"/>
                <a:ea typeface="Open Sans" panose="020B0606030504020204" pitchFamily="34" charset="0"/>
                <a:cs typeface="Open Sans" panose="020B0606030504020204" pitchFamily="34" charset="0"/>
              </a:rPr>
              <a:t>How did they come up with that?</a:t>
            </a:r>
          </a:p>
        </p:txBody>
      </p:sp>
      <p:sp>
        <p:nvSpPr>
          <p:cNvPr id="17" name="Rectangle 16">
            <a:extLst>
              <a:ext uri="{FF2B5EF4-FFF2-40B4-BE49-F238E27FC236}">
                <a16:creationId xmlns:a16="http://schemas.microsoft.com/office/drawing/2014/main" id="{E072FDBA-23A3-D944-9863-59F07D1E03E5}"/>
              </a:ext>
            </a:extLst>
          </p:cNvPr>
          <p:cNvSpPr/>
          <p:nvPr/>
        </p:nvSpPr>
        <p:spPr>
          <a:xfrm>
            <a:off x="101416" y="866453"/>
            <a:ext cx="6845030" cy="1200329"/>
          </a:xfrm>
          <a:prstGeom prst="rect">
            <a:avLst/>
          </a:prstGeom>
        </p:spPr>
        <p:txBody>
          <a:bodyPr wrap="square">
            <a:spAutoFit/>
          </a:bodyPr>
          <a:lstStyle/>
          <a:p>
            <a:r>
              <a:rPr lang="en-US" sz="2400" dirty="0">
                <a:latin typeface="Open Sans" panose="020B0606030504020204" pitchFamily="34" charset="0"/>
                <a:ea typeface="Open Sans" panose="020B0606030504020204" pitchFamily="34" charset="0"/>
                <a:cs typeface="Open Sans" panose="020B0606030504020204" pitchFamily="34" charset="0"/>
              </a:rPr>
              <a:t>Chris Paul had 16 points, 10 rebounds, 13 assists and five steals…… The only other active player to have such a game is Jason Kidd…</a:t>
            </a:r>
          </a:p>
        </p:txBody>
      </p:sp>
      <p:pic>
        <p:nvPicPr>
          <p:cNvPr id="18" name="Picture 17">
            <a:extLst>
              <a:ext uri="{FF2B5EF4-FFF2-40B4-BE49-F238E27FC236}">
                <a16:creationId xmlns:a16="http://schemas.microsoft.com/office/drawing/2014/main" id="{6A2BB2B9-8929-AD4E-8BCD-E7B9DBD1930B}"/>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665460" y="2111008"/>
            <a:ext cx="3098388" cy="2958019"/>
          </a:xfrm>
          <a:prstGeom prst="rect">
            <a:avLst/>
          </a:prstGeom>
        </p:spPr>
      </p:pic>
    </p:spTree>
    <p:extLst>
      <p:ext uri="{BB962C8B-B14F-4D97-AF65-F5344CB8AC3E}">
        <p14:creationId xmlns:p14="http://schemas.microsoft.com/office/powerpoint/2010/main" val="232936988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2029600" y="25923144"/>
            <a:ext cx="17779240" cy="13991761"/>
          </a:xfrm>
          <a:prstGeom prst="rect">
            <a:avLst/>
          </a:prstGeom>
        </p:spPr>
      </p:pic>
      <p:pic>
        <p:nvPicPr>
          <p:cNvPr id="8" name="Picture 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547683" y="81024"/>
            <a:ext cx="6288377" cy="4948776"/>
          </a:xfrm>
          <a:prstGeom prst="rect">
            <a:avLst/>
          </a:prstGeom>
        </p:spPr>
      </p:pic>
      <p:sp>
        <p:nvSpPr>
          <p:cNvPr id="4" name="Slide Number Placeholder 3">
            <a:extLst>
              <a:ext uri="{FF2B5EF4-FFF2-40B4-BE49-F238E27FC236}">
                <a16:creationId xmlns:a16="http://schemas.microsoft.com/office/drawing/2014/main" id="{E35902A0-F2A8-6C44-B301-DD8D8376C5B5}"/>
              </a:ext>
            </a:extLst>
          </p:cNvPr>
          <p:cNvSpPr txBox="1">
            <a:spLocks/>
          </p:cNvSpPr>
          <p:nvPr/>
        </p:nvSpPr>
        <p:spPr>
          <a:xfrm>
            <a:off x="6999012" y="4852293"/>
            <a:ext cx="2133600" cy="274637"/>
          </a:xfrm>
          <a:prstGeom prst="rect">
            <a:avLst/>
          </a:prstGeom>
        </p:spPr>
        <p:txBody>
          <a:bodyPr vert="horz" lIns="91440" tIns="45720" rIns="91440" bIns="45720" rtlCol="0" anchor="ctr"/>
          <a:lstStyle>
            <a:defPPr>
              <a:defRPr lang="en-US"/>
            </a:defPPr>
            <a:lvl1pPr marL="0" algn="r" defTabSz="686047" rtl="0" eaLnBrk="1" latinLnBrk="0" hangingPunct="1">
              <a:defRPr sz="1600" b="1" kern="1200">
                <a:solidFill>
                  <a:schemeClr val="tx1"/>
                </a:solidFill>
                <a:latin typeface="+mn-lt"/>
                <a:ea typeface="+mn-ea"/>
                <a:cs typeface="+mn-cs"/>
              </a:defRPr>
            </a:lvl1pPr>
            <a:lvl2pPr marL="343024" algn="l" defTabSz="686047" rtl="0" eaLnBrk="1" latinLnBrk="0" hangingPunct="1">
              <a:defRPr sz="1400" kern="1200">
                <a:solidFill>
                  <a:schemeClr val="tx1"/>
                </a:solidFill>
                <a:latin typeface="+mn-lt"/>
                <a:ea typeface="+mn-ea"/>
                <a:cs typeface="+mn-cs"/>
              </a:defRPr>
            </a:lvl2pPr>
            <a:lvl3pPr marL="686047" algn="l" defTabSz="686047" rtl="0" eaLnBrk="1" latinLnBrk="0" hangingPunct="1">
              <a:defRPr sz="1400" kern="1200">
                <a:solidFill>
                  <a:schemeClr val="tx1"/>
                </a:solidFill>
                <a:latin typeface="+mn-lt"/>
                <a:ea typeface="+mn-ea"/>
                <a:cs typeface="+mn-cs"/>
              </a:defRPr>
            </a:lvl3pPr>
            <a:lvl4pPr marL="1029070" algn="l" defTabSz="686047" rtl="0" eaLnBrk="1" latinLnBrk="0" hangingPunct="1">
              <a:defRPr sz="1400" kern="1200">
                <a:solidFill>
                  <a:schemeClr val="tx1"/>
                </a:solidFill>
                <a:latin typeface="+mn-lt"/>
                <a:ea typeface="+mn-ea"/>
                <a:cs typeface="+mn-cs"/>
              </a:defRPr>
            </a:lvl4pPr>
            <a:lvl5pPr marL="1372094" algn="l" defTabSz="686047" rtl="0" eaLnBrk="1" latinLnBrk="0" hangingPunct="1">
              <a:defRPr sz="1400" kern="1200">
                <a:solidFill>
                  <a:schemeClr val="tx1"/>
                </a:solidFill>
                <a:latin typeface="+mn-lt"/>
                <a:ea typeface="+mn-ea"/>
                <a:cs typeface="+mn-cs"/>
              </a:defRPr>
            </a:lvl5pPr>
            <a:lvl6pPr marL="1715118" algn="l" defTabSz="686047" rtl="0" eaLnBrk="1" latinLnBrk="0" hangingPunct="1">
              <a:defRPr sz="1400" kern="1200">
                <a:solidFill>
                  <a:schemeClr val="tx1"/>
                </a:solidFill>
                <a:latin typeface="+mn-lt"/>
                <a:ea typeface="+mn-ea"/>
                <a:cs typeface="+mn-cs"/>
              </a:defRPr>
            </a:lvl6pPr>
            <a:lvl7pPr marL="2058140" algn="l" defTabSz="686047" rtl="0" eaLnBrk="1" latinLnBrk="0" hangingPunct="1">
              <a:defRPr sz="1400" kern="1200">
                <a:solidFill>
                  <a:schemeClr val="tx1"/>
                </a:solidFill>
                <a:latin typeface="+mn-lt"/>
                <a:ea typeface="+mn-ea"/>
                <a:cs typeface="+mn-cs"/>
              </a:defRPr>
            </a:lvl7pPr>
            <a:lvl8pPr marL="2401164" algn="l" defTabSz="686047" rtl="0" eaLnBrk="1" latinLnBrk="0" hangingPunct="1">
              <a:defRPr sz="1400" kern="1200">
                <a:solidFill>
                  <a:schemeClr val="tx1"/>
                </a:solidFill>
                <a:latin typeface="+mn-lt"/>
                <a:ea typeface="+mn-ea"/>
                <a:cs typeface="+mn-cs"/>
              </a:defRPr>
            </a:lvl8pPr>
            <a:lvl9pPr marL="2744188" algn="l" defTabSz="686047" rtl="0" eaLnBrk="1" latinLnBrk="0" hangingPunct="1">
              <a:defRPr sz="1400" kern="1200">
                <a:solidFill>
                  <a:schemeClr val="tx1"/>
                </a:solidFill>
                <a:latin typeface="+mn-lt"/>
                <a:ea typeface="+mn-ea"/>
                <a:cs typeface="+mn-cs"/>
              </a:defRPr>
            </a:lvl9pPr>
          </a:lstStyle>
          <a:p>
            <a:pPr marL="0" marR="0" lvl="0" indent="0" algn="r" defTabSz="686047" rtl="0" eaLnBrk="1" fontAlgn="auto" latinLnBrk="0" hangingPunct="1">
              <a:lnSpc>
                <a:spcPct val="100000"/>
              </a:lnSpc>
              <a:spcBef>
                <a:spcPts val="0"/>
              </a:spcBef>
              <a:spcAft>
                <a:spcPts val="0"/>
              </a:spcAft>
              <a:buClrTx/>
              <a:buSzTx/>
              <a:buFontTx/>
              <a:buNone/>
              <a:tabLst/>
              <a:defRPr/>
            </a:pPr>
            <a:fld id="{30DB7900-D72E-4025-AF90-97BD6DF59E7D}" type="slidenum">
              <a:rPr kumimoji="0" lang="en-US" sz="1600" b="1" i="0" u="none" strike="noStrike" kern="1200" cap="none" spc="0" normalizeH="0" baseline="0" noProof="0" smtClean="0">
                <a:ln>
                  <a:noFill/>
                </a:ln>
                <a:solidFill>
                  <a:srgbClr val="000000"/>
                </a:solidFill>
                <a:effectLst/>
                <a:uLnTx/>
                <a:uFillTx/>
                <a:latin typeface="Segoe UI"/>
                <a:ea typeface="+mn-ea"/>
                <a:cs typeface="+mn-cs"/>
              </a:rPr>
              <a:pPr marL="0" marR="0" lvl="0" indent="0" algn="r" defTabSz="686047" rtl="0" eaLnBrk="1" fontAlgn="auto" latinLnBrk="0" hangingPunct="1">
                <a:lnSpc>
                  <a:spcPct val="100000"/>
                </a:lnSpc>
                <a:spcBef>
                  <a:spcPts val="0"/>
                </a:spcBef>
                <a:spcAft>
                  <a:spcPts val="0"/>
                </a:spcAft>
                <a:buClrTx/>
                <a:buSzTx/>
                <a:buFontTx/>
                <a:buNone/>
                <a:tabLst/>
                <a:defRPr/>
              </a:pPr>
              <a:t>30</a:t>
            </a:fld>
            <a:endParaRPr kumimoji="0" lang="en-US" sz="1600" b="1"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8637189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746A07E-3DDC-224A-8DCE-4BEBDF069F64}"/>
              </a:ext>
            </a:extLst>
          </p:cNvPr>
          <p:cNvSpPr>
            <a:spLocks noGrp="1"/>
          </p:cNvSpPr>
          <p:nvPr>
            <p:ph idx="1"/>
          </p:nvPr>
        </p:nvSpPr>
        <p:spPr>
          <a:xfrm>
            <a:off x="168166" y="1063229"/>
            <a:ext cx="8934269" cy="3486151"/>
          </a:xfrm>
        </p:spPr>
        <p:txBody>
          <a:bodyPr>
            <a:noAutofit/>
          </a:bodyPr>
          <a:lstStyle/>
          <a:p>
            <a:pPr>
              <a:lnSpc>
                <a:spcPct val="120000"/>
              </a:lnSpc>
            </a:pPr>
            <a:r>
              <a:rPr lang="en-US" sz="2400" b="0" dirty="0">
                <a:solidFill>
                  <a:schemeClr val="tx1"/>
                </a:solidFill>
              </a:rPr>
              <a:t>A Brief History of our Computation + Journalism Research</a:t>
            </a:r>
          </a:p>
          <a:p>
            <a:pPr>
              <a:lnSpc>
                <a:spcPct val="120000"/>
              </a:lnSpc>
            </a:pPr>
            <a:r>
              <a:rPr lang="en-US" sz="2400" b="0" dirty="0">
                <a:solidFill>
                  <a:schemeClr val="tx1"/>
                </a:solidFill>
              </a:rPr>
              <a:t>Computational Journalism</a:t>
            </a:r>
          </a:p>
          <a:p>
            <a:pPr lvl="1">
              <a:lnSpc>
                <a:spcPct val="120000"/>
              </a:lnSpc>
            </a:pPr>
            <a:r>
              <a:rPr lang="en-US" sz="2400" dirty="0"/>
              <a:t>Data-driven fact-checking (</a:t>
            </a:r>
            <a:r>
              <a:rPr lang="en-US" sz="2400" dirty="0" err="1"/>
              <a:t>ClaimBuster</a:t>
            </a:r>
            <a:r>
              <a:rPr lang="en-US" sz="2400" dirty="0"/>
              <a:t>)</a:t>
            </a:r>
          </a:p>
          <a:p>
            <a:pPr lvl="1">
              <a:lnSpc>
                <a:spcPct val="120000"/>
              </a:lnSpc>
            </a:pPr>
            <a:r>
              <a:rPr lang="en-US" sz="2400" b="1" dirty="0">
                <a:solidFill>
                  <a:srgbClr val="C00000"/>
                </a:solidFill>
              </a:rPr>
              <a:t>Other ongoing fact-checking projects</a:t>
            </a:r>
          </a:p>
          <a:p>
            <a:pPr lvl="1">
              <a:lnSpc>
                <a:spcPct val="120000"/>
              </a:lnSpc>
            </a:pPr>
            <a:r>
              <a:rPr lang="en-US" sz="2400" dirty="0"/>
              <a:t>Exceptional fact finding (</a:t>
            </a:r>
            <a:r>
              <a:rPr lang="en-US" sz="2400" dirty="0" err="1"/>
              <a:t>FactWatcher</a:t>
            </a:r>
            <a:r>
              <a:rPr lang="en-US" sz="2400" dirty="0"/>
              <a:t>, Maverick)</a:t>
            </a:r>
            <a:endParaRPr lang="en-US" sz="2400" b="1" dirty="0">
              <a:solidFill>
                <a:srgbClr val="C00000"/>
              </a:solidFill>
            </a:endParaRPr>
          </a:p>
          <a:p>
            <a:pPr>
              <a:lnSpc>
                <a:spcPct val="120000"/>
              </a:lnSpc>
            </a:pPr>
            <a:r>
              <a:rPr lang="en-US" sz="2400" b="0" dirty="0">
                <a:solidFill>
                  <a:schemeClr val="tx1"/>
                </a:solidFill>
              </a:rPr>
              <a:t>Graph Data Usability (Orion, GQBE, </a:t>
            </a:r>
            <a:r>
              <a:rPr lang="en-US" sz="2400" b="0" dirty="0" err="1">
                <a:solidFill>
                  <a:schemeClr val="tx1"/>
                </a:solidFill>
              </a:rPr>
              <a:t>TableView</a:t>
            </a:r>
            <a:r>
              <a:rPr lang="en-US" sz="2400" b="0" dirty="0">
                <a:solidFill>
                  <a:schemeClr val="tx1"/>
                </a:solidFill>
              </a:rPr>
              <a:t>, Maverick)</a:t>
            </a:r>
          </a:p>
        </p:txBody>
      </p:sp>
      <p:sp>
        <p:nvSpPr>
          <p:cNvPr id="3" name="Title 2">
            <a:extLst>
              <a:ext uri="{FF2B5EF4-FFF2-40B4-BE49-F238E27FC236}">
                <a16:creationId xmlns:a16="http://schemas.microsoft.com/office/drawing/2014/main" id="{78A9789F-CF5E-A446-8BF6-6F7303636419}"/>
              </a:ext>
            </a:extLst>
          </p:cNvPr>
          <p:cNvSpPr>
            <a:spLocks noGrp="1"/>
          </p:cNvSpPr>
          <p:nvPr>
            <p:ph type="title"/>
          </p:nvPr>
        </p:nvSpPr>
        <p:spPr/>
        <p:txBody>
          <a:bodyPr/>
          <a:lstStyle/>
          <a:p>
            <a:r>
              <a:rPr lang="en-US" dirty="0"/>
              <a:t>Outline</a:t>
            </a:r>
          </a:p>
        </p:txBody>
      </p:sp>
      <p:sp>
        <p:nvSpPr>
          <p:cNvPr id="4" name="Slide Number Placeholder 3">
            <a:extLst>
              <a:ext uri="{FF2B5EF4-FFF2-40B4-BE49-F238E27FC236}">
                <a16:creationId xmlns:a16="http://schemas.microsoft.com/office/drawing/2014/main" id="{D30DE473-2B0E-E347-A55E-75342D1ED25D}"/>
              </a:ext>
            </a:extLst>
          </p:cNvPr>
          <p:cNvSpPr>
            <a:spLocks noGrp="1"/>
          </p:cNvSpPr>
          <p:nvPr>
            <p:ph type="sldNum" sz="quarter" idx="10"/>
          </p:nvPr>
        </p:nvSpPr>
        <p:spPr/>
        <p:txBody>
          <a:bodyPr/>
          <a:lstStyle/>
          <a:p>
            <a:fld id="{FC2EED17-1836-6142-A4B1-ABB9C7C22E41}" type="slidenum">
              <a:rPr lang="en-US" smtClean="0"/>
              <a:pPr/>
              <a:t>31</a:t>
            </a:fld>
            <a:endParaRPr lang="en-US" dirty="0"/>
          </a:p>
        </p:txBody>
      </p:sp>
    </p:spTree>
    <p:extLst>
      <p:ext uri="{BB962C8B-B14F-4D97-AF65-F5344CB8AC3E}">
        <p14:creationId xmlns:p14="http://schemas.microsoft.com/office/powerpoint/2010/main" val="141037462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0936E-2EF6-AC4E-8282-2D4368DD2AA7}"/>
              </a:ext>
            </a:extLst>
          </p:cNvPr>
          <p:cNvSpPr>
            <a:spLocks noGrp="1"/>
          </p:cNvSpPr>
          <p:nvPr>
            <p:ph type="title"/>
          </p:nvPr>
        </p:nvSpPr>
        <p:spPr>
          <a:xfrm>
            <a:off x="389436" y="171450"/>
            <a:ext cx="8363938" cy="445507"/>
          </a:xfrm>
        </p:spPr>
        <p:txBody>
          <a:bodyPr/>
          <a:lstStyle/>
          <a:p>
            <a:r>
              <a:rPr lang="en-US" sz="3200" dirty="0">
                <a:ea typeface="Arial" charset="0"/>
              </a:rPr>
              <a:t>Using Frames to Model Factual Claims</a:t>
            </a:r>
            <a:endParaRPr lang="en-US" sz="3200" dirty="0"/>
          </a:p>
        </p:txBody>
      </p:sp>
      <p:sp>
        <p:nvSpPr>
          <p:cNvPr id="4" name="Slide Number Placeholder 3">
            <a:extLst>
              <a:ext uri="{FF2B5EF4-FFF2-40B4-BE49-F238E27FC236}">
                <a16:creationId xmlns:a16="http://schemas.microsoft.com/office/drawing/2014/main" id="{A251BF51-F51F-2542-B5F3-38783838D656}"/>
              </a:ext>
            </a:extLst>
          </p:cNvPr>
          <p:cNvSpPr>
            <a:spLocks noGrp="1"/>
          </p:cNvSpPr>
          <p:nvPr>
            <p:ph type="sldNum" sz="quarter" idx="11"/>
          </p:nvPr>
        </p:nvSpPr>
        <p:spPr/>
        <p:txBody>
          <a:bodyPr/>
          <a:lstStyle/>
          <a:p>
            <a:fld id="{FC2EED17-1836-6142-A4B1-ABB9C7C22E41}" type="slidenum">
              <a:rPr lang="en-US" smtClean="0"/>
              <a:pPr/>
              <a:t>32</a:t>
            </a:fld>
            <a:endParaRPr lang="en-US"/>
          </a:p>
        </p:txBody>
      </p:sp>
      <p:sp>
        <p:nvSpPr>
          <p:cNvPr id="5" name="Content Placeholder 1">
            <a:extLst>
              <a:ext uri="{FF2B5EF4-FFF2-40B4-BE49-F238E27FC236}">
                <a16:creationId xmlns:a16="http://schemas.microsoft.com/office/drawing/2014/main" id="{030B06DE-3A03-C746-8FFE-17B220188D3B}"/>
              </a:ext>
            </a:extLst>
          </p:cNvPr>
          <p:cNvSpPr txBox="1">
            <a:spLocks/>
          </p:cNvSpPr>
          <p:nvPr/>
        </p:nvSpPr>
        <p:spPr>
          <a:xfrm>
            <a:off x="252247" y="1001769"/>
            <a:ext cx="8741531" cy="3933486"/>
          </a:xfrm>
          <a:prstGeom prst="rect">
            <a:avLst/>
          </a:prstGeom>
        </p:spPr>
        <p:txBody>
          <a:bodyPr>
            <a:noAutofit/>
          </a:bodyPr>
          <a:lstStyle>
            <a:lvl1pPr marL="347663" indent="-347663" algn="l" defTabSz="686047" rtl="0" eaLnBrk="1" latinLnBrk="0" hangingPunct="1">
              <a:lnSpc>
                <a:spcPct val="90000"/>
              </a:lnSpc>
              <a:spcBef>
                <a:spcPct val="20000"/>
              </a:spcBef>
              <a:buSzPct val="90000"/>
              <a:buFont typeface="Courier New" panose="02070309020205020404" pitchFamily="49" charset="0"/>
              <a:buChar char="o"/>
              <a:tabLst/>
              <a:defRPr sz="3200" b="1" kern="1200">
                <a:solidFill>
                  <a:srgbClr val="C00000"/>
                </a:solidFill>
                <a:latin typeface="Open Sans" panose="020B0606030504020204" pitchFamily="34" charset="0"/>
                <a:ea typeface="Open Sans" panose="020B0606030504020204" pitchFamily="34" charset="0"/>
                <a:cs typeface="Open Sans" panose="020B0606030504020204" pitchFamily="34" charset="0"/>
              </a:defRPr>
            </a:lvl1pPr>
            <a:lvl2pPr marL="746125" indent="-285750" algn="l" defTabSz="686047" rtl="0" eaLnBrk="1" latinLnBrk="0" hangingPunct="1">
              <a:lnSpc>
                <a:spcPct val="90000"/>
              </a:lnSpc>
              <a:spcBef>
                <a:spcPct val="20000"/>
              </a:spcBef>
              <a:buSzPct val="90000"/>
              <a:buFont typeface="System Font Regular"/>
              <a:buChar char="−"/>
              <a:tabLst/>
              <a:defRPr sz="28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marL="1031875" indent="-217488" algn="l" defTabSz="686047" rtl="0" eaLnBrk="1" latinLnBrk="0" hangingPunct="1">
              <a:lnSpc>
                <a:spcPct val="90000"/>
              </a:lnSpc>
              <a:spcBef>
                <a:spcPct val="20000"/>
              </a:spcBef>
              <a:buSzPct val="90000"/>
              <a:buFont typeface="Arial" panose="020B0604020202020204" pitchFamily="34" charset="0"/>
              <a:buChar char="•"/>
              <a:tabLst/>
              <a:defRPr sz="24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marL="1374775" indent="-230188" algn="l" defTabSz="686047" rtl="0" eaLnBrk="1" latinLnBrk="0" hangingPunct="1">
              <a:lnSpc>
                <a:spcPct val="90000"/>
              </a:lnSpc>
              <a:spcBef>
                <a:spcPct val="20000"/>
              </a:spcBef>
              <a:buSzPct val="90000"/>
              <a:buFont typeface="System Font Regular"/>
              <a:buChar char="−"/>
              <a:tabLst/>
              <a:defRPr sz="20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marL="1430338" indent="0" algn="l" defTabSz="686047" rtl="0" eaLnBrk="1" latinLnBrk="0" hangingPunct="1">
              <a:lnSpc>
                <a:spcPct val="90000"/>
              </a:lnSpc>
              <a:spcBef>
                <a:spcPct val="20000"/>
              </a:spcBef>
              <a:buSzPct val="90000"/>
              <a:buFont typeface="Courier New" panose="02070309020205020404" pitchFamily="49" charset="0"/>
              <a:buNone/>
              <a:tabLst/>
              <a:defRPr sz="18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vl6pPr marL="1662113" indent="-225425" algn="l" defTabSz="686047" rtl="0" eaLnBrk="1" latinLnBrk="0" hangingPunct="1">
              <a:spcBef>
                <a:spcPct val="20000"/>
              </a:spcBef>
              <a:buFont typeface="Apple Symbols" panose="02000000000000000000" pitchFamily="2" charset="-79"/>
              <a:buChar char="⨠"/>
              <a:tabLst/>
              <a:defRPr sz="1500" kern="1200">
                <a:solidFill>
                  <a:schemeClr val="tx1"/>
                </a:solidFill>
                <a:latin typeface="+mn-lt"/>
                <a:ea typeface="+mn-ea"/>
                <a:cs typeface="+mn-cs"/>
              </a:defRPr>
            </a:lvl6pPr>
            <a:lvl7pPr marL="2229652"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676"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700"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lgn="just">
              <a:lnSpc>
                <a:spcPct val="100000"/>
              </a:lnSpc>
              <a:spcBef>
                <a:spcPts val="200"/>
              </a:spcBef>
              <a:spcAft>
                <a:spcPts val="200"/>
              </a:spcAft>
              <a:buClr>
                <a:srgbClr val="C00000"/>
              </a:buClr>
            </a:pPr>
            <a:r>
              <a:rPr lang="en-US" sz="2000" b="0" dirty="0">
                <a:solidFill>
                  <a:schemeClr val="tx1"/>
                </a:solidFill>
              </a:rPr>
              <a:t>An extension of </a:t>
            </a:r>
            <a:r>
              <a:rPr lang="en-US" sz="2000" b="0" dirty="0" err="1">
                <a:solidFill>
                  <a:schemeClr val="tx1"/>
                </a:solidFill>
              </a:rPr>
              <a:t>FrameNet</a:t>
            </a:r>
            <a:r>
              <a:rPr lang="en-US" sz="2000" b="0" dirty="0">
                <a:solidFill>
                  <a:schemeClr val="tx1"/>
                </a:solidFill>
              </a:rPr>
              <a:t> </a:t>
            </a:r>
            <a:r>
              <a:rPr lang="da-DK" sz="2000" b="0" dirty="0">
                <a:solidFill>
                  <a:schemeClr val="tx1"/>
                </a:solidFill>
              </a:rPr>
              <a:t>(Baker et. al., 1998)</a:t>
            </a:r>
            <a:r>
              <a:rPr lang="en-US" sz="2000" b="0" dirty="0">
                <a:solidFill>
                  <a:schemeClr val="tx1"/>
                </a:solidFill>
              </a:rPr>
              <a:t> for structured and semantic modeling of factual claims. </a:t>
            </a:r>
          </a:p>
          <a:p>
            <a:pPr algn="just">
              <a:lnSpc>
                <a:spcPct val="100000"/>
              </a:lnSpc>
              <a:spcBef>
                <a:spcPts val="200"/>
              </a:spcBef>
              <a:spcAft>
                <a:spcPts val="200"/>
              </a:spcAft>
              <a:buClr>
                <a:srgbClr val="C00000"/>
              </a:buClr>
            </a:pPr>
            <a:endParaRPr lang="en-US" sz="2000" b="0" dirty="0">
              <a:solidFill>
                <a:schemeClr val="tx1"/>
              </a:solidFill>
            </a:endParaRPr>
          </a:p>
          <a:p>
            <a:pPr algn="just">
              <a:lnSpc>
                <a:spcPct val="100000"/>
              </a:lnSpc>
              <a:spcBef>
                <a:spcPts val="200"/>
              </a:spcBef>
              <a:spcAft>
                <a:spcPts val="200"/>
              </a:spcAft>
              <a:buClr>
                <a:srgbClr val="C00000"/>
              </a:buClr>
            </a:pPr>
            <a:r>
              <a:rPr lang="en-US" sz="2000" b="0" dirty="0">
                <a:solidFill>
                  <a:schemeClr val="tx1"/>
                </a:solidFill>
                <a:ea typeface="Arial" charset="0"/>
                <a:cs typeface="Arial" charset="0"/>
              </a:rPr>
              <a:t>Capture various aspects of a factual claim: domain and topic, entities involved and their relationships, quantities, comparisons, aggregate structures ... </a:t>
            </a:r>
          </a:p>
          <a:p>
            <a:pPr algn="just">
              <a:lnSpc>
                <a:spcPct val="100000"/>
              </a:lnSpc>
              <a:spcBef>
                <a:spcPts val="200"/>
              </a:spcBef>
              <a:spcAft>
                <a:spcPts val="200"/>
              </a:spcAft>
              <a:buClr>
                <a:srgbClr val="C00000"/>
              </a:buClr>
            </a:pPr>
            <a:endParaRPr lang="en-US" sz="2000" b="0" dirty="0">
              <a:solidFill>
                <a:schemeClr val="tx1"/>
              </a:solidFill>
              <a:ea typeface="Arial" charset="0"/>
              <a:cs typeface="Arial" charset="0"/>
            </a:endParaRPr>
          </a:p>
          <a:p>
            <a:pPr algn="just">
              <a:lnSpc>
                <a:spcPct val="100000"/>
              </a:lnSpc>
              <a:spcBef>
                <a:spcPts val="200"/>
              </a:spcBef>
              <a:spcAft>
                <a:spcPts val="200"/>
              </a:spcAft>
              <a:buClr>
                <a:srgbClr val="C00000"/>
              </a:buClr>
            </a:pPr>
            <a:r>
              <a:rPr lang="en-US" sz="2000" b="0" dirty="0">
                <a:solidFill>
                  <a:schemeClr val="tx1"/>
                </a:solidFill>
              </a:rPr>
              <a:t>Useful for various steps in automating fact-checking: detecting factual claims, matching claims with fact-checks, translating claims to structured queries, ... </a:t>
            </a:r>
            <a:endParaRPr lang="en-US" sz="2000" b="0" dirty="0">
              <a:solidFill>
                <a:schemeClr val="tx1"/>
              </a:solidFill>
              <a:ea typeface="Arial" charset="0"/>
              <a:cs typeface="Arial" charset="0"/>
            </a:endParaRPr>
          </a:p>
        </p:txBody>
      </p:sp>
    </p:spTree>
    <p:extLst>
      <p:ext uri="{BB962C8B-B14F-4D97-AF65-F5344CB8AC3E}">
        <p14:creationId xmlns:p14="http://schemas.microsoft.com/office/powerpoint/2010/main" val="9606017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251BF51-F51F-2542-B5F3-38783838D656}"/>
              </a:ext>
            </a:extLst>
          </p:cNvPr>
          <p:cNvSpPr>
            <a:spLocks noGrp="1"/>
          </p:cNvSpPr>
          <p:nvPr>
            <p:ph type="sldNum" sz="quarter" idx="11"/>
          </p:nvPr>
        </p:nvSpPr>
        <p:spPr/>
        <p:txBody>
          <a:bodyPr/>
          <a:lstStyle/>
          <a:p>
            <a:fld id="{FC2EED17-1836-6142-A4B1-ABB9C7C22E41}" type="slidenum">
              <a:rPr lang="en-US" smtClean="0"/>
              <a:pPr/>
              <a:t>33</a:t>
            </a:fld>
            <a:endParaRPr lang="en-US"/>
          </a:p>
        </p:txBody>
      </p:sp>
      <p:pic>
        <p:nvPicPr>
          <p:cNvPr id="7" name="Picture 6">
            <a:extLst>
              <a:ext uri="{FF2B5EF4-FFF2-40B4-BE49-F238E27FC236}">
                <a16:creationId xmlns:a16="http://schemas.microsoft.com/office/drawing/2014/main" id="{ECB3C4C0-8056-7F48-84F1-34452B0F9A45}"/>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3915" y="42239"/>
            <a:ext cx="7243833" cy="5009754"/>
          </a:xfrm>
          <a:prstGeom prst="rect">
            <a:avLst/>
          </a:prstGeom>
        </p:spPr>
      </p:pic>
      <p:sp>
        <p:nvSpPr>
          <p:cNvPr id="8" name="Rectangle 7">
            <a:extLst>
              <a:ext uri="{FF2B5EF4-FFF2-40B4-BE49-F238E27FC236}">
                <a16:creationId xmlns:a16="http://schemas.microsoft.com/office/drawing/2014/main" id="{11E262B6-3BF8-5A47-AC0C-455243EE4252}"/>
              </a:ext>
            </a:extLst>
          </p:cNvPr>
          <p:cNvSpPr/>
          <p:nvPr/>
        </p:nvSpPr>
        <p:spPr>
          <a:xfrm>
            <a:off x="7232604" y="869506"/>
            <a:ext cx="1911395" cy="830997"/>
          </a:xfrm>
          <a:prstGeom prst="rect">
            <a:avLst/>
          </a:prstGeom>
        </p:spPr>
        <p:txBody>
          <a:bodyPr wrap="square">
            <a:spAutoFit/>
          </a:bodyPr>
          <a:lstStyle/>
          <a:p>
            <a:pPr algn="just"/>
            <a:r>
              <a:rPr lang="en-US" sz="1600" i="1" dirty="0">
                <a:solidFill>
                  <a:srgbClr val="C00000"/>
                </a:solidFill>
                <a:latin typeface="Open Sans" charset="0"/>
                <a:ea typeface="Arial" charset="0"/>
                <a:cs typeface="Arial" charset="0"/>
              </a:rPr>
              <a:t>Vote</a:t>
            </a:r>
            <a:r>
              <a:rPr lang="en-US" sz="1600" dirty="0">
                <a:solidFill>
                  <a:srgbClr val="C00000"/>
                </a:solidFill>
                <a:latin typeface="Open Sans" charset="0"/>
                <a:ea typeface="Arial" charset="0"/>
                <a:cs typeface="Arial" charset="0"/>
              </a:rPr>
              <a:t> and </a:t>
            </a:r>
            <a:r>
              <a:rPr lang="en-US" sz="1600" i="1" dirty="0">
                <a:solidFill>
                  <a:srgbClr val="C00000"/>
                </a:solidFill>
                <a:latin typeface="Open Sans" charset="0"/>
                <a:ea typeface="Arial" charset="0"/>
                <a:cs typeface="Arial" charset="0"/>
              </a:rPr>
              <a:t>Occupy rank </a:t>
            </a:r>
            <a:r>
              <a:rPr lang="en-US" sz="1600" dirty="0">
                <a:solidFill>
                  <a:srgbClr val="C00000"/>
                </a:solidFill>
                <a:latin typeface="Open Sans" charset="0"/>
                <a:ea typeface="Arial" charset="0"/>
                <a:cs typeface="Arial" charset="0"/>
              </a:rPr>
              <a:t>frames along with their </a:t>
            </a:r>
            <a:r>
              <a:rPr lang="en-US" sz="1600" i="1" dirty="0">
                <a:solidFill>
                  <a:srgbClr val="C00000"/>
                </a:solidFill>
                <a:latin typeface="Open Sans" charset="0"/>
                <a:ea typeface="Arial" charset="0"/>
                <a:cs typeface="Arial" charset="0"/>
              </a:rPr>
              <a:t>LUs. </a:t>
            </a:r>
            <a:endParaRPr lang="en-US" sz="1600" dirty="0">
              <a:solidFill>
                <a:srgbClr val="C00000"/>
              </a:solidFill>
              <a:latin typeface="Open Sans" charset="0"/>
              <a:ea typeface="Arial" charset="0"/>
              <a:cs typeface="Arial" charset="0"/>
            </a:endParaRPr>
          </a:p>
        </p:txBody>
      </p:sp>
    </p:spTree>
    <p:extLst>
      <p:ext uri="{BB962C8B-B14F-4D97-AF65-F5344CB8AC3E}">
        <p14:creationId xmlns:p14="http://schemas.microsoft.com/office/powerpoint/2010/main" val="366491659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251BF51-F51F-2542-B5F3-38783838D656}"/>
              </a:ext>
            </a:extLst>
          </p:cNvPr>
          <p:cNvSpPr>
            <a:spLocks noGrp="1"/>
          </p:cNvSpPr>
          <p:nvPr>
            <p:ph type="sldNum" sz="quarter" idx="11"/>
          </p:nvPr>
        </p:nvSpPr>
        <p:spPr/>
        <p:txBody>
          <a:bodyPr/>
          <a:lstStyle/>
          <a:p>
            <a:fld id="{FC2EED17-1836-6142-A4B1-ABB9C7C22E41}" type="slidenum">
              <a:rPr lang="en-US" smtClean="0"/>
              <a:pPr/>
              <a:t>34</a:t>
            </a:fld>
            <a:endParaRPr lang="en-US"/>
          </a:p>
        </p:txBody>
      </p:sp>
      <p:pic>
        <p:nvPicPr>
          <p:cNvPr id="5" name="Picture 4">
            <a:extLst>
              <a:ext uri="{FF2B5EF4-FFF2-40B4-BE49-F238E27FC236}">
                <a16:creationId xmlns:a16="http://schemas.microsoft.com/office/drawing/2014/main" id="{72751EE1-A551-C54C-91BA-888A3F2FDA33}"/>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97760" y="49980"/>
            <a:ext cx="7324349" cy="4425579"/>
          </a:xfrm>
          <a:prstGeom prst="rect">
            <a:avLst/>
          </a:prstGeom>
        </p:spPr>
      </p:pic>
      <p:sp>
        <p:nvSpPr>
          <p:cNvPr id="6" name="Rectangle 5">
            <a:extLst>
              <a:ext uri="{FF2B5EF4-FFF2-40B4-BE49-F238E27FC236}">
                <a16:creationId xmlns:a16="http://schemas.microsoft.com/office/drawing/2014/main" id="{F5B0F3F7-5AC1-ED45-BB34-C1963758533A}"/>
              </a:ext>
            </a:extLst>
          </p:cNvPr>
          <p:cNvSpPr/>
          <p:nvPr/>
        </p:nvSpPr>
        <p:spPr>
          <a:xfrm>
            <a:off x="7422109" y="3534727"/>
            <a:ext cx="1630986" cy="523220"/>
          </a:xfrm>
          <a:prstGeom prst="rect">
            <a:avLst/>
          </a:prstGeom>
        </p:spPr>
        <p:txBody>
          <a:bodyPr wrap="square">
            <a:spAutoFit/>
          </a:bodyPr>
          <a:lstStyle/>
          <a:p>
            <a:r>
              <a:rPr lang="en-US" sz="1400" dirty="0">
                <a:hlinkClick r:id="rId3"/>
              </a:rPr>
              <a:t>https://idir.uta.edu/frameannotator/</a:t>
            </a:r>
            <a:r>
              <a:rPr lang="en-US" sz="1400" dirty="0"/>
              <a:t> </a:t>
            </a:r>
          </a:p>
        </p:txBody>
      </p:sp>
      <p:pic>
        <p:nvPicPr>
          <p:cNvPr id="9" name="Picture 8">
            <a:extLst>
              <a:ext uri="{FF2B5EF4-FFF2-40B4-BE49-F238E27FC236}">
                <a16:creationId xmlns:a16="http://schemas.microsoft.com/office/drawing/2014/main" id="{04751B17-14BF-1746-B11A-2AF662D581B3}"/>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l="9078" t="8205" r="9076" b="9026"/>
          <a:stretch/>
        </p:blipFill>
        <p:spPr>
          <a:xfrm>
            <a:off x="7580845" y="2262769"/>
            <a:ext cx="1205602" cy="1219199"/>
          </a:xfrm>
          <a:prstGeom prst="rect">
            <a:avLst/>
          </a:prstGeom>
        </p:spPr>
      </p:pic>
    </p:spTree>
    <p:extLst>
      <p:ext uri="{BB962C8B-B14F-4D97-AF65-F5344CB8AC3E}">
        <p14:creationId xmlns:p14="http://schemas.microsoft.com/office/powerpoint/2010/main" val="221703940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87CB0B5-46AD-9740-855E-CDA2CF01FA92}"/>
              </a:ext>
            </a:extLst>
          </p:cNvPr>
          <p:cNvSpPr>
            <a:spLocks noGrp="1"/>
          </p:cNvSpPr>
          <p:nvPr>
            <p:ph type="sldNum" sz="quarter" idx="10"/>
          </p:nvPr>
        </p:nvSpPr>
        <p:spPr/>
        <p:txBody>
          <a:bodyPr/>
          <a:lstStyle/>
          <a:p>
            <a:fld id="{FC2EED17-1836-6142-A4B1-ABB9C7C22E41}" type="slidenum">
              <a:rPr lang="en-US" smtClean="0"/>
              <a:pPr/>
              <a:t>35</a:t>
            </a:fld>
            <a:endParaRPr lang="en-US"/>
          </a:p>
        </p:txBody>
      </p:sp>
      <p:pic>
        <p:nvPicPr>
          <p:cNvPr id="8" name="Picture 7">
            <a:extLst>
              <a:ext uri="{FF2B5EF4-FFF2-40B4-BE49-F238E27FC236}">
                <a16:creationId xmlns:a16="http://schemas.microsoft.com/office/drawing/2014/main" id="{CAEDABA3-73B4-5F44-BC0C-FB5E77797CF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52379" y="652438"/>
            <a:ext cx="7520002" cy="4491062"/>
          </a:xfrm>
          <a:prstGeom prst="rect">
            <a:avLst/>
          </a:prstGeom>
        </p:spPr>
      </p:pic>
      <p:sp>
        <p:nvSpPr>
          <p:cNvPr id="9" name="Title 1">
            <a:extLst>
              <a:ext uri="{FF2B5EF4-FFF2-40B4-BE49-F238E27FC236}">
                <a16:creationId xmlns:a16="http://schemas.microsoft.com/office/drawing/2014/main" id="{278CDE4B-C13A-C24E-A7B3-4E4C293E4E7A}"/>
              </a:ext>
            </a:extLst>
          </p:cNvPr>
          <p:cNvSpPr txBox="1">
            <a:spLocks/>
          </p:cNvSpPr>
          <p:nvPr/>
        </p:nvSpPr>
        <p:spPr>
          <a:xfrm>
            <a:off x="221942" y="54805"/>
            <a:ext cx="7874493" cy="604955"/>
          </a:xfrm>
          <a:prstGeom prst="rect">
            <a:avLst/>
          </a:prstGeom>
        </p:spPr>
        <p:txBody>
          <a:bodyPr vert="horz" lIns="91440" tIns="45720" rIns="91440" bIns="45720" rtlCol="0" anchor="ctr">
            <a:normAutofit fontScale="90000" lnSpcReduction="10000"/>
          </a:bodyPr>
          <a:lstStyle>
            <a:lvl1pPr algn="ctr" defTabSz="349883" rtl="0" eaLnBrk="1" latinLnBrk="0" hangingPunct="1">
              <a:spcBef>
                <a:spcPct val="0"/>
              </a:spcBef>
              <a:buNone/>
              <a:defRPr sz="2448" b="1" kern="1200" spc="-51">
                <a:solidFill>
                  <a:srgbClr val="13409F"/>
                </a:solidFill>
                <a:latin typeface="Open Sans" panose="020B0606030504020204" pitchFamily="34" charset="0"/>
                <a:ea typeface="Open Sans" panose="020B0606030504020204" pitchFamily="34" charset="0"/>
                <a:cs typeface="Open Sans" panose="020B0606030504020204" pitchFamily="34" charset="0"/>
              </a:defRPr>
            </a:lvl1pPr>
          </a:lstStyle>
          <a:p>
            <a:pPr>
              <a:spcBef>
                <a:spcPts val="200"/>
              </a:spcBef>
              <a:spcAft>
                <a:spcPts val="200"/>
              </a:spcAft>
            </a:pPr>
            <a:r>
              <a:rPr lang="en-US" sz="2000" dirty="0" err="1">
                <a:solidFill>
                  <a:srgbClr val="C00000"/>
                </a:solidFill>
              </a:rPr>
              <a:t>ClaimPortal</a:t>
            </a:r>
            <a:r>
              <a:rPr lang="en-US" sz="2000" dirty="0"/>
              <a:t>: Integrated Monitoring, Searching, Checking, and Analytics of Factual Claims on Twitter</a:t>
            </a:r>
          </a:p>
        </p:txBody>
      </p:sp>
      <p:sp>
        <p:nvSpPr>
          <p:cNvPr id="10" name="Rectangle 9">
            <a:extLst>
              <a:ext uri="{FF2B5EF4-FFF2-40B4-BE49-F238E27FC236}">
                <a16:creationId xmlns:a16="http://schemas.microsoft.com/office/drawing/2014/main" id="{780A2DF0-ADEE-E342-B17A-2B4AE2979032}"/>
              </a:ext>
            </a:extLst>
          </p:cNvPr>
          <p:cNvSpPr/>
          <p:nvPr/>
        </p:nvSpPr>
        <p:spPr>
          <a:xfrm>
            <a:off x="1438281" y="499339"/>
            <a:ext cx="6597354" cy="523220"/>
          </a:xfrm>
          <a:prstGeom prst="rect">
            <a:avLst/>
          </a:prstGeom>
        </p:spPr>
        <p:txBody>
          <a:bodyPr wrap="square">
            <a:spAutoFit/>
          </a:bodyPr>
          <a:lstStyle/>
          <a:p>
            <a:r>
              <a:rPr lang="en-US" sz="2800" b="1" dirty="0">
                <a:solidFill>
                  <a:srgbClr val="13409F"/>
                </a:solidFill>
                <a:latin typeface="Open Sans" panose="020B0606030504020204" pitchFamily="34" charset="0"/>
                <a:ea typeface="Open Sans" panose="020B0606030504020204" pitchFamily="34" charset="0"/>
                <a:cs typeface="Open Sans" panose="020B0606030504020204" pitchFamily="34" charset="0"/>
                <a:hlinkClick r:id="rId3">
                  <a:extLst>
                    <a:ext uri="{A12FA001-AC4F-418D-AE19-62706E023703}">
                      <ahyp:hlinkClr xmlns:ahyp="http://schemas.microsoft.com/office/drawing/2018/hyperlinkcolor" val="tx"/>
                    </a:ext>
                  </a:extLst>
                </a:hlinkClick>
              </a:rPr>
              <a:t>https://idir.uta.edu/claimportal/</a:t>
            </a:r>
            <a:r>
              <a:rPr lang="en-US" sz="2800" b="1" dirty="0">
                <a:solidFill>
                  <a:srgbClr val="13409F"/>
                </a:solidFill>
                <a:latin typeface="Open Sans" panose="020B0606030504020204" pitchFamily="34" charset="0"/>
                <a:ea typeface="Open Sans" panose="020B0606030504020204" pitchFamily="34" charset="0"/>
                <a:cs typeface="Open Sans" panose="020B0606030504020204" pitchFamily="34" charset="0"/>
              </a:rPr>
              <a:t> </a:t>
            </a:r>
          </a:p>
        </p:txBody>
      </p:sp>
    </p:spTree>
    <p:extLst>
      <p:ext uri="{BB962C8B-B14F-4D97-AF65-F5344CB8AC3E}">
        <p14:creationId xmlns:p14="http://schemas.microsoft.com/office/powerpoint/2010/main" val="44295728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746A07E-3DDC-224A-8DCE-4BEBDF069F64}"/>
              </a:ext>
            </a:extLst>
          </p:cNvPr>
          <p:cNvSpPr>
            <a:spLocks noGrp="1"/>
          </p:cNvSpPr>
          <p:nvPr>
            <p:ph idx="1"/>
          </p:nvPr>
        </p:nvSpPr>
        <p:spPr>
          <a:xfrm>
            <a:off x="84083" y="1085849"/>
            <a:ext cx="9018352" cy="3486151"/>
          </a:xfrm>
        </p:spPr>
        <p:txBody>
          <a:bodyPr>
            <a:noAutofit/>
          </a:bodyPr>
          <a:lstStyle/>
          <a:p>
            <a:pPr>
              <a:lnSpc>
                <a:spcPct val="120000"/>
              </a:lnSpc>
            </a:pPr>
            <a:r>
              <a:rPr lang="en-US" sz="2400" b="0" dirty="0">
                <a:solidFill>
                  <a:schemeClr val="tx1"/>
                </a:solidFill>
              </a:rPr>
              <a:t>A Brief History of our Computation + Journalism Research</a:t>
            </a:r>
          </a:p>
          <a:p>
            <a:pPr>
              <a:lnSpc>
                <a:spcPct val="120000"/>
              </a:lnSpc>
            </a:pPr>
            <a:r>
              <a:rPr lang="en-US" sz="2400" b="0" dirty="0">
                <a:solidFill>
                  <a:schemeClr val="tx1"/>
                </a:solidFill>
              </a:rPr>
              <a:t>Computational Journalism</a:t>
            </a:r>
          </a:p>
          <a:p>
            <a:pPr lvl="1">
              <a:lnSpc>
                <a:spcPct val="120000"/>
              </a:lnSpc>
            </a:pPr>
            <a:r>
              <a:rPr lang="en-US" sz="2400" dirty="0"/>
              <a:t>Data-driven fact-checking (</a:t>
            </a:r>
            <a:r>
              <a:rPr lang="en-US" sz="2400" dirty="0" err="1"/>
              <a:t>ClaimBuster</a:t>
            </a:r>
            <a:r>
              <a:rPr lang="en-US" sz="2400" dirty="0"/>
              <a:t>)</a:t>
            </a:r>
          </a:p>
          <a:p>
            <a:pPr lvl="1">
              <a:lnSpc>
                <a:spcPct val="120000"/>
              </a:lnSpc>
            </a:pPr>
            <a:r>
              <a:rPr lang="en-US" sz="2400" dirty="0"/>
              <a:t>Other ongoing fact-checking projects</a:t>
            </a:r>
          </a:p>
          <a:p>
            <a:pPr lvl="1">
              <a:lnSpc>
                <a:spcPct val="120000"/>
              </a:lnSpc>
            </a:pPr>
            <a:r>
              <a:rPr lang="en-US" sz="2400" dirty="0"/>
              <a:t>Exceptional fact finding (</a:t>
            </a:r>
            <a:r>
              <a:rPr lang="en-US" sz="2400" b="1" dirty="0" err="1">
                <a:solidFill>
                  <a:srgbClr val="C00000"/>
                </a:solidFill>
              </a:rPr>
              <a:t>FactWatcher</a:t>
            </a:r>
            <a:r>
              <a:rPr lang="en-US" sz="2400" dirty="0"/>
              <a:t>, Maverick)</a:t>
            </a:r>
          </a:p>
          <a:p>
            <a:pPr>
              <a:lnSpc>
                <a:spcPct val="120000"/>
              </a:lnSpc>
            </a:pPr>
            <a:r>
              <a:rPr lang="en-US" sz="2400" b="0" dirty="0">
                <a:solidFill>
                  <a:schemeClr val="tx1"/>
                </a:solidFill>
              </a:rPr>
              <a:t>Graph Data Usability (Orion, GQBE, </a:t>
            </a:r>
            <a:r>
              <a:rPr lang="en-US" sz="2400" b="0" dirty="0" err="1">
                <a:solidFill>
                  <a:schemeClr val="tx1"/>
                </a:solidFill>
              </a:rPr>
              <a:t>TableView</a:t>
            </a:r>
            <a:r>
              <a:rPr lang="en-US" sz="2400" b="0" dirty="0">
                <a:solidFill>
                  <a:schemeClr val="tx1"/>
                </a:solidFill>
              </a:rPr>
              <a:t>, Maverick)</a:t>
            </a:r>
          </a:p>
        </p:txBody>
      </p:sp>
      <p:sp>
        <p:nvSpPr>
          <p:cNvPr id="3" name="Title 2">
            <a:extLst>
              <a:ext uri="{FF2B5EF4-FFF2-40B4-BE49-F238E27FC236}">
                <a16:creationId xmlns:a16="http://schemas.microsoft.com/office/drawing/2014/main" id="{78A9789F-CF5E-A446-8BF6-6F7303636419}"/>
              </a:ext>
            </a:extLst>
          </p:cNvPr>
          <p:cNvSpPr>
            <a:spLocks noGrp="1"/>
          </p:cNvSpPr>
          <p:nvPr>
            <p:ph type="title"/>
          </p:nvPr>
        </p:nvSpPr>
        <p:spPr/>
        <p:txBody>
          <a:bodyPr/>
          <a:lstStyle/>
          <a:p>
            <a:r>
              <a:rPr lang="en-US" dirty="0"/>
              <a:t>Outline</a:t>
            </a:r>
          </a:p>
        </p:txBody>
      </p:sp>
      <p:sp>
        <p:nvSpPr>
          <p:cNvPr id="4" name="Slide Number Placeholder 3">
            <a:extLst>
              <a:ext uri="{FF2B5EF4-FFF2-40B4-BE49-F238E27FC236}">
                <a16:creationId xmlns:a16="http://schemas.microsoft.com/office/drawing/2014/main" id="{D30DE473-2B0E-E347-A55E-75342D1ED25D}"/>
              </a:ext>
            </a:extLst>
          </p:cNvPr>
          <p:cNvSpPr>
            <a:spLocks noGrp="1"/>
          </p:cNvSpPr>
          <p:nvPr>
            <p:ph type="sldNum" sz="quarter" idx="10"/>
          </p:nvPr>
        </p:nvSpPr>
        <p:spPr/>
        <p:txBody>
          <a:bodyPr/>
          <a:lstStyle/>
          <a:p>
            <a:fld id="{FC2EED17-1836-6142-A4B1-ABB9C7C22E41}" type="slidenum">
              <a:rPr lang="en-US" smtClean="0"/>
              <a:pPr/>
              <a:t>36</a:t>
            </a:fld>
            <a:endParaRPr lang="en-US" dirty="0"/>
          </a:p>
        </p:txBody>
      </p:sp>
    </p:spTree>
    <p:extLst>
      <p:ext uri="{BB962C8B-B14F-4D97-AF65-F5344CB8AC3E}">
        <p14:creationId xmlns:p14="http://schemas.microsoft.com/office/powerpoint/2010/main" val="200576415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ounded Rectangular Callout 15">
            <a:extLst>
              <a:ext uri="{FF2B5EF4-FFF2-40B4-BE49-F238E27FC236}">
                <a16:creationId xmlns:a16="http://schemas.microsoft.com/office/drawing/2014/main" id="{70059908-7211-C548-BEE9-466AAA94F0A6}"/>
              </a:ext>
            </a:extLst>
          </p:cNvPr>
          <p:cNvSpPr/>
          <p:nvPr/>
        </p:nvSpPr>
        <p:spPr bwMode="auto">
          <a:xfrm>
            <a:off x="87549" y="849455"/>
            <a:ext cx="6695872" cy="1245034"/>
          </a:xfrm>
          <a:prstGeom prst="wedgeRoundRectCallout">
            <a:avLst>
              <a:gd name="adj1" fmla="val 2632"/>
              <a:gd name="adj2" fmla="val 84173"/>
              <a:gd name="adj3" fmla="val 16667"/>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4" name="Slide Number Placeholder 3">
            <a:extLst>
              <a:ext uri="{FF2B5EF4-FFF2-40B4-BE49-F238E27FC236}">
                <a16:creationId xmlns:a16="http://schemas.microsoft.com/office/drawing/2014/main" id="{52E36876-A182-2147-91AA-69A7E9BD9E9B}"/>
              </a:ext>
            </a:extLst>
          </p:cNvPr>
          <p:cNvSpPr>
            <a:spLocks noGrp="1"/>
          </p:cNvSpPr>
          <p:nvPr>
            <p:ph type="sldNum" sz="quarter" idx="10"/>
          </p:nvPr>
        </p:nvSpPr>
        <p:spPr/>
        <p:txBody>
          <a:bodyPr/>
          <a:lstStyle/>
          <a:p>
            <a:pPr marL="0" marR="0" lvl="0" indent="0" algn="r" defTabSz="686047" rtl="0" eaLnBrk="1" fontAlgn="auto" latinLnBrk="0" hangingPunct="1">
              <a:lnSpc>
                <a:spcPct val="100000"/>
              </a:lnSpc>
              <a:spcBef>
                <a:spcPts val="0"/>
              </a:spcBef>
              <a:spcAft>
                <a:spcPts val="0"/>
              </a:spcAft>
              <a:buClrTx/>
              <a:buSzTx/>
              <a:buFontTx/>
              <a:buNone/>
              <a:tabLst/>
              <a:defRPr/>
            </a:pPr>
            <a:fld id="{FC2EED17-1836-6142-A4B1-ABB9C7C22E41}" type="slidenum">
              <a:rPr kumimoji="0" lang="en-US" sz="1600" b="1" i="0" u="none" strike="noStrike" kern="1200" cap="none" spc="0" normalizeH="0" baseline="0" noProof="0" smtClean="0">
                <a:ln>
                  <a:noFill/>
                </a:ln>
                <a:solidFill>
                  <a:srgbClr val="000000"/>
                </a:solidFill>
                <a:effectLst/>
                <a:uLnTx/>
                <a:uFillTx/>
                <a:latin typeface="Segoe UI"/>
                <a:ea typeface="+mn-ea"/>
                <a:cs typeface="+mn-cs"/>
              </a:rPr>
              <a:pPr marL="0" marR="0" lvl="0" indent="0" algn="r" defTabSz="686047" rtl="0" eaLnBrk="1" fontAlgn="auto" latinLnBrk="0" hangingPunct="1">
                <a:lnSpc>
                  <a:spcPct val="100000"/>
                </a:lnSpc>
                <a:spcBef>
                  <a:spcPts val="0"/>
                </a:spcBef>
                <a:spcAft>
                  <a:spcPts val="0"/>
                </a:spcAft>
                <a:buClrTx/>
                <a:buSzTx/>
                <a:buFontTx/>
                <a:buNone/>
                <a:tabLst/>
                <a:defRPr/>
              </a:pPr>
              <a:t>37</a:t>
            </a:fld>
            <a:endParaRPr kumimoji="0" lang="en-US" sz="1600" b="1" i="0" u="none" strike="noStrike" kern="1200" cap="none" spc="0" normalizeH="0" baseline="0" noProof="0">
              <a:ln>
                <a:noFill/>
              </a:ln>
              <a:solidFill>
                <a:srgbClr val="000000"/>
              </a:solidFill>
              <a:effectLst/>
              <a:uLnTx/>
              <a:uFillTx/>
              <a:latin typeface="Segoe UI"/>
              <a:ea typeface="+mn-ea"/>
              <a:cs typeface="+mn-cs"/>
            </a:endParaRPr>
          </a:p>
        </p:txBody>
      </p:sp>
      <p:sp>
        <p:nvSpPr>
          <p:cNvPr id="11" name="Rectangle 10">
            <a:extLst>
              <a:ext uri="{FF2B5EF4-FFF2-40B4-BE49-F238E27FC236}">
                <a16:creationId xmlns:a16="http://schemas.microsoft.com/office/drawing/2014/main" id="{50979194-19D6-2242-95FE-CA5A27C0D1F2}"/>
              </a:ext>
            </a:extLst>
          </p:cNvPr>
          <p:cNvSpPr/>
          <p:nvPr/>
        </p:nvSpPr>
        <p:spPr>
          <a:xfrm>
            <a:off x="7063176" y="1059889"/>
            <a:ext cx="1169636" cy="584775"/>
          </a:xfrm>
          <a:prstGeom prst="rect">
            <a:avLst/>
          </a:prstGeom>
        </p:spPr>
        <p:txBody>
          <a:bodyPr wrap="square">
            <a:spAutoFit/>
          </a:bodyPr>
          <a:lstStyle/>
          <a:p>
            <a:r>
              <a:rPr lang="en-US" sz="3200" b="1" dirty="0">
                <a:solidFill>
                  <a:srgbClr val="C00000"/>
                </a:solidFill>
                <a:latin typeface="Open Sans" panose="020B0606030504020204" pitchFamily="34" charset="0"/>
                <a:ea typeface="Open Sans" panose="020B0606030504020204" pitchFamily="34" charset="0"/>
                <a:cs typeface="Open Sans" panose="020B0606030504020204" pitchFamily="34" charset="0"/>
              </a:rPr>
              <a:t>2009</a:t>
            </a:r>
          </a:p>
        </p:txBody>
      </p:sp>
      <p:pic>
        <p:nvPicPr>
          <p:cNvPr id="14" name="Picture 13">
            <a:extLst>
              <a:ext uri="{FF2B5EF4-FFF2-40B4-BE49-F238E27FC236}">
                <a16:creationId xmlns:a16="http://schemas.microsoft.com/office/drawing/2014/main" id="{6452CC14-CC8F-C44A-877E-E67B852F8066}"/>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062827" y="2775045"/>
            <a:ext cx="2894473" cy="2204007"/>
          </a:xfrm>
          <a:prstGeom prst="rect">
            <a:avLst/>
          </a:prstGeom>
        </p:spPr>
      </p:pic>
      <p:pic>
        <p:nvPicPr>
          <p:cNvPr id="7" name="Picture 4" descr="BOSTON, MA - FEBRUARY 10, 2008: (L to R) ESPN NBA analyst Mark Jackson, play-by-play commentator Mike Breen, and guest analyst Jeff Van Gundy in action at TD Banknorth Garden. (Photo by Scott Clarke / ESPN)">
            <a:extLst>
              <a:ext uri="{FF2B5EF4-FFF2-40B4-BE49-F238E27FC236}">
                <a16:creationId xmlns:a16="http://schemas.microsoft.com/office/drawing/2014/main" id="{AF639145-FFC8-854F-ABAF-7E6BE2E4A992}"/>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3309490" y="2538166"/>
            <a:ext cx="1439711" cy="958973"/>
          </a:xfrm>
          <a:prstGeom prst="rect">
            <a:avLst/>
          </a:prstGeom>
          <a:noFill/>
          <a:extLst>
            <a:ext uri="{909E8E84-426E-40DD-AFC4-6F175D3DCCD1}">
              <a14:hiddenFill xmlns:a14="http://schemas.microsoft.com/office/drawing/2010/main">
                <a:solidFill>
                  <a:srgbClr val="FFFFFF"/>
                </a:solidFill>
              </a14:hiddenFill>
            </a:ext>
          </a:extLst>
        </p:spPr>
      </p:pic>
      <p:sp>
        <p:nvSpPr>
          <p:cNvPr id="8" name="Cloud Callout 7">
            <a:extLst>
              <a:ext uri="{FF2B5EF4-FFF2-40B4-BE49-F238E27FC236}">
                <a16:creationId xmlns:a16="http://schemas.microsoft.com/office/drawing/2014/main" id="{A3954BCD-8E3E-4E4E-802E-3B22745D1D55}"/>
              </a:ext>
            </a:extLst>
          </p:cNvPr>
          <p:cNvSpPr/>
          <p:nvPr/>
        </p:nvSpPr>
        <p:spPr bwMode="auto">
          <a:xfrm>
            <a:off x="0" y="2331368"/>
            <a:ext cx="2315411" cy="1674770"/>
          </a:xfrm>
          <a:prstGeom prst="cloudCallout">
            <a:avLst>
              <a:gd name="adj1" fmla="val 49879"/>
              <a:gd name="adj2" fmla="val 27494"/>
            </a:avLst>
          </a:prstGeom>
          <a:solidFill>
            <a:srgbClr val="FBFBFB"/>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0" name="Rectangle 9">
            <a:extLst>
              <a:ext uri="{FF2B5EF4-FFF2-40B4-BE49-F238E27FC236}">
                <a16:creationId xmlns:a16="http://schemas.microsoft.com/office/drawing/2014/main" id="{13749E0F-4902-9B4F-8C46-E8C2BAB2E09B}"/>
              </a:ext>
            </a:extLst>
          </p:cNvPr>
          <p:cNvSpPr/>
          <p:nvPr/>
        </p:nvSpPr>
        <p:spPr>
          <a:xfrm>
            <a:off x="232090" y="2568588"/>
            <a:ext cx="2083321" cy="1200329"/>
          </a:xfrm>
          <a:prstGeom prst="rect">
            <a:avLst/>
          </a:prstGeom>
        </p:spPr>
        <p:txBody>
          <a:bodyPr wrap="square">
            <a:spAutoFit/>
          </a:bodyPr>
          <a:lstStyle/>
          <a:p>
            <a:r>
              <a:rPr lang="en-US" sz="2400" dirty="0">
                <a:solidFill>
                  <a:srgbClr val="C00000"/>
                </a:solidFill>
                <a:latin typeface="Open Sans" panose="020B0606030504020204" pitchFamily="34" charset="0"/>
                <a:ea typeface="Open Sans" panose="020B0606030504020204" pitchFamily="34" charset="0"/>
                <a:cs typeface="Open Sans" panose="020B0606030504020204" pitchFamily="34" charset="0"/>
              </a:rPr>
              <a:t>How did they come up with that?</a:t>
            </a:r>
          </a:p>
        </p:txBody>
      </p:sp>
      <p:sp>
        <p:nvSpPr>
          <p:cNvPr id="17" name="Rectangle 16">
            <a:extLst>
              <a:ext uri="{FF2B5EF4-FFF2-40B4-BE49-F238E27FC236}">
                <a16:creationId xmlns:a16="http://schemas.microsoft.com/office/drawing/2014/main" id="{E072FDBA-23A3-D944-9863-59F07D1E03E5}"/>
              </a:ext>
            </a:extLst>
          </p:cNvPr>
          <p:cNvSpPr/>
          <p:nvPr/>
        </p:nvSpPr>
        <p:spPr>
          <a:xfrm>
            <a:off x="101416" y="866453"/>
            <a:ext cx="6845030" cy="1200329"/>
          </a:xfrm>
          <a:prstGeom prst="rect">
            <a:avLst/>
          </a:prstGeom>
        </p:spPr>
        <p:txBody>
          <a:bodyPr wrap="square">
            <a:spAutoFit/>
          </a:bodyPr>
          <a:lstStyle/>
          <a:p>
            <a:r>
              <a:rPr lang="en-US" sz="2400" dirty="0">
                <a:latin typeface="Open Sans" panose="020B0606030504020204" pitchFamily="34" charset="0"/>
                <a:ea typeface="Open Sans" panose="020B0606030504020204" pitchFamily="34" charset="0"/>
                <a:cs typeface="Open Sans" panose="020B0606030504020204" pitchFamily="34" charset="0"/>
              </a:rPr>
              <a:t>Chris Paul had 16 points, 10 rebounds, 13 assists and five steals…… The only other active player to have such a game is Jason Kidd…</a:t>
            </a:r>
          </a:p>
        </p:txBody>
      </p:sp>
      <p:pic>
        <p:nvPicPr>
          <p:cNvPr id="18" name="Picture 17">
            <a:extLst>
              <a:ext uri="{FF2B5EF4-FFF2-40B4-BE49-F238E27FC236}">
                <a16:creationId xmlns:a16="http://schemas.microsoft.com/office/drawing/2014/main" id="{6A2BB2B9-8929-AD4E-8BCD-E7B9DBD1930B}"/>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665460" y="2111008"/>
            <a:ext cx="3098388" cy="2958019"/>
          </a:xfrm>
          <a:prstGeom prst="rect">
            <a:avLst/>
          </a:prstGeom>
        </p:spPr>
      </p:pic>
      <p:sp>
        <p:nvSpPr>
          <p:cNvPr id="15" name="Title 2">
            <a:extLst>
              <a:ext uri="{FF2B5EF4-FFF2-40B4-BE49-F238E27FC236}">
                <a16:creationId xmlns:a16="http://schemas.microsoft.com/office/drawing/2014/main" id="{401466A3-A523-954A-9FE7-2A9025BF4F59}"/>
              </a:ext>
            </a:extLst>
          </p:cNvPr>
          <p:cNvSpPr txBox="1">
            <a:spLocks/>
          </p:cNvSpPr>
          <p:nvPr/>
        </p:nvSpPr>
        <p:spPr>
          <a:xfrm>
            <a:off x="162838" y="52231"/>
            <a:ext cx="7928976" cy="722751"/>
          </a:xfrm>
          <a:prstGeom prst="rect">
            <a:avLst/>
          </a:prstGeom>
        </p:spPr>
        <p:txBody>
          <a:bodyPr vert="horz" wrap="square" lIns="91440" tIns="45720" rIns="91440" bIns="45720" rtlCol="0" anchor="ctr" anchorCtr="0">
            <a:normAutofit/>
          </a:bodyPr>
          <a:lstStyle>
            <a:lvl1pPr algn="l" defTabSz="686047" rtl="0" eaLnBrk="1" latinLnBrk="0" hangingPunct="1">
              <a:lnSpc>
                <a:spcPct val="90000"/>
              </a:lnSpc>
              <a:spcBef>
                <a:spcPct val="0"/>
              </a:spcBef>
              <a:buNone/>
              <a:defRPr lang="en-US" sz="4400" b="1" kern="1200" cap="none" spc="-100" baseline="0" dirty="0" smtClean="0">
                <a:ln w="3175">
                  <a:noFill/>
                </a:ln>
                <a:solidFill>
                  <a:srgbClr val="13409F"/>
                </a:solidFill>
                <a:effectLst/>
                <a:latin typeface="Open Sans" panose="020B0606030504020204" pitchFamily="34" charset="0"/>
                <a:ea typeface="Open Sans" panose="020B0606030504020204" pitchFamily="34" charset="0"/>
                <a:cs typeface="Open Sans" panose="020B0606030504020204" pitchFamily="34" charset="0"/>
              </a:defRPr>
            </a:lvl1pPr>
          </a:lstStyle>
          <a:p>
            <a:r>
              <a:rPr lang="en-US" sz="4000"/>
              <a:t>How it Started</a:t>
            </a:r>
          </a:p>
        </p:txBody>
      </p:sp>
    </p:spTree>
    <p:extLst>
      <p:ext uri="{BB962C8B-B14F-4D97-AF65-F5344CB8AC3E}">
        <p14:creationId xmlns:p14="http://schemas.microsoft.com/office/powerpoint/2010/main" val="58018942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ight Arrow 3"/>
          <p:cNvSpPr/>
          <p:nvPr/>
        </p:nvSpPr>
        <p:spPr bwMode="auto">
          <a:xfrm>
            <a:off x="3826566" y="1458833"/>
            <a:ext cx="744839" cy="342247"/>
          </a:xfrm>
          <a:prstGeom prst="rightArrow">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50" normalizeH="0" baseline="0" noProof="0" dirty="0" err="1">
              <a:ln>
                <a:noFill/>
              </a:ln>
              <a:solidFill>
                <a:srgbClr val="FF8A00"/>
              </a:solidFill>
              <a:effectLst/>
              <a:uLnTx/>
              <a:uFillTx/>
              <a:latin typeface="Segoe UI" pitchFamily="34" charset="0"/>
              <a:ea typeface="Segoe UI" pitchFamily="34" charset="0"/>
              <a:cs typeface="Segoe UI" pitchFamily="34" charset="0"/>
            </a:endParaRPr>
          </a:p>
        </p:txBody>
      </p:sp>
      <p:sp>
        <p:nvSpPr>
          <p:cNvPr id="5" name="Right Arrow 4"/>
          <p:cNvSpPr/>
          <p:nvPr/>
        </p:nvSpPr>
        <p:spPr bwMode="auto">
          <a:xfrm rot="5400000">
            <a:off x="7295340" y="3283788"/>
            <a:ext cx="463037" cy="373757"/>
          </a:xfrm>
          <a:prstGeom prst="rightArrow">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50" normalizeH="0" baseline="0" noProof="0" dirty="0" err="1">
              <a:ln>
                <a:noFill/>
              </a:ln>
              <a:solidFill>
                <a:srgbClr val="FF8A00"/>
              </a:solidFill>
              <a:effectLst/>
              <a:uLnTx/>
              <a:uFillTx/>
              <a:latin typeface="Segoe UI" pitchFamily="34" charset="0"/>
              <a:ea typeface="Segoe UI" pitchFamily="34" charset="0"/>
              <a:cs typeface="Segoe UI" pitchFamily="34" charset="0"/>
            </a:endParaRPr>
          </a:p>
        </p:txBody>
      </p:sp>
      <p:sp>
        <p:nvSpPr>
          <p:cNvPr id="6" name="Title 1"/>
          <p:cNvSpPr txBox="1">
            <a:spLocks/>
          </p:cNvSpPr>
          <p:nvPr/>
        </p:nvSpPr>
        <p:spPr>
          <a:xfrm>
            <a:off x="5198807" y="863645"/>
            <a:ext cx="3563564" cy="276999"/>
          </a:xfrm>
          <a:prstGeom prst="rect">
            <a:avLst/>
          </a:prstGeom>
        </p:spPr>
        <p:txBody>
          <a:bodyPr vert="horz" wrap="square" lIns="0" tIns="0" rIns="0" bIns="0" rtlCol="0" anchor="t">
            <a:spAutoFit/>
          </a:bodyPr>
          <a:lstStyle>
            <a:lvl1pPr algn="l" defTabSz="686047" rtl="0" eaLnBrk="1" latinLnBrk="0" hangingPunct="1">
              <a:lnSpc>
                <a:spcPct val="90000"/>
              </a:lnSpc>
              <a:spcBef>
                <a:spcPct val="0"/>
              </a:spcBef>
              <a:buNone/>
              <a:defRPr lang="en-US" sz="4800" b="0" kern="1200" cap="none" spc="-100" baseline="0" dirty="0" smtClean="0">
                <a:ln w="3175">
                  <a:noFill/>
                </a:ln>
                <a:gradFill flip="none" rotWithShape="1">
                  <a:gsLst>
                    <a:gs pos="0">
                      <a:schemeClr val="tx1">
                        <a:lumMod val="65000"/>
                        <a:lumOff val="35000"/>
                      </a:schemeClr>
                    </a:gs>
                    <a:gs pos="86000">
                      <a:schemeClr val="tx1">
                        <a:lumMod val="65000"/>
                        <a:lumOff val="35000"/>
                      </a:schemeClr>
                    </a:gs>
                  </a:gsLst>
                  <a:lin ang="5400000" scaled="0"/>
                  <a:tileRect/>
                </a:gradFill>
                <a:effectLst/>
                <a:latin typeface="Segoe UI Light" pitchFamily="34" charset="0"/>
                <a:ea typeface="+mn-ea"/>
                <a:cs typeface="Arial" charset="0"/>
              </a:defRPr>
            </a:lvl1pPr>
          </a:lstStyle>
          <a:p>
            <a:pPr marL="0" marR="0" lvl="0" indent="0" algn="just" defTabSz="686047" rtl="0" eaLnBrk="1" fontAlgn="auto" latinLnBrk="0" hangingPunct="1">
              <a:lnSpc>
                <a:spcPct val="90000"/>
              </a:lnSpc>
              <a:spcBef>
                <a:spcPct val="0"/>
              </a:spcBef>
              <a:spcAft>
                <a:spcPts val="0"/>
              </a:spcAft>
              <a:buClrTx/>
              <a:buSzTx/>
              <a:buFontTx/>
              <a:buNone/>
              <a:tabLst/>
              <a:defRPr/>
            </a:pPr>
            <a:r>
              <a:rPr kumimoji="0" lang="en-US" sz="2000" b="0" i="0" u="none" strike="noStrike" kern="1200" cap="none" spc="-100" normalizeH="0" baseline="0" noProof="0" dirty="0">
                <a:ln w="3175">
                  <a:noFill/>
                </a:ln>
                <a:solidFill>
                  <a:srgbClr val="C00000"/>
                </a:solidFill>
                <a:effectLst/>
                <a:uLnTx/>
                <a:uFillTx/>
                <a:latin typeface="Open Sans" panose="020B0606030504020204" pitchFamily="34" charset="0"/>
                <a:ea typeface="Open Sans" panose="020B0606030504020204" pitchFamily="34" charset="0"/>
                <a:cs typeface="Open Sans" panose="020B0606030504020204" pitchFamily="34" charset="0"/>
              </a:rPr>
              <a:t>New tuple appended to database</a:t>
            </a:r>
          </a:p>
        </p:txBody>
      </p:sp>
      <p:sp>
        <p:nvSpPr>
          <p:cNvPr id="7" name="Title 1"/>
          <p:cNvSpPr txBox="1">
            <a:spLocks/>
          </p:cNvSpPr>
          <p:nvPr/>
        </p:nvSpPr>
        <p:spPr>
          <a:xfrm>
            <a:off x="6343131" y="3861205"/>
            <a:ext cx="2568095" cy="276999"/>
          </a:xfrm>
          <a:prstGeom prst="rect">
            <a:avLst/>
          </a:prstGeom>
        </p:spPr>
        <p:txBody>
          <a:bodyPr vert="horz" wrap="square" lIns="0" tIns="0" rIns="0" bIns="0" rtlCol="0" anchor="t">
            <a:spAutoFit/>
          </a:bodyPr>
          <a:lstStyle>
            <a:lvl1pPr algn="l" defTabSz="686047" rtl="0" eaLnBrk="1" latinLnBrk="0" hangingPunct="1">
              <a:lnSpc>
                <a:spcPct val="90000"/>
              </a:lnSpc>
              <a:spcBef>
                <a:spcPct val="0"/>
              </a:spcBef>
              <a:buNone/>
              <a:defRPr lang="en-US" sz="4800" b="0" kern="1200" cap="none" spc="-100" baseline="0" dirty="0" smtClean="0">
                <a:ln w="3175">
                  <a:noFill/>
                </a:ln>
                <a:gradFill flip="none" rotWithShape="1">
                  <a:gsLst>
                    <a:gs pos="0">
                      <a:schemeClr val="tx1">
                        <a:lumMod val="65000"/>
                        <a:lumOff val="35000"/>
                      </a:schemeClr>
                    </a:gs>
                    <a:gs pos="86000">
                      <a:schemeClr val="tx1">
                        <a:lumMod val="65000"/>
                        <a:lumOff val="35000"/>
                      </a:schemeClr>
                    </a:gs>
                  </a:gsLst>
                  <a:lin ang="5400000" scaled="0"/>
                  <a:tileRect/>
                </a:gradFill>
                <a:effectLst/>
                <a:latin typeface="Segoe UI Light" pitchFamily="34" charset="0"/>
                <a:ea typeface="+mn-ea"/>
                <a:cs typeface="Arial" charset="0"/>
              </a:defRPr>
            </a:lvl1pPr>
          </a:lstStyle>
          <a:p>
            <a:pPr marL="0" marR="0" lvl="0" indent="0" algn="just" defTabSz="686047" rtl="0" eaLnBrk="1" fontAlgn="auto" latinLnBrk="0" hangingPunct="1">
              <a:lnSpc>
                <a:spcPct val="90000"/>
              </a:lnSpc>
              <a:spcBef>
                <a:spcPct val="0"/>
              </a:spcBef>
              <a:spcAft>
                <a:spcPts val="0"/>
              </a:spcAft>
              <a:buClrTx/>
              <a:buSzTx/>
              <a:buFontTx/>
              <a:buNone/>
              <a:tabLst/>
              <a:defRPr/>
            </a:pPr>
            <a:r>
              <a:rPr kumimoji="0" lang="en-US" sz="2000" b="0" i="0" u="none" strike="noStrike" kern="1200" cap="none" spc="-100" normalizeH="0" baseline="0" noProof="0" dirty="0">
                <a:ln w="3175">
                  <a:noFill/>
                </a:ln>
                <a:solidFill>
                  <a:srgbClr val="C00000"/>
                </a:solidFill>
                <a:effectLst/>
                <a:uLnTx/>
                <a:uFillTx/>
                <a:latin typeface="Open Sans" panose="020B0606030504020204" pitchFamily="34" charset="0"/>
                <a:ea typeface="Open Sans" panose="020B0606030504020204" pitchFamily="34" charset="0"/>
                <a:cs typeface="Open Sans" panose="020B0606030504020204" pitchFamily="34" charset="0"/>
              </a:rPr>
              <a:t>Fact-finding algorithms</a:t>
            </a:r>
          </a:p>
        </p:txBody>
      </p:sp>
      <p:sp>
        <p:nvSpPr>
          <p:cNvPr id="9" name="Rectangle 8"/>
          <p:cNvSpPr/>
          <p:nvPr/>
        </p:nvSpPr>
        <p:spPr bwMode="auto">
          <a:xfrm>
            <a:off x="211455" y="3439466"/>
            <a:ext cx="4644875" cy="887176"/>
          </a:xfrm>
          <a:prstGeom prst="rect">
            <a:avLst/>
          </a:prstGeom>
          <a:solidFill>
            <a:schemeClr val="bg1"/>
          </a:solidFill>
          <a:ln w="22225">
            <a:solidFill>
              <a:srgbClr val="00206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just" defTabSz="686047" rtl="0" eaLnBrk="1" fontAlgn="auto" latinLnBrk="0" hangingPunct="1">
              <a:lnSpc>
                <a:spcPct val="90000"/>
              </a:lnSpc>
              <a:spcBef>
                <a:spcPct val="0"/>
              </a:spcBef>
              <a:spcAft>
                <a:spcPts val="0"/>
              </a:spcAft>
              <a:buClrTx/>
              <a:buSzTx/>
              <a:buFontTx/>
              <a:buNone/>
              <a:tabLst>
                <a:tab pos="6400800" algn="l"/>
              </a:tabLst>
              <a:defRPr/>
            </a:pPr>
            <a:r>
              <a:rPr kumimoji="0" lang="en-US" sz="1600" b="0" i="0" u="none" strike="noStrike" kern="1200" cap="none" spc="-100" normalizeH="0" baseline="0" noProof="0" dirty="0">
                <a:ln w="3175">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Wesley had </a:t>
            </a:r>
            <a:r>
              <a:rPr kumimoji="0" lang="en-US" sz="1600" b="0" i="0" u="none" strike="noStrike" kern="1200" cap="none" spc="-100" normalizeH="0" baseline="0" noProof="0" dirty="0">
                <a:ln w="3175">
                  <a:noFill/>
                </a:ln>
                <a:solidFill>
                  <a:srgbClr val="910091"/>
                </a:solidFill>
                <a:effectLst/>
                <a:uLnTx/>
                <a:uFillTx/>
                <a:latin typeface="Open Sans" panose="020B0606030504020204" pitchFamily="34" charset="0"/>
                <a:ea typeface="Open Sans" panose="020B0606030504020204" pitchFamily="34" charset="0"/>
                <a:cs typeface="Open Sans" panose="020B0606030504020204" pitchFamily="34" charset="0"/>
              </a:rPr>
              <a:t>12 points, 13 assists and 5 rebounds </a:t>
            </a:r>
            <a:r>
              <a:rPr kumimoji="0" lang="en-US" sz="1600" b="0" i="0" u="none" strike="noStrike" kern="1200" cap="none" spc="-100" normalizeH="0" baseline="0" noProof="0" dirty="0">
                <a:ln w="3175">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on February 25, 1996 to become the first player with a 12/13/5 (points/assists/rebounds) in </a:t>
            </a:r>
            <a:r>
              <a:rPr kumimoji="0" lang="en-US" sz="1600" b="0" i="0" u="none" strike="noStrike" kern="1200" cap="none" spc="-100" normalizeH="0" baseline="0" noProof="0" dirty="0">
                <a:ln w="3175">
                  <a:noFill/>
                </a:ln>
                <a:solidFill>
                  <a:srgbClr val="910091"/>
                </a:solidFill>
                <a:effectLst/>
                <a:uLnTx/>
                <a:uFillTx/>
                <a:latin typeface="Open Sans" panose="020B0606030504020204" pitchFamily="34" charset="0"/>
                <a:ea typeface="Open Sans" panose="020B0606030504020204" pitchFamily="34" charset="0"/>
                <a:cs typeface="Open Sans" panose="020B0606030504020204" pitchFamily="34" charset="0"/>
              </a:rPr>
              <a:t>February. </a:t>
            </a:r>
          </a:p>
        </p:txBody>
      </p:sp>
      <p:sp>
        <p:nvSpPr>
          <p:cNvPr id="10" name="Right Arrow 9"/>
          <p:cNvSpPr/>
          <p:nvPr/>
        </p:nvSpPr>
        <p:spPr bwMode="auto">
          <a:xfrm flipH="1">
            <a:off x="5186187" y="3807272"/>
            <a:ext cx="719137" cy="390525"/>
          </a:xfrm>
          <a:prstGeom prst="rightArrow">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50" normalizeH="0" baseline="0" noProof="0" dirty="0" err="1">
              <a:ln>
                <a:noFill/>
              </a:ln>
              <a:solidFill>
                <a:srgbClr val="FF8A00"/>
              </a:solidFill>
              <a:effectLst/>
              <a:uLnTx/>
              <a:uFillTx/>
              <a:latin typeface="Segoe UI" pitchFamily="34" charset="0"/>
              <a:ea typeface="Segoe UI" pitchFamily="34" charset="0"/>
              <a:cs typeface="Segoe UI" pitchFamily="34" charset="0"/>
            </a:endParaRPr>
          </a:p>
        </p:txBody>
      </p:sp>
      <p:sp>
        <p:nvSpPr>
          <p:cNvPr id="11" name="Title 1"/>
          <p:cNvSpPr txBox="1">
            <a:spLocks/>
          </p:cNvSpPr>
          <p:nvPr/>
        </p:nvSpPr>
        <p:spPr>
          <a:xfrm>
            <a:off x="190190" y="4475030"/>
            <a:ext cx="6029853" cy="276999"/>
          </a:xfrm>
          <a:prstGeom prst="rect">
            <a:avLst/>
          </a:prstGeom>
        </p:spPr>
        <p:txBody>
          <a:bodyPr vert="horz" wrap="square" lIns="0" tIns="0" rIns="0" bIns="0" rtlCol="0" anchor="t">
            <a:spAutoFit/>
          </a:bodyPr>
          <a:lstStyle>
            <a:lvl1pPr algn="l" defTabSz="686047" rtl="0" eaLnBrk="1" latinLnBrk="0" hangingPunct="1">
              <a:lnSpc>
                <a:spcPct val="90000"/>
              </a:lnSpc>
              <a:spcBef>
                <a:spcPct val="0"/>
              </a:spcBef>
              <a:buNone/>
              <a:defRPr lang="en-US" sz="4800" b="0" kern="1200" cap="none" spc="-100" baseline="0" dirty="0" smtClean="0">
                <a:ln w="3175">
                  <a:noFill/>
                </a:ln>
                <a:gradFill flip="none" rotWithShape="1">
                  <a:gsLst>
                    <a:gs pos="0">
                      <a:schemeClr val="tx1">
                        <a:lumMod val="65000"/>
                        <a:lumOff val="35000"/>
                      </a:schemeClr>
                    </a:gs>
                    <a:gs pos="86000">
                      <a:schemeClr val="tx1">
                        <a:lumMod val="65000"/>
                        <a:lumOff val="35000"/>
                      </a:schemeClr>
                    </a:gs>
                  </a:gsLst>
                  <a:lin ang="5400000" scaled="0"/>
                  <a:tileRect/>
                </a:gradFill>
                <a:effectLst/>
                <a:latin typeface="Segoe UI Light" pitchFamily="34" charset="0"/>
                <a:ea typeface="+mn-ea"/>
                <a:cs typeface="Arial" charset="0"/>
              </a:defRPr>
            </a:lvl1pPr>
          </a:lstStyle>
          <a:p>
            <a:pPr marL="0" marR="0" lvl="0" indent="0" algn="just" defTabSz="686047" rtl="0" eaLnBrk="1" fontAlgn="auto" latinLnBrk="0" hangingPunct="1">
              <a:lnSpc>
                <a:spcPct val="90000"/>
              </a:lnSpc>
              <a:spcBef>
                <a:spcPct val="0"/>
              </a:spcBef>
              <a:spcAft>
                <a:spcPts val="0"/>
              </a:spcAft>
              <a:buClrTx/>
              <a:buSzTx/>
              <a:buFontTx/>
              <a:buNone/>
              <a:tabLst/>
              <a:defRPr/>
            </a:pPr>
            <a:r>
              <a:rPr kumimoji="0" lang="en-US" sz="2000" b="0" i="0" u="none" strike="noStrike" kern="1200" cap="none" spc="-100" normalizeH="0" baseline="0" noProof="0" dirty="0">
                <a:ln w="3175">
                  <a:noFill/>
                </a:ln>
                <a:solidFill>
                  <a:srgbClr val="C00000"/>
                </a:solidFill>
                <a:effectLst/>
                <a:uLnTx/>
                <a:uFillTx/>
                <a:latin typeface="Open Sans" panose="020B0606030504020204" pitchFamily="34" charset="0"/>
                <a:ea typeface="Open Sans" panose="020B0606030504020204" pitchFamily="34" charset="0"/>
                <a:cs typeface="Open Sans" panose="020B0606030504020204" pitchFamily="34" charset="0"/>
              </a:rPr>
              <a:t>Number-based facts make news stories more engaging</a:t>
            </a:r>
          </a:p>
        </p:txBody>
      </p:sp>
      <p:pic>
        <p:nvPicPr>
          <p:cNvPr id="12" name="Picture 3"/>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5067633" y="1454585"/>
            <a:ext cx="3861831" cy="1433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Rectangle 12"/>
          <p:cNvSpPr/>
          <p:nvPr/>
        </p:nvSpPr>
        <p:spPr bwMode="auto">
          <a:xfrm>
            <a:off x="5067633" y="2626160"/>
            <a:ext cx="3901683" cy="268537"/>
          </a:xfrm>
          <a:prstGeom prst="rect">
            <a:avLst/>
          </a:prstGeom>
          <a:solidFill>
            <a:schemeClr val="accent6">
              <a:alpha val="0"/>
            </a:schemeClr>
          </a:solidFill>
          <a:ln w="22225">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50" normalizeH="0" baseline="0" noProof="0" dirty="0" err="1">
              <a:ln>
                <a:noFill/>
              </a:ln>
              <a:solidFill>
                <a:srgbClr val="C00000"/>
              </a:solidFill>
              <a:effectLst/>
              <a:uLnTx/>
              <a:uFillTx/>
              <a:latin typeface="Segoe UI" pitchFamily="34" charset="0"/>
              <a:ea typeface="Segoe UI" pitchFamily="34" charset="0"/>
              <a:cs typeface="Segoe UI" pitchFamily="34" charset="0"/>
            </a:endParaRPr>
          </a:p>
        </p:txBody>
      </p:sp>
      <p:pic>
        <p:nvPicPr>
          <p:cNvPr id="14" name="Picture 2" descr="http://upload.wikimedia.org/wikipedia/commons/thumb/9/96/Basketball_World_Cup_2014.jpg/220px-Basketball_World_Cup_2014.jp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1785964" y="1122975"/>
            <a:ext cx="1296766" cy="937208"/>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p:cNvSpPr/>
          <p:nvPr/>
        </p:nvSpPr>
        <p:spPr>
          <a:xfrm>
            <a:off x="105583" y="4887033"/>
            <a:ext cx="2593531" cy="276999"/>
          </a:xfrm>
          <a:prstGeom prst="rect">
            <a:avLst/>
          </a:prstGeom>
        </p:spPr>
        <p:txBody>
          <a:bodyPr wrap="none">
            <a:spAutoFit/>
          </a:bodyPr>
          <a:lstStyle/>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http://en.wikipedia.org/wiki/Basketball</a:t>
            </a:r>
          </a:p>
        </p:txBody>
      </p:sp>
      <p:sp>
        <p:nvSpPr>
          <p:cNvPr id="3" name="Title 2"/>
          <p:cNvSpPr>
            <a:spLocks noGrp="1"/>
          </p:cNvSpPr>
          <p:nvPr>
            <p:ph type="title"/>
          </p:nvPr>
        </p:nvSpPr>
        <p:spPr>
          <a:xfrm>
            <a:off x="389436" y="171450"/>
            <a:ext cx="8363938" cy="671402"/>
          </a:xfrm>
        </p:spPr>
        <p:txBody>
          <a:bodyPr/>
          <a:lstStyle/>
          <a:p>
            <a:r>
              <a:rPr lang="en-US" dirty="0"/>
              <a:t>Exceptional Fact Finding</a:t>
            </a:r>
          </a:p>
        </p:txBody>
      </p:sp>
      <p:sp>
        <p:nvSpPr>
          <p:cNvPr id="18" name="Rectangle 17"/>
          <p:cNvSpPr/>
          <p:nvPr/>
        </p:nvSpPr>
        <p:spPr>
          <a:xfrm>
            <a:off x="23778" y="2111889"/>
            <a:ext cx="5066713" cy="707886"/>
          </a:xfrm>
          <a:prstGeom prst="rect">
            <a:avLst/>
          </a:prstGeom>
        </p:spPr>
        <p:txBody>
          <a:bodyPr wrap="square">
            <a:spAutoFit/>
          </a:bodyPr>
          <a:lstStyle/>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C00000"/>
                </a:solidFill>
                <a:effectLst/>
                <a:uLnTx/>
                <a:uFillTx/>
                <a:latin typeface="Open Sans" panose="020B0606030504020204" pitchFamily="34" charset="0"/>
                <a:ea typeface="Open Sans" panose="020B0606030504020204" pitchFamily="34" charset="0"/>
                <a:cs typeface="Open Sans" panose="020B0606030504020204" pitchFamily="34" charset="0"/>
              </a:rPr>
              <a:t>Real-world event </a:t>
            </a:r>
            <a:r>
              <a:rPr kumimoji="0" lang="en-US" sz="20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(sports, transportation, crime, weather, finance, social media)</a:t>
            </a:r>
          </a:p>
        </p:txBody>
      </p:sp>
      <p:sp>
        <p:nvSpPr>
          <p:cNvPr id="16" name="Slide Number Placeholder 2"/>
          <p:cNvSpPr>
            <a:spLocks noGrp="1"/>
          </p:cNvSpPr>
          <p:nvPr>
            <p:ph type="sldNum" sz="quarter" idx="4294967295"/>
          </p:nvPr>
        </p:nvSpPr>
        <p:spPr>
          <a:xfrm>
            <a:off x="6993484" y="4852293"/>
            <a:ext cx="2133600" cy="274637"/>
          </a:xfrm>
          <a:prstGeom prst="rect">
            <a:avLst/>
          </a:prstGeom>
        </p:spPr>
        <p:txBody>
          <a:bodyPr/>
          <a:lstStyle/>
          <a:p>
            <a:pPr marL="0" marR="0" lvl="0" indent="0" algn="r" defTabSz="686047" rtl="0" eaLnBrk="1" fontAlgn="auto" latinLnBrk="0" hangingPunct="1">
              <a:lnSpc>
                <a:spcPct val="100000"/>
              </a:lnSpc>
              <a:spcBef>
                <a:spcPts val="0"/>
              </a:spcBef>
              <a:spcAft>
                <a:spcPts val="0"/>
              </a:spcAft>
              <a:buClrTx/>
              <a:buSzTx/>
              <a:buFontTx/>
              <a:buNone/>
              <a:tabLst/>
              <a:defRPr/>
            </a:pPr>
            <a:fld id="{30DB7900-D72E-4025-AF90-97BD6DF59E7D}" type="slidenum">
              <a:rPr kumimoji="0" lang="en-US" sz="1600" b="1" i="0" u="none" strike="noStrike" kern="1200" cap="none" spc="0" normalizeH="0" baseline="0" noProof="0" smtClean="0">
                <a:ln>
                  <a:noFill/>
                </a:ln>
                <a:solidFill>
                  <a:srgbClr val="000000"/>
                </a:solidFill>
                <a:effectLst/>
                <a:uLnTx/>
                <a:uFillTx/>
                <a:latin typeface="Segoe UI"/>
                <a:ea typeface="+mn-ea"/>
                <a:cs typeface="+mn-cs"/>
              </a:rPr>
              <a:pPr marL="0" marR="0" lvl="0" indent="0" algn="r" defTabSz="686047" rtl="0" eaLnBrk="1" fontAlgn="auto" latinLnBrk="0" hangingPunct="1">
                <a:lnSpc>
                  <a:spcPct val="100000"/>
                </a:lnSpc>
                <a:spcBef>
                  <a:spcPts val="0"/>
                </a:spcBef>
                <a:spcAft>
                  <a:spcPts val="0"/>
                </a:spcAft>
                <a:buClrTx/>
                <a:buSzTx/>
                <a:buFontTx/>
                <a:buNone/>
                <a:tabLst/>
                <a:defRPr/>
              </a:pPr>
              <a:t>38</a:t>
            </a:fld>
            <a:endParaRPr kumimoji="0" lang="en-US" sz="1600" b="1"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362642980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6540" y="63798"/>
            <a:ext cx="7340395" cy="5064798"/>
          </a:xfrm>
          <a:prstGeom prst="rect">
            <a:avLst/>
          </a:prstGeom>
        </p:spPr>
      </p:pic>
      <p:sp>
        <p:nvSpPr>
          <p:cNvPr id="4" name="Title 1"/>
          <p:cNvSpPr txBox="1">
            <a:spLocks/>
          </p:cNvSpPr>
          <p:nvPr/>
        </p:nvSpPr>
        <p:spPr>
          <a:xfrm>
            <a:off x="0" y="4433717"/>
            <a:ext cx="5796369" cy="683264"/>
          </a:xfrm>
          <a:prstGeom prst="rect">
            <a:avLst/>
          </a:prstGeom>
          <a:solidFill>
            <a:schemeClr val="bg1"/>
          </a:solidFill>
        </p:spPr>
        <p:txBody>
          <a:bodyPr vert="horz" wrap="square" lIns="182880" tIns="91440" rIns="182880" bIns="91440" rtlCol="0" anchor="t">
            <a:spAutoFit/>
          </a:bodyPr>
          <a:lstStyle>
            <a:lvl1pPr algn="l" defTabSz="686047" rtl="0" eaLnBrk="1" latinLnBrk="0" hangingPunct="1">
              <a:lnSpc>
                <a:spcPct val="90000"/>
              </a:lnSpc>
              <a:spcBef>
                <a:spcPct val="0"/>
              </a:spcBef>
              <a:buNone/>
              <a:defRPr lang="en-US" sz="4800" b="0" kern="1200" cap="none" spc="-100" baseline="0" dirty="0" smtClean="0">
                <a:ln w="3175">
                  <a:noFill/>
                </a:ln>
                <a:gradFill flip="none" rotWithShape="1">
                  <a:gsLst>
                    <a:gs pos="0">
                      <a:schemeClr val="tx1">
                        <a:lumMod val="65000"/>
                        <a:lumOff val="35000"/>
                      </a:schemeClr>
                    </a:gs>
                    <a:gs pos="86000">
                      <a:schemeClr val="tx1">
                        <a:lumMod val="65000"/>
                        <a:lumOff val="35000"/>
                      </a:schemeClr>
                    </a:gs>
                  </a:gsLst>
                  <a:lin ang="5400000" scaled="0"/>
                  <a:tileRect/>
                </a:gradFill>
                <a:effectLst/>
                <a:latin typeface="Segoe UI Light" pitchFamily="34" charset="0"/>
                <a:ea typeface="+mn-ea"/>
                <a:cs typeface="Arial" charset="0"/>
              </a:defRPr>
            </a:lvl1pPr>
          </a:lstStyle>
          <a:p>
            <a:pPr marL="0" marR="0" lvl="0" indent="0" algn="ctr" defTabSz="686047" rtl="0" eaLnBrk="1" fontAlgn="auto" latinLnBrk="0" hangingPunct="1">
              <a:lnSpc>
                <a:spcPct val="90000"/>
              </a:lnSpc>
              <a:spcBef>
                <a:spcPct val="0"/>
              </a:spcBef>
              <a:spcAft>
                <a:spcPts val="0"/>
              </a:spcAft>
              <a:buClrTx/>
              <a:buSzTx/>
              <a:buFontTx/>
              <a:buNone/>
              <a:tabLst/>
              <a:defRPr/>
            </a:pPr>
            <a:r>
              <a:rPr kumimoji="0" lang="en-US" sz="3600" b="1" i="0" u="none" strike="noStrike" kern="1200" cap="none" spc="-100" normalizeH="0" baseline="0" noProof="0" dirty="0" err="1">
                <a:ln w="3175">
                  <a:noFill/>
                </a:ln>
                <a:solidFill>
                  <a:srgbClr val="13409F"/>
                </a:solidFill>
                <a:effectLst/>
                <a:uLnTx/>
                <a:uFillTx/>
                <a:latin typeface="Open Sans" panose="020B0606030504020204" pitchFamily="34" charset="0"/>
                <a:ea typeface="Open Sans" panose="020B0606030504020204" pitchFamily="34" charset="0"/>
                <a:cs typeface="Open Sans" panose="020B0606030504020204" pitchFamily="34" charset="0"/>
              </a:rPr>
              <a:t>idir.uta.edu</a:t>
            </a:r>
            <a:r>
              <a:rPr kumimoji="0" lang="en-US" sz="3600" b="1" i="0" u="none" strike="noStrike" kern="1200" cap="none" spc="-100" normalizeH="0" baseline="0" noProof="0" dirty="0">
                <a:ln w="3175">
                  <a:noFill/>
                </a:ln>
                <a:solidFill>
                  <a:srgbClr val="13409F"/>
                </a:solidFill>
                <a:effectLst/>
                <a:uLnTx/>
                <a:uFillTx/>
                <a:latin typeface="Open Sans" panose="020B0606030504020204" pitchFamily="34" charset="0"/>
                <a:ea typeface="Open Sans" panose="020B0606030504020204" pitchFamily="34" charset="0"/>
                <a:cs typeface="Open Sans" panose="020B0606030504020204" pitchFamily="34" charset="0"/>
              </a:rPr>
              <a:t>/</a:t>
            </a:r>
            <a:r>
              <a:rPr kumimoji="0" lang="en-US" sz="3600" b="1" i="0" u="none" strike="noStrike" kern="1200" cap="none" spc="-100" normalizeH="0" baseline="0" noProof="0" dirty="0" err="1">
                <a:ln w="3175">
                  <a:noFill/>
                </a:ln>
                <a:solidFill>
                  <a:srgbClr val="13409F"/>
                </a:solidFill>
                <a:effectLst/>
                <a:uLnTx/>
                <a:uFillTx/>
                <a:latin typeface="Open Sans" panose="020B0606030504020204" pitchFamily="34" charset="0"/>
                <a:ea typeface="Open Sans" panose="020B0606030504020204" pitchFamily="34" charset="0"/>
                <a:cs typeface="Open Sans" panose="020B0606030504020204" pitchFamily="34" charset="0"/>
              </a:rPr>
              <a:t>factwatcher</a:t>
            </a:r>
            <a:endParaRPr kumimoji="0" lang="en-US" sz="3600" b="1" i="0" u="none" strike="noStrike" kern="1200" cap="none" spc="-100" normalizeH="0" baseline="0" noProof="0" dirty="0">
              <a:ln w="3175">
                <a:noFill/>
              </a:ln>
              <a:solidFill>
                <a:srgbClr val="13409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pic>
        <p:nvPicPr>
          <p:cNvPr id="2050" name="Picture 2" descr="https://lh4.googleusercontent.com/0OrD7hbOBxa7MHyQNYFYrBltvVgOjH9qIXya7_UzEuomMzD4YZV0YRoPEg-gc2XcZ5-BFKUJDYH7FffB5Ky5iL4eJLtB9BfiMyeg6nZrqxYu-NCVswruvOzKT7J2MLvFO8UbV3u9Eg"/>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7661129" y="1315252"/>
            <a:ext cx="1068046" cy="1041008"/>
          </a:xfrm>
          <a:prstGeom prst="rect">
            <a:avLst/>
          </a:prstGeom>
          <a:noFill/>
          <a:extLst>
            <a:ext uri="{909E8E84-426E-40DD-AFC4-6F175D3DCCD1}">
              <a14:hiddenFill xmlns:a14="http://schemas.microsoft.com/office/drawing/2010/main">
                <a:solidFill>
                  <a:srgbClr val="FFFFFF"/>
                </a:solidFill>
              </a14:hiddenFill>
            </a:ext>
          </a:extLst>
        </p:spPr>
      </p:pic>
      <p:sp>
        <p:nvSpPr>
          <p:cNvPr id="2" name="AutoShape 8" descr="Image result for computation + journalism 2014"/>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604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3" name="AutoShape 10" descr="Image result for computation + journalism 2014"/>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604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6" name="AutoShape 12" descr="Image result for computation + journalism 2014"/>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604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7" name="AutoShape 14" descr="Image result for computation + journalism 2014"/>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604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8" name="AutoShape 18" descr="Image result for computational journalism 2014 symposium"/>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604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9" name="TextBox 8"/>
          <p:cNvSpPr txBox="1"/>
          <p:nvPr/>
        </p:nvSpPr>
        <p:spPr>
          <a:xfrm>
            <a:off x="7581906" y="2402986"/>
            <a:ext cx="1427122" cy="615553"/>
          </a:xfrm>
          <a:prstGeom prst="rect">
            <a:avLst/>
          </a:prstGeom>
          <a:noFill/>
        </p:spPr>
        <p:txBody>
          <a:bodyPr wrap="none" lIns="0" tIns="0" rIns="0" bIns="0" rtlCol="0">
            <a:spAutoFit/>
          </a:bodyPr>
          <a:lstStyle/>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C00000"/>
                </a:solidFill>
                <a:effectLst/>
                <a:uLnTx/>
                <a:uFillTx/>
                <a:latin typeface="Garamond" panose="02020404030301010803" pitchFamily="18" charset="0"/>
                <a:ea typeface="+mn-ea"/>
                <a:cs typeface="+mn-cs"/>
              </a:rPr>
              <a:t>Excellent </a:t>
            </a:r>
          </a:p>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C00000"/>
                </a:solidFill>
                <a:effectLst/>
                <a:uLnTx/>
                <a:uFillTx/>
                <a:latin typeface="Garamond" panose="02020404030301010803" pitchFamily="18" charset="0"/>
                <a:ea typeface="+mn-ea"/>
                <a:cs typeface="+mn-cs"/>
              </a:rPr>
              <a:t>Demo Award</a:t>
            </a:r>
          </a:p>
        </p:txBody>
      </p:sp>
      <p:sp>
        <p:nvSpPr>
          <p:cNvPr id="12" name="Slide Number Placeholder 3">
            <a:extLst>
              <a:ext uri="{FF2B5EF4-FFF2-40B4-BE49-F238E27FC236}">
                <a16:creationId xmlns:a16="http://schemas.microsoft.com/office/drawing/2014/main" id="{F470D4A3-743D-E74A-828B-709020BDE63D}"/>
              </a:ext>
            </a:extLst>
          </p:cNvPr>
          <p:cNvSpPr>
            <a:spLocks noGrp="1"/>
          </p:cNvSpPr>
          <p:nvPr>
            <p:ph type="sldNum" sz="quarter" idx="11"/>
          </p:nvPr>
        </p:nvSpPr>
        <p:spPr>
          <a:xfrm>
            <a:off x="7086600" y="4868863"/>
            <a:ext cx="2057400" cy="274637"/>
          </a:xfrm>
        </p:spPr>
        <p:txBody>
          <a:bodyPr/>
          <a:lstStyle/>
          <a:p>
            <a:pPr marL="0" marR="0" lvl="0" indent="0" algn="r" defTabSz="686047" rtl="0" eaLnBrk="1" fontAlgn="auto" latinLnBrk="0" hangingPunct="1">
              <a:lnSpc>
                <a:spcPct val="100000"/>
              </a:lnSpc>
              <a:spcBef>
                <a:spcPts val="0"/>
              </a:spcBef>
              <a:spcAft>
                <a:spcPts val="0"/>
              </a:spcAft>
              <a:buClrTx/>
              <a:buSzTx/>
              <a:buFontTx/>
              <a:buNone/>
              <a:tabLst/>
              <a:defRPr/>
            </a:pPr>
            <a:fld id="{30DB7900-D72E-4025-AF90-97BD6DF59E7D}" type="slidenum">
              <a:rPr kumimoji="0" lang="en-US" sz="1600" b="1" i="0" u="none" strike="noStrike" kern="1200" cap="none" spc="0" normalizeH="0" baseline="0" noProof="0" smtClean="0">
                <a:ln>
                  <a:noFill/>
                </a:ln>
                <a:solidFill>
                  <a:srgbClr val="000000"/>
                </a:solidFill>
                <a:effectLst/>
                <a:uLnTx/>
                <a:uFillTx/>
                <a:latin typeface="Segoe UI"/>
                <a:ea typeface="+mn-ea"/>
                <a:cs typeface="+mn-cs"/>
              </a:rPr>
              <a:pPr marL="0" marR="0" lvl="0" indent="0" algn="r" defTabSz="686047" rtl="0" eaLnBrk="1" fontAlgn="auto" latinLnBrk="0" hangingPunct="1">
                <a:lnSpc>
                  <a:spcPct val="100000"/>
                </a:lnSpc>
                <a:spcBef>
                  <a:spcPts val="0"/>
                </a:spcBef>
                <a:spcAft>
                  <a:spcPts val="0"/>
                </a:spcAft>
                <a:buClrTx/>
                <a:buSzTx/>
                <a:buFontTx/>
                <a:buNone/>
                <a:tabLst/>
                <a:defRPr/>
              </a:pPr>
              <a:t>39</a:t>
            </a:fld>
            <a:endParaRPr kumimoji="0" lang="en-US" sz="1600" b="1"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206254545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3">
            <a:extLst>
              <a:ext uri="{FF2B5EF4-FFF2-40B4-BE49-F238E27FC236}">
                <a16:creationId xmlns:a16="http://schemas.microsoft.com/office/drawing/2014/main" id="{FC861CB0-44EF-FB48-BA7B-4D3AD847539B}"/>
              </a:ext>
            </a:extLst>
          </p:cNvPr>
          <p:cNvSpPr>
            <a:spLocks noGrp="1"/>
          </p:cNvSpPr>
          <p:nvPr>
            <p:ph type="sldNum" sz="quarter" idx="10"/>
          </p:nvPr>
        </p:nvSpPr>
        <p:spPr>
          <a:xfrm>
            <a:off x="7078054" y="4868863"/>
            <a:ext cx="2057400" cy="274637"/>
          </a:xfrm>
        </p:spPr>
        <p:txBody>
          <a:bodyPr/>
          <a:lstStyle/>
          <a:p>
            <a:pPr marL="0" marR="0" lvl="0" indent="0" algn="r" defTabSz="686047" rtl="0" eaLnBrk="1" fontAlgn="auto" latinLnBrk="0" hangingPunct="1">
              <a:lnSpc>
                <a:spcPct val="100000"/>
              </a:lnSpc>
              <a:spcBef>
                <a:spcPts val="0"/>
              </a:spcBef>
              <a:spcAft>
                <a:spcPts val="0"/>
              </a:spcAft>
              <a:buClrTx/>
              <a:buSzTx/>
              <a:buFontTx/>
              <a:buNone/>
              <a:tabLst/>
              <a:defRPr/>
            </a:pPr>
            <a:fld id="{FC2EED17-1836-6142-A4B1-ABB9C7C22E41}" type="slidenum">
              <a:rPr kumimoji="0" lang="en-US" sz="1600" b="1" i="0" u="none" strike="noStrike" kern="1200" cap="none" spc="0" normalizeH="0" baseline="0" noProof="0" smtClean="0">
                <a:ln>
                  <a:noFill/>
                </a:ln>
                <a:solidFill>
                  <a:srgbClr val="000000"/>
                </a:solidFill>
                <a:effectLst/>
                <a:uLnTx/>
                <a:uFillTx/>
                <a:latin typeface="Segoe UI"/>
                <a:ea typeface="+mn-ea"/>
                <a:cs typeface="+mn-cs"/>
              </a:rPr>
              <a:pPr marL="0" marR="0" lvl="0" indent="0" algn="r" defTabSz="686047" rtl="0" eaLnBrk="1" fontAlgn="auto" latinLnBrk="0" hangingPunct="1">
                <a:lnSpc>
                  <a:spcPct val="100000"/>
                </a:lnSpc>
                <a:spcBef>
                  <a:spcPts val="0"/>
                </a:spcBef>
                <a:spcAft>
                  <a:spcPts val="0"/>
                </a:spcAft>
                <a:buClrTx/>
                <a:buSzTx/>
                <a:buFontTx/>
                <a:buNone/>
                <a:tabLst/>
                <a:defRPr/>
              </a:pPr>
              <a:t>4</a:t>
            </a:fld>
            <a:endParaRPr kumimoji="0" lang="en-US" sz="1600" b="1" i="0" u="none" strike="noStrike" kern="1200" cap="none" spc="0" normalizeH="0" baseline="0" noProof="0" dirty="0">
              <a:ln>
                <a:noFill/>
              </a:ln>
              <a:solidFill>
                <a:srgbClr val="000000"/>
              </a:solidFill>
              <a:effectLst/>
              <a:uLnTx/>
              <a:uFillTx/>
              <a:latin typeface="Segoe UI"/>
              <a:ea typeface="+mn-ea"/>
              <a:cs typeface="+mn-cs"/>
            </a:endParaRPr>
          </a:p>
        </p:txBody>
      </p:sp>
      <p:sp>
        <p:nvSpPr>
          <p:cNvPr id="12" name="Rectangle 11">
            <a:extLst>
              <a:ext uri="{FF2B5EF4-FFF2-40B4-BE49-F238E27FC236}">
                <a16:creationId xmlns:a16="http://schemas.microsoft.com/office/drawing/2014/main" id="{B55E2494-C0B4-854B-8E6D-6F849BDC4FA0}"/>
              </a:ext>
            </a:extLst>
          </p:cNvPr>
          <p:cNvSpPr/>
          <p:nvPr/>
        </p:nvSpPr>
        <p:spPr>
          <a:xfrm>
            <a:off x="4462499" y="2537846"/>
            <a:ext cx="4450604" cy="400110"/>
          </a:xfrm>
          <a:prstGeom prst="rect">
            <a:avLst/>
          </a:prstGeom>
        </p:spPr>
        <p:txBody>
          <a:bodyPr wrap="square">
            <a:spAutoFit/>
          </a:bodyPr>
          <a:lstStyle/>
          <a:p>
            <a:r>
              <a:rPr lang="en-US" sz="2000" dirty="0">
                <a:latin typeface="Open Sans" panose="020B0606030504020204" pitchFamily="34" charset="0"/>
                <a:ea typeface="Open Sans" panose="020B0606030504020204" pitchFamily="34" charset="0"/>
                <a:cs typeface="Open Sans" panose="020B0606030504020204" pitchFamily="34" charset="0"/>
              </a:rPr>
              <a:t>This is </a:t>
            </a:r>
            <a:r>
              <a:rPr lang="en-US" sz="2000" b="1" dirty="0">
                <a:latin typeface="Open Sans" panose="020B0606030504020204" pitchFamily="34" charset="0"/>
                <a:ea typeface="Open Sans" panose="020B0606030504020204" pitchFamily="34" charset="0"/>
                <a:cs typeface="Open Sans" panose="020B0606030504020204" pitchFamily="34" charset="0"/>
              </a:rPr>
              <a:t>computational journalism</a:t>
            </a:r>
            <a:r>
              <a:rPr lang="en-US" sz="2000" dirty="0">
                <a:latin typeface="Open Sans" panose="020B0606030504020204" pitchFamily="34" charset="0"/>
                <a:ea typeface="Open Sans" panose="020B0606030504020204" pitchFamily="34" charset="0"/>
                <a:cs typeface="Open Sans" panose="020B0606030504020204" pitchFamily="34" charset="0"/>
              </a:rPr>
              <a:t>.</a:t>
            </a:r>
          </a:p>
        </p:txBody>
      </p:sp>
      <p:sp>
        <p:nvSpPr>
          <p:cNvPr id="3" name="Rectangle 2">
            <a:extLst>
              <a:ext uri="{FF2B5EF4-FFF2-40B4-BE49-F238E27FC236}">
                <a16:creationId xmlns:a16="http://schemas.microsoft.com/office/drawing/2014/main" id="{E215E5B4-E1A0-FE4A-BCF5-4AADA14DD6D9}"/>
              </a:ext>
            </a:extLst>
          </p:cNvPr>
          <p:cNvSpPr/>
          <p:nvPr/>
        </p:nvSpPr>
        <p:spPr>
          <a:xfrm>
            <a:off x="3425551" y="780488"/>
            <a:ext cx="5632479" cy="707886"/>
          </a:xfrm>
          <a:prstGeom prst="rect">
            <a:avLst/>
          </a:prstGeom>
        </p:spPr>
        <p:txBody>
          <a:bodyPr wrap="square">
            <a:spAutoFit/>
          </a:bodyPr>
          <a:lstStyle/>
          <a:p>
            <a:r>
              <a:rPr lang="en-US" sz="2000" dirty="0">
                <a:latin typeface="Open Sans" panose="020B0606030504020204" pitchFamily="34" charset="0"/>
                <a:ea typeface="Open Sans" panose="020B0606030504020204" pitchFamily="34" charset="0"/>
                <a:cs typeface="Open Sans" panose="020B0606030504020204" pitchFamily="34" charset="0"/>
              </a:rPr>
              <a:t>“</a:t>
            </a:r>
            <a:r>
              <a:rPr lang="en-US" sz="2000" b="1" dirty="0">
                <a:latin typeface="Open Sans" panose="020B0606030504020204" pitchFamily="34" charset="0"/>
                <a:ea typeface="Open Sans" panose="020B0606030504020204" pitchFamily="34" charset="0"/>
                <a:cs typeface="Open Sans" panose="020B0606030504020204" pitchFamily="34" charset="0"/>
              </a:rPr>
              <a:t>Developing the Field of Computational Journalism</a:t>
            </a:r>
            <a:r>
              <a:rPr lang="en-US" sz="2000" dirty="0">
                <a:latin typeface="Open Sans" panose="020B0606030504020204" pitchFamily="34" charset="0"/>
                <a:ea typeface="Open Sans" panose="020B0606030504020204" pitchFamily="34" charset="0"/>
                <a:cs typeface="Open Sans" panose="020B0606030504020204" pitchFamily="34" charset="0"/>
              </a:rPr>
              <a:t>” Workshop, July 27-31, 2009</a:t>
            </a:r>
          </a:p>
        </p:txBody>
      </p:sp>
      <p:pic>
        <p:nvPicPr>
          <p:cNvPr id="15" name="Picture 5" descr="https://encrypted-tbn0.gstatic.com/images?q=tbn:ANd9GcQmacckEcQ-JgmhmqEvnzpmu7PXl_F0xmLbIDKK5ZSQ_rUFs1xvrw">
            <a:extLst>
              <a:ext uri="{FF2B5EF4-FFF2-40B4-BE49-F238E27FC236}">
                <a16:creationId xmlns:a16="http://schemas.microsoft.com/office/drawing/2014/main" id="{34B674AF-F9B1-7C43-859F-A0577942D467}"/>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887256" y="737890"/>
            <a:ext cx="835200" cy="8352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9C9CE9D5-67B9-754B-92F5-914B04CF7863}"/>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25528" y="665217"/>
            <a:ext cx="663343" cy="925710"/>
          </a:xfrm>
          <a:prstGeom prst="rect">
            <a:avLst/>
          </a:prstGeom>
        </p:spPr>
      </p:pic>
      <p:pic>
        <p:nvPicPr>
          <p:cNvPr id="6" name="Picture 5">
            <a:extLst>
              <a:ext uri="{FF2B5EF4-FFF2-40B4-BE49-F238E27FC236}">
                <a16:creationId xmlns:a16="http://schemas.microsoft.com/office/drawing/2014/main" id="{6C2D18AB-7FF7-A54E-BA7A-69D6D10D2FA8}"/>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67738" y="689894"/>
            <a:ext cx="716702" cy="889073"/>
          </a:xfrm>
          <a:prstGeom prst="rect">
            <a:avLst/>
          </a:prstGeom>
        </p:spPr>
      </p:pic>
      <p:sp>
        <p:nvSpPr>
          <p:cNvPr id="18" name="Rectangle 17">
            <a:extLst>
              <a:ext uri="{FF2B5EF4-FFF2-40B4-BE49-F238E27FC236}">
                <a16:creationId xmlns:a16="http://schemas.microsoft.com/office/drawing/2014/main" id="{B9A3FCE2-048A-A34E-862D-F7CC8AF29694}"/>
              </a:ext>
            </a:extLst>
          </p:cNvPr>
          <p:cNvSpPr/>
          <p:nvPr/>
        </p:nvSpPr>
        <p:spPr>
          <a:xfrm>
            <a:off x="2071843" y="1885865"/>
            <a:ext cx="5302294" cy="400110"/>
          </a:xfrm>
          <a:prstGeom prst="rect">
            <a:avLst/>
          </a:prstGeom>
        </p:spPr>
        <p:txBody>
          <a:bodyPr wrap="square">
            <a:spAutoFit/>
          </a:bodyPr>
          <a:lstStyle/>
          <a:p>
            <a:r>
              <a:rPr lang="en-US" sz="2000" dirty="0">
                <a:latin typeface="Open Sans" panose="020B0606030504020204" pitchFamily="34" charset="0"/>
                <a:ea typeface="Open Sans" panose="020B0606030504020204" pitchFamily="34" charset="0"/>
                <a:cs typeface="Open Sans" panose="020B0606030504020204" pitchFamily="34" charset="0"/>
              </a:rPr>
              <a:t>Let’s work on this </a:t>
            </a:r>
            <a:r>
              <a:rPr lang="en-US" sz="2000" b="1" i="1" dirty="0">
                <a:latin typeface="Open Sans" panose="020B0606030504020204" pitchFamily="34" charset="0"/>
                <a:ea typeface="Open Sans" panose="020B0606030504020204" pitchFamily="34" charset="0"/>
                <a:cs typeface="Open Sans" panose="020B0606030504020204" pitchFamily="34" charset="0"/>
              </a:rPr>
              <a:t>fact-finding</a:t>
            </a:r>
            <a:r>
              <a:rPr lang="en-US" sz="2000" dirty="0">
                <a:latin typeface="Open Sans" panose="020B0606030504020204" pitchFamily="34" charset="0"/>
                <a:ea typeface="Open Sans" panose="020B0606030504020204" pitchFamily="34" charset="0"/>
                <a:cs typeface="Open Sans" panose="020B0606030504020204" pitchFamily="34" charset="0"/>
              </a:rPr>
              <a:t> problem.</a:t>
            </a:r>
          </a:p>
        </p:txBody>
      </p:sp>
      <p:pic>
        <p:nvPicPr>
          <p:cNvPr id="19" name="Picture 18">
            <a:extLst>
              <a:ext uri="{FF2B5EF4-FFF2-40B4-BE49-F238E27FC236}">
                <a16:creationId xmlns:a16="http://schemas.microsoft.com/office/drawing/2014/main" id="{A2936768-2A95-5641-B314-F08BC5B5D33B}"/>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019675" y="1868801"/>
            <a:ext cx="920746" cy="860227"/>
          </a:xfrm>
          <a:prstGeom prst="rect">
            <a:avLst/>
          </a:prstGeom>
        </p:spPr>
      </p:pic>
      <p:pic>
        <p:nvPicPr>
          <p:cNvPr id="20" name="Picture 3" descr="C:\home\clouds\Google Drive\Docs\UTA homepage\cli.jpg">
            <a:extLst>
              <a:ext uri="{FF2B5EF4-FFF2-40B4-BE49-F238E27FC236}">
                <a16:creationId xmlns:a16="http://schemas.microsoft.com/office/drawing/2014/main" id="{68ED9342-B400-DF41-9840-21D6C578AB40}"/>
              </a:ext>
            </a:extLst>
          </p:cNvPr>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125528" y="1842921"/>
            <a:ext cx="762725" cy="88610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5" descr="https://encrypted-tbn0.gstatic.com/images?q=tbn:ANd9GcQmacckEcQ-JgmhmqEvnzpmu7PXl_F0xmLbIDKK5ZSQ_rUFs1xvrw">
            <a:extLst>
              <a:ext uri="{FF2B5EF4-FFF2-40B4-BE49-F238E27FC236}">
                <a16:creationId xmlns:a16="http://schemas.microsoft.com/office/drawing/2014/main" id="{CA3DA7C5-A92F-C34A-8C71-7EEEE56D4E36}"/>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7877601" y="2957110"/>
            <a:ext cx="809199" cy="809199"/>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3" descr="C:\home\clouds\Google Drive\Docs\UTA homepage\cli.jpg">
            <a:extLst>
              <a:ext uri="{FF2B5EF4-FFF2-40B4-BE49-F238E27FC236}">
                <a16:creationId xmlns:a16="http://schemas.microsoft.com/office/drawing/2014/main" id="{07321372-0DB4-3040-9254-570E15647F25}"/>
              </a:ext>
            </a:extLst>
          </p:cNvPr>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3478957" y="2899109"/>
            <a:ext cx="810049" cy="941086"/>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 descr="http://www.itourschina.com/ChinaMap/bigimg/20070523-0000000344.jpg">
            <a:extLst>
              <a:ext uri="{FF2B5EF4-FFF2-40B4-BE49-F238E27FC236}">
                <a16:creationId xmlns:a16="http://schemas.microsoft.com/office/drawing/2014/main" id="{1CFC7651-F8DD-F545-8FDD-EF62D09D8C2E}"/>
              </a:ext>
            </a:extLst>
          </p:cNvPr>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168055" y="2874201"/>
            <a:ext cx="1599366" cy="1273517"/>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19" descr="HP Labs.png">
            <a:hlinkClick r:id="rId10"/>
            <a:extLst>
              <a:ext uri="{FF2B5EF4-FFF2-40B4-BE49-F238E27FC236}">
                <a16:creationId xmlns:a16="http://schemas.microsoft.com/office/drawing/2014/main" id="{0289BF1C-92CE-3A45-91B3-0330BADBE7F1}"/>
              </a:ext>
            </a:extLst>
          </p:cNvPr>
          <p:cNvPicPr>
            <a:picLocks noChangeAspect="1" noChangeArrowheads="1"/>
          </p:cNvPicPr>
          <p:nvPr/>
        </p:nvPicPr>
        <p:blipFill>
          <a:blip r:embed="rId11">
            <a:extLst>
              <a:ext uri="{28A0092B-C50C-407E-A947-70E740481C1C}">
                <a14:useLocalDpi xmlns:a14="http://schemas.microsoft.com/office/drawing/2010/main"/>
              </a:ext>
            </a:extLst>
          </a:blip>
          <a:srcRect/>
          <a:stretch>
            <a:fillRect/>
          </a:stretch>
        </p:blipFill>
        <p:spPr bwMode="auto">
          <a:xfrm>
            <a:off x="330885" y="3426921"/>
            <a:ext cx="1377580" cy="413274"/>
          </a:xfrm>
          <a:prstGeom prst="rect">
            <a:avLst/>
          </a:prstGeom>
          <a:noFill/>
          <a:extLst>
            <a:ext uri="{909E8E84-426E-40DD-AFC4-6F175D3DCCD1}">
              <a14:hiddenFill xmlns:a14="http://schemas.microsoft.com/office/drawing/2010/main">
                <a:solidFill>
                  <a:srgbClr val="FFFFFF"/>
                </a:solidFill>
              </a14:hiddenFill>
            </a:ext>
          </a:extLst>
        </p:spPr>
      </p:pic>
      <p:sp>
        <p:nvSpPr>
          <p:cNvPr id="29" name="Rectangle 28">
            <a:extLst>
              <a:ext uri="{FF2B5EF4-FFF2-40B4-BE49-F238E27FC236}">
                <a16:creationId xmlns:a16="http://schemas.microsoft.com/office/drawing/2014/main" id="{83316332-9582-314F-B976-3FE1607B8071}"/>
              </a:ext>
            </a:extLst>
          </p:cNvPr>
          <p:cNvSpPr/>
          <p:nvPr/>
        </p:nvSpPr>
        <p:spPr>
          <a:xfrm>
            <a:off x="4336850" y="3426921"/>
            <a:ext cx="2086464" cy="461665"/>
          </a:xfrm>
          <a:prstGeom prst="rect">
            <a:avLst/>
          </a:prstGeom>
        </p:spPr>
        <p:txBody>
          <a:bodyPr wrap="square">
            <a:spAutoFit/>
          </a:bodyPr>
          <a:lstStyle/>
          <a:p>
            <a:r>
              <a:rPr lang="en-US" sz="2400" b="1" dirty="0">
                <a:latin typeface="Open Sans" panose="020B0606030504020204" pitchFamily="34" charset="0"/>
                <a:ea typeface="Open Sans" panose="020B0606030504020204" pitchFamily="34" charset="0"/>
                <a:cs typeface="Open Sans" panose="020B0606030504020204" pitchFamily="34" charset="0"/>
              </a:rPr>
              <a:t>#@%&amp;!#!%</a:t>
            </a:r>
          </a:p>
        </p:txBody>
      </p:sp>
      <p:sp>
        <p:nvSpPr>
          <p:cNvPr id="22" name="Rectangle 21">
            <a:extLst>
              <a:ext uri="{FF2B5EF4-FFF2-40B4-BE49-F238E27FC236}">
                <a16:creationId xmlns:a16="http://schemas.microsoft.com/office/drawing/2014/main" id="{97CD278D-46AC-9E40-914B-68B2C609FA90}"/>
              </a:ext>
            </a:extLst>
          </p:cNvPr>
          <p:cNvSpPr/>
          <p:nvPr/>
        </p:nvSpPr>
        <p:spPr>
          <a:xfrm>
            <a:off x="1826186" y="3132309"/>
            <a:ext cx="1599366" cy="707886"/>
          </a:xfrm>
          <a:prstGeom prst="rect">
            <a:avLst/>
          </a:prstGeom>
        </p:spPr>
        <p:txBody>
          <a:bodyPr wrap="square">
            <a:spAutoFit/>
          </a:bodyPr>
          <a:lstStyle/>
          <a:p>
            <a:r>
              <a:rPr lang="en-US" sz="2000" b="1" dirty="0">
                <a:solidFill>
                  <a:srgbClr val="C00000"/>
                </a:solidFill>
                <a:latin typeface="Open Sans" panose="020B0606030504020204" pitchFamily="34" charset="0"/>
                <a:ea typeface="Open Sans" panose="020B0606030504020204" pitchFamily="34" charset="0"/>
                <a:cs typeface="Open Sans" panose="020B0606030504020204" pitchFamily="34" charset="0"/>
              </a:rPr>
              <a:t>Summer 2010</a:t>
            </a:r>
          </a:p>
        </p:txBody>
      </p:sp>
      <p:pic>
        <p:nvPicPr>
          <p:cNvPr id="30" name="Picture 29">
            <a:extLst>
              <a:ext uri="{FF2B5EF4-FFF2-40B4-BE49-F238E27FC236}">
                <a16:creationId xmlns:a16="http://schemas.microsoft.com/office/drawing/2014/main" id="{68827A22-9FB9-354B-8585-8990B1AB3FE8}"/>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24023" y="4145386"/>
            <a:ext cx="663343" cy="925710"/>
          </a:xfrm>
          <a:prstGeom prst="rect">
            <a:avLst/>
          </a:prstGeom>
        </p:spPr>
      </p:pic>
      <p:pic>
        <p:nvPicPr>
          <p:cNvPr id="31" name="Picture 30">
            <a:extLst>
              <a:ext uri="{FF2B5EF4-FFF2-40B4-BE49-F238E27FC236}">
                <a16:creationId xmlns:a16="http://schemas.microsoft.com/office/drawing/2014/main" id="{734EE8D5-B625-424A-80C5-8F7908B7C0D4}"/>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069024" y="4163704"/>
            <a:ext cx="716702" cy="889073"/>
          </a:xfrm>
          <a:prstGeom prst="rect">
            <a:avLst/>
          </a:prstGeom>
        </p:spPr>
      </p:pic>
      <p:pic>
        <p:nvPicPr>
          <p:cNvPr id="9" name="Picture 8">
            <a:extLst>
              <a:ext uri="{FF2B5EF4-FFF2-40B4-BE49-F238E27FC236}">
                <a16:creationId xmlns:a16="http://schemas.microsoft.com/office/drawing/2014/main" id="{5CC5D8CE-70BE-EF47-ACA9-209212A4967D}"/>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2071843" y="4172593"/>
            <a:ext cx="3953819" cy="936596"/>
          </a:xfrm>
          <a:prstGeom prst="rect">
            <a:avLst/>
          </a:prstGeom>
        </p:spPr>
      </p:pic>
      <p:sp>
        <p:nvSpPr>
          <p:cNvPr id="23" name="Title 2">
            <a:extLst>
              <a:ext uri="{FF2B5EF4-FFF2-40B4-BE49-F238E27FC236}">
                <a16:creationId xmlns:a16="http://schemas.microsoft.com/office/drawing/2014/main" id="{14F32FEE-4389-F641-B6FD-16A66AB24B5E}"/>
              </a:ext>
            </a:extLst>
          </p:cNvPr>
          <p:cNvSpPr>
            <a:spLocks noGrp="1"/>
          </p:cNvSpPr>
          <p:nvPr>
            <p:ph type="title"/>
          </p:nvPr>
        </p:nvSpPr>
        <p:spPr>
          <a:xfrm>
            <a:off x="162838" y="52231"/>
            <a:ext cx="7928976" cy="722751"/>
          </a:xfrm>
        </p:spPr>
        <p:txBody>
          <a:bodyPr lIns="91440" tIns="45720" rIns="91440" bIns="45720" anchor="ctr" anchorCtr="0">
            <a:normAutofit/>
          </a:bodyPr>
          <a:lstStyle/>
          <a:p>
            <a:r>
              <a:rPr lang="en-US" sz="4000" b="1" dirty="0">
                <a:solidFill>
                  <a:srgbClr val="13409F"/>
                </a:solidFill>
                <a:latin typeface="Open Sans" panose="020B0606030504020204" pitchFamily="34" charset="0"/>
                <a:ea typeface="Open Sans" panose="020B0606030504020204" pitchFamily="34" charset="0"/>
                <a:cs typeface="Open Sans" panose="020B0606030504020204" pitchFamily="34" charset="0"/>
              </a:rPr>
              <a:t>How it Started</a:t>
            </a:r>
          </a:p>
        </p:txBody>
      </p:sp>
    </p:spTree>
    <p:extLst>
      <p:ext uri="{BB962C8B-B14F-4D97-AF65-F5344CB8AC3E}">
        <p14:creationId xmlns:p14="http://schemas.microsoft.com/office/powerpoint/2010/main" val="15259383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 Placeholder 2"/>
          <p:cNvSpPr>
            <a:spLocks noGrp="1"/>
          </p:cNvSpPr>
          <p:nvPr>
            <p:ph type="body" sz="quarter" idx="10"/>
          </p:nvPr>
        </p:nvSpPr>
        <p:spPr>
          <a:xfrm>
            <a:off x="389435" y="1175544"/>
            <a:ext cx="8518818" cy="3693319"/>
          </a:xfrm>
        </p:spPr>
        <p:txBody>
          <a:bodyPr/>
          <a:lstStyle/>
          <a:p>
            <a:pPr marL="6350" lvl="5" indent="0">
              <a:buNone/>
            </a:pPr>
            <a:r>
              <a:rPr lang="en-US" sz="2000" b="1" dirty="0" err="1">
                <a:solidFill>
                  <a:srgbClr val="13409F"/>
                </a:solidFill>
                <a:latin typeface="Garamond" panose="02020404030301010803" pitchFamily="18" charset="0"/>
              </a:rPr>
              <a:t>FactWatcher</a:t>
            </a:r>
            <a:r>
              <a:rPr lang="en-US" sz="2000" b="1" dirty="0">
                <a:solidFill>
                  <a:srgbClr val="13409F"/>
                </a:solidFill>
                <a:latin typeface="Garamond" panose="02020404030301010803" pitchFamily="18" charset="0"/>
              </a:rPr>
              <a:t> [VLDB14 demo]</a:t>
            </a:r>
          </a:p>
          <a:p>
            <a:pPr marL="349250" lvl="5" indent="-342900">
              <a:buFont typeface="Courier New" panose="02070309020205020404" pitchFamily="49" charset="0"/>
              <a:buChar char="o"/>
            </a:pPr>
            <a:r>
              <a:rPr lang="en-US" sz="2000" dirty="0">
                <a:solidFill>
                  <a:srgbClr val="C00000"/>
                </a:solidFill>
                <a:latin typeface="Garamond" charset="0"/>
                <a:ea typeface="Garamond" charset="0"/>
                <a:cs typeface="Garamond" charset="0"/>
              </a:rPr>
              <a:t>[ICDE14] Situational Facts: </a:t>
            </a:r>
            <a:r>
              <a:rPr lang="en-US" sz="2000" dirty="0">
                <a:latin typeface="Garamond" charset="0"/>
                <a:ea typeface="Garamond" charset="0"/>
                <a:cs typeface="Garamond" charset="0"/>
              </a:rPr>
              <a:t>“No other player scored more pts and </a:t>
            </a:r>
            <a:r>
              <a:rPr lang="en-US" sz="2000" dirty="0" err="1">
                <a:latin typeface="Garamond" charset="0"/>
                <a:ea typeface="Garamond" charset="0"/>
                <a:cs typeface="Garamond" charset="0"/>
              </a:rPr>
              <a:t>reb</a:t>
            </a:r>
            <a:r>
              <a:rPr lang="en-US" sz="2000" dirty="0">
                <a:latin typeface="Garamond" charset="0"/>
                <a:ea typeface="Garamond" charset="0"/>
                <a:cs typeface="Garamond" charset="0"/>
              </a:rPr>
              <a:t> against DAL than Jordan.”</a:t>
            </a:r>
          </a:p>
          <a:p>
            <a:pPr marL="349250" lvl="5" indent="-342900">
              <a:buFont typeface="Courier New" panose="02070309020205020404" pitchFamily="49" charset="0"/>
              <a:buChar char="o"/>
            </a:pPr>
            <a:r>
              <a:rPr lang="en-US" sz="2000" dirty="0">
                <a:solidFill>
                  <a:srgbClr val="C00000"/>
                </a:solidFill>
                <a:latin typeface="Garamond" charset="0"/>
                <a:ea typeface="Garamond" charset="0"/>
                <a:cs typeface="Garamond" charset="0"/>
              </a:rPr>
              <a:t>[KDD12] One-of-the-Few: </a:t>
            </a:r>
            <a:r>
              <a:rPr lang="en-US" sz="2000" dirty="0">
                <a:latin typeface="Garamond" charset="0"/>
                <a:ea typeface="Garamond" charset="0"/>
                <a:cs typeface="Garamond" charset="0"/>
              </a:rPr>
              <a:t>“Jordan scored 10 pts &amp; 10 </a:t>
            </a:r>
            <a:r>
              <a:rPr lang="en-US" sz="2000" dirty="0" err="1">
                <a:latin typeface="Garamond" charset="0"/>
                <a:ea typeface="Garamond" charset="0"/>
                <a:cs typeface="Garamond" charset="0"/>
              </a:rPr>
              <a:t>reb</a:t>
            </a:r>
            <a:r>
              <a:rPr lang="en-US" sz="2000" dirty="0">
                <a:latin typeface="Garamond" charset="0"/>
                <a:ea typeface="Garamond" charset="0"/>
                <a:cs typeface="Garamond" charset="0"/>
              </a:rPr>
              <a:t>. Only 3 others had similar performance.”</a:t>
            </a:r>
          </a:p>
          <a:p>
            <a:pPr marL="349250" lvl="5" indent="-342900">
              <a:buFont typeface="Courier New" panose="02070309020205020404" pitchFamily="49" charset="0"/>
              <a:buChar char="o"/>
            </a:pPr>
            <a:r>
              <a:rPr lang="en-US" sz="2000" dirty="0">
                <a:solidFill>
                  <a:srgbClr val="C00000"/>
                </a:solidFill>
                <a:latin typeface="Garamond" charset="0"/>
                <a:ea typeface="Garamond" charset="0"/>
                <a:cs typeface="Garamond" charset="0"/>
              </a:rPr>
              <a:t>[KDD11] Prominent Streaks: </a:t>
            </a:r>
            <a:r>
              <a:rPr lang="en-US" sz="2000" dirty="0">
                <a:latin typeface="Garamond" charset="0"/>
                <a:ea typeface="Garamond" charset="0"/>
                <a:cs typeface="Garamond" charset="0"/>
              </a:rPr>
              <a:t>“The Nikkei 225 closed below 10000 for the 12th consecutive week, the longest such streak since June 2009.” </a:t>
            </a:r>
          </a:p>
          <a:p>
            <a:pPr marL="349250" lvl="5" indent="-342900">
              <a:buFont typeface="Courier New" panose="02070309020205020404" pitchFamily="49" charset="0"/>
              <a:buChar char="o"/>
            </a:pPr>
            <a:r>
              <a:rPr lang="en-US" sz="2000" dirty="0">
                <a:solidFill>
                  <a:srgbClr val="C00000"/>
                </a:solidFill>
                <a:latin typeface="Garamond" charset="0"/>
                <a:ea typeface="Garamond" charset="0"/>
                <a:cs typeface="Garamond" charset="0"/>
              </a:rPr>
              <a:t>[TKDD14] General Prominent Streaks: </a:t>
            </a:r>
            <a:r>
              <a:rPr lang="en-US" sz="2000" dirty="0">
                <a:latin typeface="Garamond" charset="0"/>
                <a:ea typeface="Garamond" charset="0"/>
                <a:cs typeface="Garamond" charset="0"/>
              </a:rPr>
              <a:t>“James has scored at least 20 points and handed out 10 or more assists in each of his last five games against the Hawks, the longest streak he has ever had against one team.”</a:t>
            </a:r>
          </a:p>
          <a:p>
            <a:pPr marL="6350" lvl="5" indent="0">
              <a:buNone/>
            </a:pPr>
            <a:r>
              <a:rPr lang="en-US" sz="2000" dirty="0">
                <a:solidFill>
                  <a:srgbClr val="13409F"/>
                </a:solidFill>
                <a:latin typeface="Garamond" charset="0"/>
                <a:ea typeface="Garamond" charset="0"/>
                <a:cs typeface="Garamond" charset="0"/>
              </a:rPr>
              <a:t>Frequent Episode Mining [ICDE15]</a:t>
            </a:r>
          </a:p>
        </p:txBody>
      </p:sp>
      <p:sp>
        <p:nvSpPr>
          <p:cNvPr id="6" name="Slide Number Placeholder 3">
            <a:extLst>
              <a:ext uri="{FF2B5EF4-FFF2-40B4-BE49-F238E27FC236}">
                <a16:creationId xmlns:a16="http://schemas.microsoft.com/office/drawing/2014/main" id="{C38CA5E4-04C6-C74E-A619-8F535CF90906}"/>
              </a:ext>
            </a:extLst>
          </p:cNvPr>
          <p:cNvSpPr>
            <a:spLocks noGrp="1"/>
          </p:cNvSpPr>
          <p:nvPr>
            <p:ph type="sldNum" sz="quarter" idx="11"/>
          </p:nvPr>
        </p:nvSpPr>
        <p:spPr>
          <a:xfrm>
            <a:off x="7086600" y="4868863"/>
            <a:ext cx="2057400" cy="274637"/>
          </a:xfrm>
        </p:spPr>
        <p:txBody>
          <a:bodyPr/>
          <a:lstStyle/>
          <a:p>
            <a:pPr marL="0" marR="0" lvl="0" indent="0" algn="r" defTabSz="686047" rtl="0" eaLnBrk="1" fontAlgn="auto" latinLnBrk="0" hangingPunct="1">
              <a:lnSpc>
                <a:spcPct val="100000"/>
              </a:lnSpc>
              <a:spcBef>
                <a:spcPts val="0"/>
              </a:spcBef>
              <a:spcAft>
                <a:spcPts val="0"/>
              </a:spcAft>
              <a:buClrTx/>
              <a:buSzTx/>
              <a:buFontTx/>
              <a:buNone/>
              <a:tabLst/>
              <a:defRPr/>
            </a:pPr>
            <a:fld id="{30DB7900-D72E-4025-AF90-97BD6DF59E7D}" type="slidenum">
              <a:rPr kumimoji="0" lang="en-US" sz="1600" b="1" i="0" u="none" strike="noStrike" kern="1200" cap="none" spc="0" normalizeH="0" baseline="0" noProof="0" smtClean="0">
                <a:ln>
                  <a:noFill/>
                </a:ln>
                <a:solidFill>
                  <a:srgbClr val="000000"/>
                </a:solidFill>
                <a:effectLst/>
                <a:uLnTx/>
                <a:uFillTx/>
                <a:latin typeface="Segoe UI"/>
                <a:ea typeface="+mn-ea"/>
                <a:cs typeface="+mn-cs"/>
              </a:rPr>
              <a:pPr marL="0" marR="0" lvl="0" indent="0" algn="r" defTabSz="686047" rtl="0" eaLnBrk="1" fontAlgn="auto" latinLnBrk="0" hangingPunct="1">
                <a:lnSpc>
                  <a:spcPct val="100000"/>
                </a:lnSpc>
                <a:spcBef>
                  <a:spcPts val="0"/>
                </a:spcBef>
                <a:spcAft>
                  <a:spcPts val="0"/>
                </a:spcAft>
                <a:buClrTx/>
                <a:buSzTx/>
                <a:buFontTx/>
                <a:buNone/>
                <a:tabLst/>
                <a:defRPr/>
              </a:pPr>
              <a:t>40</a:t>
            </a:fld>
            <a:endParaRPr kumimoji="0" lang="en-US" sz="1600" b="1" i="0" u="none" strike="noStrike" kern="1200" cap="none" spc="0" normalizeH="0" baseline="0" noProof="0" dirty="0">
              <a:ln>
                <a:noFill/>
              </a:ln>
              <a:solidFill>
                <a:srgbClr val="000000"/>
              </a:solidFill>
              <a:effectLst/>
              <a:uLnTx/>
              <a:uFillTx/>
              <a:latin typeface="Segoe UI"/>
              <a:ea typeface="+mn-ea"/>
              <a:cs typeface="+mn-cs"/>
            </a:endParaRPr>
          </a:p>
        </p:txBody>
      </p:sp>
      <p:sp>
        <p:nvSpPr>
          <p:cNvPr id="12" name="Title 2">
            <a:extLst>
              <a:ext uri="{FF2B5EF4-FFF2-40B4-BE49-F238E27FC236}">
                <a16:creationId xmlns:a16="http://schemas.microsoft.com/office/drawing/2014/main" id="{CB63A6C1-8878-B143-A49D-842264613F57}"/>
              </a:ext>
            </a:extLst>
          </p:cNvPr>
          <p:cNvSpPr>
            <a:spLocks noGrp="1"/>
          </p:cNvSpPr>
          <p:nvPr>
            <p:ph type="title"/>
          </p:nvPr>
        </p:nvSpPr>
        <p:spPr>
          <a:xfrm>
            <a:off x="389436" y="171450"/>
            <a:ext cx="8363938" cy="671402"/>
          </a:xfrm>
        </p:spPr>
        <p:txBody>
          <a:bodyPr/>
          <a:lstStyle/>
          <a:p>
            <a:r>
              <a:rPr lang="en-US" dirty="0"/>
              <a:t>Fact-finding Algorithms</a:t>
            </a:r>
          </a:p>
        </p:txBody>
      </p:sp>
    </p:spTree>
    <p:extLst>
      <p:ext uri="{BB962C8B-B14F-4D97-AF65-F5344CB8AC3E}">
        <p14:creationId xmlns:p14="http://schemas.microsoft.com/office/powerpoint/2010/main" val="256469772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89436" y="171450"/>
            <a:ext cx="8363938" cy="671402"/>
          </a:xfrm>
        </p:spPr>
        <p:txBody>
          <a:bodyPr/>
          <a:lstStyle/>
          <a:p>
            <a:r>
              <a:rPr lang="en-US" dirty="0"/>
              <a:t>Fact-finding Algorithms</a:t>
            </a:r>
          </a:p>
        </p:txBody>
      </p:sp>
      <p:sp>
        <p:nvSpPr>
          <p:cNvPr id="17" name="Rectangle 16"/>
          <p:cNvSpPr/>
          <p:nvPr/>
        </p:nvSpPr>
        <p:spPr>
          <a:xfrm>
            <a:off x="280644" y="935447"/>
            <a:ext cx="8222146" cy="1938992"/>
          </a:xfrm>
          <a:prstGeom prst="rect">
            <a:avLst/>
          </a:prstGeom>
        </p:spPr>
        <p:txBody>
          <a:bodyPr wrap="square">
            <a:spAutoFit/>
          </a:bodyPr>
          <a:lstStyle/>
          <a:p>
            <a:pPr marL="342900" marR="0" lvl="0" indent="-342900" algn="l" defTabSz="686047"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en-US" sz="2400" b="0"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Many interesting facts in the real-world can be modeled as various types of </a:t>
            </a:r>
            <a:r>
              <a:rPr kumimoji="0" lang="en-US" sz="2400" b="0" i="0" u="none" strike="noStrike" kern="1200" cap="none" spc="0" normalizeH="0" baseline="0" noProof="0" dirty="0">
                <a:ln>
                  <a:noFill/>
                </a:ln>
                <a:solidFill>
                  <a:srgbClr val="C00000"/>
                </a:solidFill>
                <a:effectLst/>
                <a:uLnTx/>
                <a:uFillTx/>
                <a:latin typeface="Garamond" panose="02020404030301010803" pitchFamily="18" charset="0"/>
                <a:ea typeface="+mn-ea"/>
                <a:cs typeface="+mn-cs"/>
              </a:rPr>
              <a:t>skyline points.</a:t>
            </a:r>
          </a:p>
          <a:p>
            <a:pPr marL="342900" marR="0" lvl="0" indent="-342900" algn="l" defTabSz="686047"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en-US" sz="2400" b="0" i="0" u="none" strike="noStrike" kern="1200" cap="none" spc="0" normalizeH="0" baseline="0" noProof="0" dirty="0">
                <a:ln>
                  <a:noFill/>
                </a:ln>
                <a:solidFill>
                  <a:srgbClr val="C00000"/>
                </a:solidFill>
                <a:effectLst/>
                <a:uLnTx/>
                <a:uFillTx/>
                <a:latin typeface="Garamond" panose="02020404030301010803" pitchFamily="18" charset="0"/>
                <a:ea typeface="+mn-ea"/>
                <a:cs typeface="+mn-cs"/>
              </a:rPr>
              <a:t>The gist of fact-finding </a:t>
            </a:r>
            <a:r>
              <a:rPr kumimoji="0" lang="en-US" sz="2400" b="0"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is to efficiently, incrementally maintain skyline points over ever-changing data, while considering constraints such as selection conditions.</a:t>
            </a:r>
          </a:p>
        </p:txBody>
      </p:sp>
      <p:pic>
        <p:nvPicPr>
          <p:cNvPr id="1026" name="Picture 2"/>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103890" y="2881180"/>
            <a:ext cx="5090702" cy="20249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9" name="Rectangle 18"/>
          <p:cNvSpPr/>
          <p:nvPr/>
        </p:nvSpPr>
        <p:spPr>
          <a:xfrm>
            <a:off x="1546024" y="4886310"/>
            <a:ext cx="6206434" cy="276999"/>
          </a:xfrm>
          <a:prstGeom prst="rect">
            <a:avLst/>
          </a:prstGeom>
        </p:spPr>
        <p:txBody>
          <a:bodyPr wrap="square">
            <a:spAutoFit/>
          </a:bodyPr>
          <a:lstStyle/>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Stephan </a:t>
            </a:r>
            <a:r>
              <a:rPr kumimoji="0" lang="en-US" sz="1200" b="0" i="0" u="none" strike="noStrike" kern="1200" cap="none" spc="0" normalizeH="0" baseline="0" noProof="0" dirty="0" err="1">
                <a:ln>
                  <a:noFill/>
                </a:ln>
                <a:solidFill>
                  <a:srgbClr val="000000"/>
                </a:solidFill>
                <a:effectLst/>
                <a:uLnTx/>
                <a:uFillTx/>
                <a:latin typeface="Garamond" panose="02020404030301010803" pitchFamily="18" charset="0"/>
                <a:ea typeface="+mn-ea"/>
                <a:cs typeface="+mn-cs"/>
              </a:rPr>
              <a:t>Börzsönyi</a:t>
            </a:r>
            <a:r>
              <a:rPr kumimoji="0" lang="en-US" sz="1200" b="0"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 Donald </a:t>
            </a:r>
            <a:r>
              <a:rPr kumimoji="0" lang="en-US" sz="1200" b="0" i="0" u="none" strike="noStrike" kern="1200" cap="none" spc="0" normalizeH="0" baseline="0" noProof="0" dirty="0" err="1">
                <a:ln>
                  <a:noFill/>
                </a:ln>
                <a:solidFill>
                  <a:srgbClr val="000000"/>
                </a:solidFill>
                <a:effectLst/>
                <a:uLnTx/>
                <a:uFillTx/>
                <a:latin typeface="Garamond" panose="02020404030301010803" pitchFamily="18" charset="0"/>
                <a:ea typeface="+mn-ea"/>
                <a:cs typeface="+mn-cs"/>
              </a:rPr>
              <a:t>Kossmann</a:t>
            </a:r>
            <a:r>
              <a:rPr kumimoji="0" lang="en-US" sz="1200" b="0"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 Konrad Stocker: The Skyline Operator. ICDE 2001: 421-430</a:t>
            </a:r>
          </a:p>
        </p:txBody>
      </p:sp>
      <p:sp>
        <p:nvSpPr>
          <p:cNvPr id="7" name="Slide Number Placeholder 3">
            <a:extLst>
              <a:ext uri="{FF2B5EF4-FFF2-40B4-BE49-F238E27FC236}">
                <a16:creationId xmlns:a16="http://schemas.microsoft.com/office/drawing/2014/main" id="{41FEB6E7-0D60-BA4E-A612-621EA2208C3C}"/>
              </a:ext>
            </a:extLst>
          </p:cNvPr>
          <p:cNvSpPr>
            <a:spLocks noGrp="1"/>
          </p:cNvSpPr>
          <p:nvPr>
            <p:ph type="sldNum" sz="quarter" idx="11"/>
          </p:nvPr>
        </p:nvSpPr>
        <p:spPr>
          <a:xfrm>
            <a:off x="7086600" y="4868863"/>
            <a:ext cx="2057400" cy="274637"/>
          </a:xfrm>
        </p:spPr>
        <p:txBody>
          <a:bodyPr/>
          <a:lstStyle/>
          <a:p>
            <a:pPr marL="0" marR="0" lvl="0" indent="0" algn="r" defTabSz="686047" rtl="0" eaLnBrk="1" fontAlgn="auto" latinLnBrk="0" hangingPunct="1">
              <a:lnSpc>
                <a:spcPct val="100000"/>
              </a:lnSpc>
              <a:spcBef>
                <a:spcPts val="0"/>
              </a:spcBef>
              <a:spcAft>
                <a:spcPts val="0"/>
              </a:spcAft>
              <a:buClrTx/>
              <a:buSzTx/>
              <a:buFontTx/>
              <a:buNone/>
              <a:tabLst/>
              <a:defRPr/>
            </a:pPr>
            <a:fld id="{30DB7900-D72E-4025-AF90-97BD6DF59E7D}" type="slidenum">
              <a:rPr kumimoji="0" lang="en-US" sz="1600" b="1" i="0" u="none" strike="noStrike" kern="1200" cap="none" spc="0" normalizeH="0" baseline="0" noProof="0" smtClean="0">
                <a:ln>
                  <a:noFill/>
                </a:ln>
                <a:solidFill>
                  <a:srgbClr val="000000"/>
                </a:solidFill>
                <a:effectLst/>
                <a:uLnTx/>
                <a:uFillTx/>
                <a:latin typeface="Segoe UI"/>
                <a:ea typeface="+mn-ea"/>
                <a:cs typeface="+mn-cs"/>
              </a:rPr>
              <a:pPr marL="0" marR="0" lvl="0" indent="0" algn="r" defTabSz="686047" rtl="0" eaLnBrk="1" fontAlgn="auto" latinLnBrk="0" hangingPunct="1">
                <a:lnSpc>
                  <a:spcPct val="100000"/>
                </a:lnSpc>
                <a:spcBef>
                  <a:spcPts val="0"/>
                </a:spcBef>
                <a:spcAft>
                  <a:spcPts val="0"/>
                </a:spcAft>
                <a:buClrTx/>
                <a:buSzTx/>
                <a:buFontTx/>
                <a:buNone/>
                <a:tabLst/>
                <a:defRPr/>
              </a:pPr>
              <a:t>41</a:t>
            </a:fld>
            <a:endParaRPr kumimoji="0" lang="en-US" sz="1600" b="1"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104526792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2"/>
          <p:cNvSpPr txBox="1">
            <a:spLocks/>
          </p:cNvSpPr>
          <p:nvPr/>
        </p:nvSpPr>
        <p:spPr>
          <a:xfrm>
            <a:off x="190656" y="877964"/>
            <a:ext cx="8571207" cy="1777410"/>
          </a:xfrm>
          <a:prstGeom prst="rect">
            <a:avLst/>
          </a:prstGeom>
        </p:spPr>
        <p:txBody>
          <a:bodyPr vert="horz" wrap="square" lIns="0" tIns="0" rIns="0" bIns="0" rtlCol="0">
            <a:spAutoFit/>
          </a:bodyPr>
          <a:lstStyle/>
          <a:p>
            <a:pPr marL="0" marR="0" lvl="0" indent="0" algn="just" defTabSz="686047" rtl="0" eaLnBrk="1" fontAlgn="auto" latinLnBrk="0" hangingPunct="1">
              <a:lnSpc>
                <a:spcPct val="100000"/>
              </a:lnSpc>
              <a:spcBef>
                <a:spcPts val="0"/>
              </a:spcBef>
              <a:spcAft>
                <a:spcPts val="0"/>
              </a:spcAft>
              <a:buClrTx/>
              <a:buSzTx/>
              <a:buFontTx/>
              <a:buNone/>
              <a:tabLst/>
              <a:defRPr/>
            </a:pPr>
            <a:r>
              <a:rPr kumimoji="0" lang="en-US" sz="2600" b="0" i="0" u="none" strike="noStrike" kern="1200" cap="none" spc="-50" normalizeH="0" baseline="0" noProof="0" dirty="0">
                <a:ln>
                  <a:noFill/>
                </a:ln>
                <a:solidFill>
                  <a:srgbClr val="000000"/>
                </a:solidFill>
                <a:effectLst/>
                <a:uLnTx/>
                <a:uFillTx/>
                <a:latin typeface="Times New Roman" pitchFamily="18" charset="0"/>
                <a:ea typeface="+mn-ea"/>
                <a:cs typeface="Times New Roman" pitchFamily="18" charset="0"/>
              </a:rPr>
              <a:t>“Paul George had </a:t>
            </a:r>
            <a:r>
              <a:rPr kumimoji="0" lang="en-US" sz="2600" b="0" i="0" u="none" strike="noStrike" kern="1200" cap="none" spc="-50" normalizeH="0" baseline="0" noProof="0" dirty="0">
                <a:ln>
                  <a:noFill/>
                </a:ln>
                <a:solidFill>
                  <a:srgbClr val="910091"/>
                </a:solidFill>
                <a:effectLst/>
                <a:uLnTx/>
                <a:uFillTx/>
                <a:latin typeface="Times New Roman" pitchFamily="18" charset="0"/>
                <a:ea typeface="+mn-ea"/>
                <a:cs typeface="Times New Roman" pitchFamily="18" charset="0"/>
              </a:rPr>
              <a:t>21 points, 11 rebounds and 5 assists</a:t>
            </a:r>
            <a:r>
              <a:rPr kumimoji="0" lang="en-US" sz="2600" b="0" i="0" u="none" strike="noStrike" kern="1200" cap="none" spc="-50" normalizeH="0" baseline="0" noProof="0" dirty="0">
                <a:ln>
                  <a:noFill/>
                </a:ln>
                <a:solidFill>
                  <a:srgbClr val="000000"/>
                </a:solidFill>
                <a:effectLst/>
                <a:uLnTx/>
                <a:uFillTx/>
                <a:latin typeface="Times New Roman" pitchFamily="18" charset="0"/>
                <a:ea typeface="+mn-ea"/>
                <a:cs typeface="Times New Roman" pitchFamily="18" charset="0"/>
              </a:rPr>
              <a:t> to become the first Pacers player with a 20/10/5 (points/rebounds/assists) game against the Bulls since </a:t>
            </a:r>
            <a:r>
              <a:rPr kumimoji="0" lang="en-US" sz="2600" b="0" i="0" u="none" strike="noStrike" kern="1200" cap="none" spc="-50" normalizeH="0" baseline="0" noProof="0" dirty="0" err="1">
                <a:ln>
                  <a:noFill/>
                </a:ln>
                <a:solidFill>
                  <a:srgbClr val="000000"/>
                </a:solidFill>
                <a:effectLst/>
                <a:uLnTx/>
                <a:uFillTx/>
                <a:latin typeface="Times New Roman" pitchFamily="18" charset="0"/>
                <a:ea typeface="+mn-ea"/>
                <a:cs typeface="Times New Roman" pitchFamily="18" charset="0"/>
              </a:rPr>
              <a:t>Detlef</a:t>
            </a:r>
            <a:r>
              <a:rPr kumimoji="0" lang="en-US" sz="2600" b="0" i="0" u="none" strike="noStrike" kern="1200" cap="none" spc="-50" normalizeH="0" baseline="0" noProof="0" dirty="0">
                <a:ln>
                  <a:noFill/>
                </a:ln>
                <a:solidFill>
                  <a:srgbClr val="000000"/>
                </a:solidFill>
                <a:effectLst/>
                <a:uLnTx/>
                <a:uFillTx/>
                <a:latin typeface="Times New Roman" pitchFamily="18" charset="0"/>
                <a:ea typeface="+mn-ea"/>
                <a:cs typeface="Times New Roman" pitchFamily="18" charset="0"/>
              </a:rPr>
              <a:t> Schrempf in December 1992.” </a:t>
            </a:r>
          </a:p>
          <a:p>
            <a:pPr marL="0" marR="0" lvl="0" indent="0" algn="just" defTabSz="686047" rtl="0" eaLnBrk="1" fontAlgn="auto" latinLnBrk="0" hangingPunct="1">
              <a:lnSpc>
                <a:spcPct val="100000"/>
              </a:lnSpc>
              <a:spcBef>
                <a:spcPts val="0"/>
              </a:spcBef>
              <a:spcAft>
                <a:spcPts val="0"/>
              </a:spcAft>
              <a:buClrTx/>
              <a:buSzTx/>
              <a:buFontTx/>
              <a:buNone/>
              <a:tabLst/>
              <a:defRPr/>
            </a:pPr>
            <a:r>
              <a:rPr kumimoji="0" lang="en-US" sz="1950" b="0" i="0" u="none" strike="noStrike" kern="1200" cap="none" spc="0" normalizeH="0" baseline="0" noProof="0" dirty="0">
                <a:ln>
                  <a:noFill/>
                </a:ln>
                <a:solidFill>
                  <a:srgbClr val="000000"/>
                </a:solidFill>
                <a:effectLst/>
                <a:uLnTx/>
                <a:uFillTx/>
                <a:latin typeface="Times New Roman" pitchFamily="18" charset="0"/>
                <a:ea typeface="+mn-ea"/>
                <a:cs typeface="Times New Roman" pitchFamily="18" charset="0"/>
              </a:rPr>
              <a:t>(http://espn.go.com/espn/elias?date=20130205)</a:t>
            </a:r>
            <a:endParaRPr kumimoji="0" lang="en-US" sz="1950" b="0" i="0" u="none" strike="noStrike" kern="1200" cap="none" spc="-50" normalizeH="0" baseline="0" noProof="0" dirty="0">
              <a:ln>
                <a:noFill/>
              </a:ln>
              <a:solidFill>
                <a:srgbClr val="000000"/>
              </a:solidFill>
              <a:effectLst/>
              <a:uLnTx/>
              <a:uFillTx/>
              <a:latin typeface="Times New Roman" pitchFamily="18" charset="0"/>
              <a:ea typeface="+mn-ea"/>
              <a:cs typeface="Times New Roman" pitchFamily="18" charset="0"/>
            </a:endParaRPr>
          </a:p>
          <a:p>
            <a:pPr marL="0" marR="0" lvl="1" indent="0" algn="just" defTabSz="686047" rtl="0" eaLnBrk="1" fontAlgn="auto" latinLnBrk="0" hangingPunct="1">
              <a:lnSpc>
                <a:spcPct val="90000"/>
              </a:lnSpc>
              <a:spcBef>
                <a:spcPts val="0"/>
              </a:spcBef>
              <a:spcAft>
                <a:spcPts val="300"/>
              </a:spcAft>
              <a:buClrTx/>
              <a:buSzPct val="90000"/>
              <a:buFont typeface="Arial" pitchFamily="34" charset="0"/>
              <a:buNone/>
              <a:tabLst>
                <a:tab pos="472868" algn="l"/>
              </a:tabLst>
              <a:defRPr/>
            </a:pPr>
            <a:endParaRPr kumimoji="0" lang="en-US" sz="2000" b="0" i="0" u="none" strike="noStrike" kern="1200" cap="none" spc="-50" normalizeH="0" baseline="0" noProof="0" dirty="0">
              <a:ln>
                <a:noFill/>
              </a:ln>
              <a:solidFill>
                <a:srgbClr val="000000"/>
              </a:solidFill>
              <a:effectLst/>
              <a:uLnTx/>
              <a:uFillTx/>
              <a:latin typeface="Times New Roman" pitchFamily="18" charset="0"/>
              <a:ea typeface="+mn-ea"/>
              <a:cs typeface="Times New Roman" pitchFamily="18" charset="0"/>
            </a:endParaRPr>
          </a:p>
        </p:txBody>
      </p:sp>
      <p:pic>
        <p:nvPicPr>
          <p:cNvPr id="5" name="Picture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302379" y="2400422"/>
            <a:ext cx="6839755" cy="2459789"/>
          </a:xfrm>
          <a:prstGeom prst="rect">
            <a:avLst/>
          </a:prstGeom>
        </p:spPr>
      </p:pic>
      <p:sp>
        <p:nvSpPr>
          <p:cNvPr id="13" name="Flowchart: Connector 12"/>
          <p:cNvSpPr/>
          <p:nvPr/>
        </p:nvSpPr>
        <p:spPr bwMode="auto">
          <a:xfrm>
            <a:off x="7900458" y="3069684"/>
            <a:ext cx="228600" cy="171450"/>
          </a:xfrm>
          <a:prstGeom prst="flowChartConnector">
            <a:avLst/>
          </a:prstGeom>
          <a:noFill/>
          <a:ln w="22225">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50" normalizeH="0" baseline="0" noProof="0" dirty="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sp>
        <p:nvSpPr>
          <p:cNvPr id="14" name="Flowchart: Connector 13"/>
          <p:cNvSpPr/>
          <p:nvPr/>
        </p:nvSpPr>
        <p:spPr bwMode="auto">
          <a:xfrm>
            <a:off x="7709958" y="3276853"/>
            <a:ext cx="228600" cy="171450"/>
          </a:xfrm>
          <a:prstGeom prst="flowChartConnector">
            <a:avLst/>
          </a:prstGeom>
          <a:noFill/>
          <a:ln w="22225">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50" normalizeH="0" baseline="0" noProof="0" dirty="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sp>
        <p:nvSpPr>
          <p:cNvPr id="15" name="Flowchart: Connector 14"/>
          <p:cNvSpPr/>
          <p:nvPr/>
        </p:nvSpPr>
        <p:spPr bwMode="auto">
          <a:xfrm>
            <a:off x="8757708" y="3233990"/>
            <a:ext cx="228600" cy="171450"/>
          </a:xfrm>
          <a:prstGeom prst="flowChartConnector">
            <a:avLst/>
          </a:prstGeom>
          <a:noFill/>
          <a:ln w="22225">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50" normalizeH="0" baseline="0" noProof="0" dirty="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sp>
        <p:nvSpPr>
          <p:cNvPr id="16" name="Flowchart: Connector 15"/>
          <p:cNvSpPr/>
          <p:nvPr/>
        </p:nvSpPr>
        <p:spPr bwMode="auto">
          <a:xfrm>
            <a:off x="8529108" y="3191128"/>
            <a:ext cx="228600" cy="171450"/>
          </a:xfrm>
          <a:prstGeom prst="flowChartConnector">
            <a:avLst/>
          </a:prstGeom>
          <a:noFill/>
          <a:ln w="22225">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50" normalizeH="0" baseline="0" noProof="0" dirty="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sp>
        <p:nvSpPr>
          <p:cNvPr id="17" name="Flowchart: Connector 16"/>
          <p:cNvSpPr/>
          <p:nvPr/>
        </p:nvSpPr>
        <p:spPr bwMode="auto">
          <a:xfrm>
            <a:off x="8481483" y="3183984"/>
            <a:ext cx="228600" cy="171450"/>
          </a:xfrm>
          <a:prstGeom prst="flowChartConnector">
            <a:avLst/>
          </a:prstGeom>
          <a:noFill/>
          <a:ln w="22225">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50" normalizeH="0" baseline="0" noProof="0" dirty="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sp>
        <p:nvSpPr>
          <p:cNvPr id="18" name="Title 2">
            <a:extLst>
              <a:ext uri="{FF2B5EF4-FFF2-40B4-BE49-F238E27FC236}">
                <a16:creationId xmlns:a16="http://schemas.microsoft.com/office/drawing/2014/main" id="{9F7BC519-46D2-F145-97FC-5ED8925EE2AF}"/>
              </a:ext>
            </a:extLst>
          </p:cNvPr>
          <p:cNvSpPr>
            <a:spLocks noGrp="1"/>
          </p:cNvSpPr>
          <p:nvPr>
            <p:ph type="title"/>
          </p:nvPr>
        </p:nvSpPr>
        <p:spPr>
          <a:xfrm>
            <a:off x="389436" y="171450"/>
            <a:ext cx="8363938" cy="671402"/>
          </a:xfrm>
        </p:spPr>
        <p:txBody>
          <a:bodyPr/>
          <a:lstStyle/>
          <a:p>
            <a:r>
              <a:rPr lang="en-US" dirty="0"/>
              <a:t>Modeling Situational Facts</a:t>
            </a:r>
          </a:p>
        </p:txBody>
      </p:sp>
    </p:spTree>
    <p:extLst>
      <p:ext uri="{BB962C8B-B14F-4D97-AF65-F5344CB8AC3E}">
        <p14:creationId xmlns:p14="http://schemas.microsoft.com/office/powerpoint/2010/main" val="189784333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2"/>
          <p:cNvSpPr txBox="1">
            <a:spLocks/>
          </p:cNvSpPr>
          <p:nvPr/>
        </p:nvSpPr>
        <p:spPr>
          <a:xfrm>
            <a:off x="190656" y="794834"/>
            <a:ext cx="8571207" cy="1777410"/>
          </a:xfrm>
          <a:prstGeom prst="rect">
            <a:avLst/>
          </a:prstGeom>
        </p:spPr>
        <p:txBody>
          <a:bodyPr vert="horz" wrap="square" lIns="0" tIns="0" rIns="0" bIns="0" rtlCol="0">
            <a:spAutoFit/>
          </a:bodyPr>
          <a:lstStyle/>
          <a:p>
            <a:pPr marL="0" marR="0" lvl="0" indent="0" algn="just" defTabSz="686047" rtl="0" eaLnBrk="1" fontAlgn="auto" latinLnBrk="0" hangingPunct="1">
              <a:lnSpc>
                <a:spcPct val="100000"/>
              </a:lnSpc>
              <a:spcBef>
                <a:spcPts val="0"/>
              </a:spcBef>
              <a:spcAft>
                <a:spcPts val="0"/>
              </a:spcAft>
              <a:buClrTx/>
              <a:buSzTx/>
              <a:buFontTx/>
              <a:buNone/>
              <a:tabLst/>
              <a:defRPr/>
            </a:pPr>
            <a:r>
              <a:rPr kumimoji="0" lang="en-US" sz="2600" b="0" i="0" u="none" strike="noStrike" kern="1200" cap="none" spc="-50" normalizeH="0" baseline="0" noProof="0" dirty="0">
                <a:ln>
                  <a:noFill/>
                </a:ln>
                <a:solidFill>
                  <a:srgbClr val="000000"/>
                </a:solidFill>
                <a:effectLst/>
                <a:uLnTx/>
                <a:uFillTx/>
                <a:latin typeface="Times New Roman" pitchFamily="18" charset="0"/>
                <a:ea typeface="+mn-ea"/>
                <a:cs typeface="Times New Roman" pitchFamily="18" charset="0"/>
              </a:rPr>
              <a:t>“Paul George had </a:t>
            </a:r>
            <a:r>
              <a:rPr kumimoji="0" lang="en-US" sz="2600" b="0" i="0" u="none" strike="noStrike" kern="1200" cap="none" spc="-50" normalizeH="0" baseline="0" noProof="0" dirty="0">
                <a:ln>
                  <a:noFill/>
                </a:ln>
                <a:solidFill>
                  <a:srgbClr val="910091"/>
                </a:solidFill>
                <a:effectLst/>
                <a:uLnTx/>
                <a:uFillTx/>
                <a:latin typeface="Times New Roman" pitchFamily="18" charset="0"/>
                <a:ea typeface="+mn-ea"/>
                <a:cs typeface="Times New Roman" pitchFamily="18" charset="0"/>
              </a:rPr>
              <a:t>21 points, 11 rebounds and 5 assists</a:t>
            </a:r>
            <a:r>
              <a:rPr kumimoji="0" lang="en-US" sz="2600" b="0" i="0" u="none" strike="noStrike" kern="1200" cap="none" spc="-50" normalizeH="0" baseline="0" noProof="0" dirty="0">
                <a:ln>
                  <a:noFill/>
                </a:ln>
                <a:solidFill>
                  <a:srgbClr val="000000"/>
                </a:solidFill>
                <a:effectLst/>
                <a:uLnTx/>
                <a:uFillTx/>
                <a:latin typeface="Times New Roman" pitchFamily="18" charset="0"/>
                <a:ea typeface="+mn-ea"/>
                <a:cs typeface="Times New Roman" pitchFamily="18" charset="0"/>
              </a:rPr>
              <a:t> to become the </a:t>
            </a:r>
            <a:r>
              <a:rPr kumimoji="0" lang="en-US" sz="2600" b="0" i="0" u="none" strike="noStrike" kern="1200" cap="none" spc="-50" normalizeH="0" baseline="0" noProof="0" dirty="0">
                <a:ln>
                  <a:noFill/>
                </a:ln>
                <a:solidFill>
                  <a:srgbClr val="00B050"/>
                </a:solidFill>
                <a:effectLst/>
                <a:uLnTx/>
                <a:uFillTx/>
                <a:latin typeface="Times New Roman" pitchFamily="18" charset="0"/>
                <a:ea typeface="+mn-ea"/>
                <a:cs typeface="Times New Roman" pitchFamily="18" charset="0"/>
              </a:rPr>
              <a:t>first Pacers player </a:t>
            </a:r>
            <a:r>
              <a:rPr kumimoji="0" lang="en-US" sz="2600" b="0" i="0" u="none" strike="noStrike" kern="1200" cap="none" spc="-50" normalizeH="0" baseline="0" noProof="0" dirty="0">
                <a:ln>
                  <a:noFill/>
                </a:ln>
                <a:solidFill>
                  <a:srgbClr val="000000"/>
                </a:solidFill>
                <a:effectLst/>
                <a:uLnTx/>
                <a:uFillTx/>
                <a:latin typeface="Times New Roman" pitchFamily="18" charset="0"/>
                <a:ea typeface="+mn-ea"/>
                <a:cs typeface="Times New Roman" pitchFamily="18" charset="0"/>
              </a:rPr>
              <a:t>with a 20/10/5 (points/rebounds/assists) game </a:t>
            </a:r>
            <a:r>
              <a:rPr kumimoji="0" lang="en-US" sz="2600" b="0" i="0" u="none" strike="noStrike" kern="1200" cap="none" spc="-50" normalizeH="0" baseline="0" noProof="0" dirty="0">
                <a:ln>
                  <a:noFill/>
                </a:ln>
                <a:solidFill>
                  <a:srgbClr val="00B050"/>
                </a:solidFill>
                <a:effectLst/>
                <a:uLnTx/>
                <a:uFillTx/>
                <a:latin typeface="Times New Roman" pitchFamily="18" charset="0"/>
                <a:ea typeface="+mn-ea"/>
                <a:cs typeface="Times New Roman" pitchFamily="18" charset="0"/>
              </a:rPr>
              <a:t>against the Bulls </a:t>
            </a:r>
            <a:r>
              <a:rPr kumimoji="0" lang="en-US" sz="2600" b="0" i="0" u="none" strike="noStrike" kern="1200" cap="none" spc="-50" normalizeH="0" baseline="0" noProof="0" dirty="0">
                <a:ln>
                  <a:noFill/>
                </a:ln>
                <a:solidFill>
                  <a:srgbClr val="000000"/>
                </a:solidFill>
                <a:effectLst/>
                <a:uLnTx/>
                <a:uFillTx/>
                <a:latin typeface="Times New Roman" pitchFamily="18" charset="0"/>
                <a:ea typeface="+mn-ea"/>
                <a:cs typeface="Times New Roman" pitchFamily="18" charset="0"/>
              </a:rPr>
              <a:t>since </a:t>
            </a:r>
            <a:r>
              <a:rPr kumimoji="0" lang="en-US" sz="2600" b="0" i="0" u="none" strike="noStrike" kern="1200" cap="none" spc="-50" normalizeH="0" baseline="0" noProof="0" dirty="0" err="1">
                <a:ln>
                  <a:noFill/>
                </a:ln>
                <a:solidFill>
                  <a:srgbClr val="000000"/>
                </a:solidFill>
                <a:effectLst/>
                <a:uLnTx/>
                <a:uFillTx/>
                <a:latin typeface="Times New Roman" pitchFamily="18" charset="0"/>
                <a:ea typeface="+mn-ea"/>
                <a:cs typeface="Times New Roman" pitchFamily="18" charset="0"/>
              </a:rPr>
              <a:t>Detlef</a:t>
            </a:r>
            <a:r>
              <a:rPr kumimoji="0" lang="en-US" sz="2600" b="0" i="0" u="none" strike="noStrike" kern="1200" cap="none" spc="-50" normalizeH="0" baseline="0" noProof="0" dirty="0">
                <a:ln>
                  <a:noFill/>
                </a:ln>
                <a:solidFill>
                  <a:srgbClr val="000000"/>
                </a:solidFill>
                <a:effectLst/>
                <a:uLnTx/>
                <a:uFillTx/>
                <a:latin typeface="Times New Roman" pitchFamily="18" charset="0"/>
                <a:ea typeface="+mn-ea"/>
                <a:cs typeface="Times New Roman" pitchFamily="18" charset="0"/>
              </a:rPr>
              <a:t> Schrempf in </a:t>
            </a:r>
            <a:r>
              <a:rPr kumimoji="0" lang="en-US" sz="2600" b="0" i="0" u="none" strike="noStrike" kern="1200" cap="none" spc="-50" normalizeH="0" baseline="0" noProof="0" dirty="0">
                <a:ln>
                  <a:noFill/>
                </a:ln>
                <a:solidFill>
                  <a:srgbClr val="00B050"/>
                </a:solidFill>
                <a:effectLst/>
                <a:uLnTx/>
                <a:uFillTx/>
                <a:latin typeface="Times New Roman" pitchFamily="18" charset="0"/>
                <a:ea typeface="+mn-ea"/>
                <a:cs typeface="Times New Roman" pitchFamily="18" charset="0"/>
              </a:rPr>
              <a:t>December 1992</a:t>
            </a:r>
            <a:r>
              <a:rPr kumimoji="0" lang="en-US" sz="2600" b="0" i="0" u="none" strike="noStrike" kern="1200" cap="none" spc="-50" normalizeH="0" baseline="0" noProof="0" dirty="0">
                <a:ln>
                  <a:noFill/>
                </a:ln>
                <a:solidFill>
                  <a:srgbClr val="000000"/>
                </a:solidFill>
                <a:effectLst/>
                <a:uLnTx/>
                <a:uFillTx/>
                <a:latin typeface="Times New Roman" pitchFamily="18" charset="0"/>
                <a:ea typeface="+mn-ea"/>
                <a:cs typeface="Times New Roman" pitchFamily="18" charset="0"/>
              </a:rPr>
              <a:t>.” </a:t>
            </a:r>
          </a:p>
          <a:p>
            <a:pPr marL="0" marR="0" lvl="0" indent="0" algn="just" defTabSz="686047" rtl="0" eaLnBrk="1" fontAlgn="auto" latinLnBrk="0" hangingPunct="1">
              <a:lnSpc>
                <a:spcPct val="100000"/>
              </a:lnSpc>
              <a:spcBef>
                <a:spcPts val="0"/>
              </a:spcBef>
              <a:spcAft>
                <a:spcPts val="0"/>
              </a:spcAft>
              <a:buClrTx/>
              <a:buSzTx/>
              <a:buFontTx/>
              <a:buNone/>
              <a:tabLst/>
              <a:defRPr/>
            </a:pPr>
            <a:r>
              <a:rPr kumimoji="0" lang="en-US" sz="1950" b="0" i="0" u="none" strike="noStrike" kern="1200" cap="none" spc="0" normalizeH="0" baseline="0" noProof="0" dirty="0">
                <a:ln>
                  <a:noFill/>
                </a:ln>
                <a:solidFill>
                  <a:srgbClr val="000000"/>
                </a:solidFill>
                <a:effectLst/>
                <a:uLnTx/>
                <a:uFillTx/>
                <a:latin typeface="Times New Roman" pitchFamily="18" charset="0"/>
                <a:ea typeface="+mn-ea"/>
                <a:cs typeface="Times New Roman" pitchFamily="18" charset="0"/>
              </a:rPr>
              <a:t>(http://espn.go.com/espn/elias?date=20130205)</a:t>
            </a:r>
            <a:endParaRPr kumimoji="0" lang="en-US" sz="1950" b="0" i="0" u="none" strike="noStrike" kern="1200" cap="none" spc="-50" normalizeH="0" baseline="0" noProof="0" dirty="0">
              <a:ln>
                <a:noFill/>
              </a:ln>
              <a:solidFill>
                <a:srgbClr val="000000"/>
              </a:solidFill>
              <a:effectLst/>
              <a:uLnTx/>
              <a:uFillTx/>
              <a:latin typeface="Times New Roman" pitchFamily="18" charset="0"/>
              <a:ea typeface="+mn-ea"/>
              <a:cs typeface="Times New Roman" pitchFamily="18" charset="0"/>
            </a:endParaRPr>
          </a:p>
          <a:p>
            <a:pPr marL="0" marR="0" lvl="1" indent="0" algn="just" defTabSz="686047" rtl="0" eaLnBrk="1" fontAlgn="auto" latinLnBrk="0" hangingPunct="1">
              <a:lnSpc>
                <a:spcPct val="90000"/>
              </a:lnSpc>
              <a:spcBef>
                <a:spcPts val="0"/>
              </a:spcBef>
              <a:spcAft>
                <a:spcPts val="300"/>
              </a:spcAft>
              <a:buClrTx/>
              <a:buSzPct val="90000"/>
              <a:buFont typeface="Arial" pitchFamily="34" charset="0"/>
              <a:buNone/>
              <a:tabLst>
                <a:tab pos="472868" algn="l"/>
              </a:tabLst>
              <a:defRPr/>
            </a:pPr>
            <a:endParaRPr kumimoji="0" lang="en-US" sz="2000" b="0" i="0" u="none" strike="noStrike" kern="1200" cap="none" spc="-50" normalizeH="0" baseline="0" noProof="0" dirty="0">
              <a:ln>
                <a:noFill/>
              </a:ln>
              <a:solidFill>
                <a:srgbClr val="000000"/>
              </a:solidFill>
              <a:effectLst/>
              <a:uLnTx/>
              <a:uFillTx/>
              <a:latin typeface="Times New Roman" pitchFamily="18" charset="0"/>
              <a:ea typeface="+mn-ea"/>
              <a:cs typeface="Times New Roman" pitchFamily="18" charset="0"/>
            </a:endParaRPr>
          </a:p>
        </p:txBody>
      </p:sp>
      <p:pic>
        <p:nvPicPr>
          <p:cNvPr id="6" name="Picture 2"/>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302378" y="2398172"/>
            <a:ext cx="6838950" cy="2457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itle 2">
            <a:extLst>
              <a:ext uri="{FF2B5EF4-FFF2-40B4-BE49-F238E27FC236}">
                <a16:creationId xmlns:a16="http://schemas.microsoft.com/office/drawing/2014/main" id="{59F799ED-B743-1345-965E-1BE28DB00201}"/>
              </a:ext>
            </a:extLst>
          </p:cNvPr>
          <p:cNvSpPr>
            <a:spLocks noGrp="1"/>
          </p:cNvSpPr>
          <p:nvPr>
            <p:ph type="title"/>
          </p:nvPr>
        </p:nvSpPr>
        <p:spPr>
          <a:xfrm>
            <a:off x="389436" y="171450"/>
            <a:ext cx="8363938" cy="671402"/>
          </a:xfrm>
        </p:spPr>
        <p:txBody>
          <a:bodyPr/>
          <a:lstStyle/>
          <a:p>
            <a:r>
              <a:rPr lang="en-US" dirty="0"/>
              <a:t>Modeling Situational Facts</a:t>
            </a:r>
          </a:p>
        </p:txBody>
      </p:sp>
    </p:spTree>
    <p:extLst>
      <p:ext uri="{BB962C8B-B14F-4D97-AF65-F5344CB8AC3E}">
        <p14:creationId xmlns:p14="http://schemas.microsoft.com/office/powerpoint/2010/main" val="329359916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3"/>
          <p:cNvGraphicFramePr>
            <a:graphicFrameLocks/>
          </p:cNvGraphicFramePr>
          <p:nvPr>
            <p:extLst/>
          </p:nvPr>
        </p:nvGraphicFramePr>
        <p:xfrm>
          <a:off x="464075" y="1431507"/>
          <a:ext cx="8229600" cy="1946910"/>
        </p:xfrm>
        <a:graphic>
          <a:graphicData uri="http://schemas.openxmlformats.org/drawingml/2006/table">
            <a:tbl>
              <a:tblPr firstRow="1" bandRow="1">
                <a:tableStyleId>{5940675A-B579-460E-94D1-54222C63F5DA}</a:tableStyleId>
              </a:tblPr>
              <a:tblGrid>
                <a:gridCol w="4572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609600">
                  <a:extLst>
                    <a:ext uri="{9D8B030D-6E8A-4147-A177-3AD203B41FA5}">
                      <a16:colId xmlns:a16="http://schemas.microsoft.com/office/drawing/2014/main" val="20002"/>
                    </a:ext>
                  </a:extLst>
                </a:gridCol>
                <a:gridCol w="838200">
                  <a:extLst>
                    <a:ext uri="{9D8B030D-6E8A-4147-A177-3AD203B41FA5}">
                      <a16:colId xmlns:a16="http://schemas.microsoft.com/office/drawing/2014/main" val="20003"/>
                    </a:ext>
                  </a:extLst>
                </a:gridCol>
                <a:gridCol w="990600">
                  <a:extLst>
                    <a:ext uri="{9D8B030D-6E8A-4147-A177-3AD203B41FA5}">
                      <a16:colId xmlns:a16="http://schemas.microsoft.com/office/drawing/2014/main" val="20004"/>
                    </a:ext>
                  </a:extLst>
                </a:gridCol>
                <a:gridCol w="990600">
                  <a:extLst>
                    <a:ext uri="{9D8B030D-6E8A-4147-A177-3AD203B41FA5}">
                      <a16:colId xmlns:a16="http://schemas.microsoft.com/office/drawing/2014/main" val="20005"/>
                    </a:ext>
                  </a:extLst>
                </a:gridCol>
                <a:gridCol w="1524000">
                  <a:extLst>
                    <a:ext uri="{9D8B030D-6E8A-4147-A177-3AD203B41FA5}">
                      <a16:colId xmlns:a16="http://schemas.microsoft.com/office/drawing/2014/main" val="20006"/>
                    </a:ext>
                  </a:extLst>
                </a:gridCol>
                <a:gridCol w="533400">
                  <a:extLst>
                    <a:ext uri="{9D8B030D-6E8A-4147-A177-3AD203B41FA5}">
                      <a16:colId xmlns:a16="http://schemas.microsoft.com/office/drawing/2014/main" val="20007"/>
                    </a:ext>
                  </a:extLst>
                </a:gridCol>
                <a:gridCol w="609600">
                  <a:extLst>
                    <a:ext uri="{9D8B030D-6E8A-4147-A177-3AD203B41FA5}">
                      <a16:colId xmlns:a16="http://schemas.microsoft.com/office/drawing/2014/main" val="20008"/>
                    </a:ext>
                  </a:extLst>
                </a:gridCol>
                <a:gridCol w="533400">
                  <a:extLst>
                    <a:ext uri="{9D8B030D-6E8A-4147-A177-3AD203B41FA5}">
                      <a16:colId xmlns:a16="http://schemas.microsoft.com/office/drawing/2014/main" val="20009"/>
                    </a:ext>
                  </a:extLst>
                </a:gridCol>
              </a:tblGrid>
              <a:tr h="278130">
                <a:tc>
                  <a:txBody>
                    <a:bodyPr/>
                    <a:lstStyle/>
                    <a:p>
                      <a:r>
                        <a:rPr lang="en-US" sz="1300" b="1" dirty="0">
                          <a:effectLst/>
                          <a:latin typeface="Times New Roman" pitchFamily="18" charset="0"/>
                          <a:cs typeface="Times New Roman" pitchFamily="18" charset="0"/>
                        </a:rPr>
                        <a:t>id</a:t>
                      </a:r>
                    </a:p>
                  </a:txBody>
                  <a:tcPr marT="34290" marB="34290"/>
                </a:tc>
                <a:tc>
                  <a:txBody>
                    <a:bodyPr/>
                    <a:lstStyle/>
                    <a:p>
                      <a:r>
                        <a:rPr lang="en-US" sz="1300" b="1" dirty="0">
                          <a:effectLst/>
                          <a:latin typeface="Times New Roman" pitchFamily="18" charset="0"/>
                          <a:cs typeface="Times New Roman" pitchFamily="18" charset="0"/>
                        </a:rPr>
                        <a:t>player</a:t>
                      </a:r>
                    </a:p>
                  </a:txBody>
                  <a:tcPr marT="34290" marB="34290"/>
                </a:tc>
                <a:tc>
                  <a:txBody>
                    <a:bodyPr/>
                    <a:lstStyle/>
                    <a:p>
                      <a:r>
                        <a:rPr lang="en-US" sz="1300" b="1" dirty="0">
                          <a:effectLst/>
                          <a:latin typeface="Times New Roman" pitchFamily="18" charset="0"/>
                          <a:cs typeface="Times New Roman" pitchFamily="18" charset="0"/>
                        </a:rPr>
                        <a:t>day</a:t>
                      </a:r>
                    </a:p>
                  </a:txBody>
                  <a:tcPr marT="34290" marB="34290"/>
                </a:tc>
                <a:tc>
                  <a:txBody>
                    <a:bodyPr/>
                    <a:lstStyle/>
                    <a:p>
                      <a:r>
                        <a:rPr lang="en-US" sz="1300" b="1" dirty="0">
                          <a:effectLst/>
                          <a:latin typeface="Times New Roman" pitchFamily="18" charset="0"/>
                          <a:cs typeface="Times New Roman" pitchFamily="18" charset="0"/>
                        </a:rPr>
                        <a:t>month</a:t>
                      </a:r>
                    </a:p>
                  </a:txBody>
                  <a:tcPr marT="34290" marB="34290"/>
                </a:tc>
                <a:tc>
                  <a:txBody>
                    <a:bodyPr/>
                    <a:lstStyle/>
                    <a:p>
                      <a:r>
                        <a:rPr lang="en-US" sz="1300" b="1" dirty="0">
                          <a:effectLst/>
                          <a:latin typeface="Times New Roman" pitchFamily="18" charset="0"/>
                          <a:cs typeface="Times New Roman" pitchFamily="18" charset="0"/>
                        </a:rPr>
                        <a:t>season</a:t>
                      </a:r>
                    </a:p>
                  </a:txBody>
                  <a:tcPr marT="34290" marB="34290"/>
                </a:tc>
                <a:tc>
                  <a:txBody>
                    <a:bodyPr/>
                    <a:lstStyle/>
                    <a:p>
                      <a:r>
                        <a:rPr lang="en-US" sz="1300" b="1" dirty="0">
                          <a:effectLst/>
                          <a:latin typeface="Times New Roman" pitchFamily="18" charset="0"/>
                          <a:cs typeface="Times New Roman" pitchFamily="18" charset="0"/>
                        </a:rPr>
                        <a:t>team</a:t>
                      </a:r>
                    </a:p>
                  </a:txBody>
                  <a:tcPr marT="34290" marB="34290"/>
                </a:tc>
                <a:tc>
                  <a:txBody>
                    <a:bodyPr/>
                    <a:lstStyle/>
                    <a:p>
                      <a:r>
                        <a:rPr lang="en-US" sz="1300" b="1" dirty="0" err="1">
                          <a:effectLst/>
                          <a:latin typeface="Times New Roman" pitchFamily="18" charset="0"/>
                          <a:cs typeface="Times New Roman" pitchFamily="18" charset="0"/>
                        </a:rPr>
                        <a:t>opp_team</a:t>
                      </a:r>
                      <a:endParaRPr lang="en-US" sz="1300" b="1" dirty="0">
                        <a:effectLst/>
                        <a:latin typeface="Times New Roman" pitchFamily="18" charset="0"/>
                        <a:cs typeface="Times New Roman" pitchFamily="18" charset="0"/>
                      </a:endParaRPr>
                    </a:p>
                  </a:txBody>
                  <a:tcPr marT="34290" marB="34290"/>
                </a:tc>
                <a:tc>
                  <a:txBody>
                    <a:bodyPr/>
                    <a:lstStyle/>
                    <a:p>
                      <a:r>
                        <a:rPr lang="en-US" sz="1300" b="1" dirty="0" err="1">
                          <a:effectLst/>
                          <a:latin typeface="Times New Roman" pitchFamily="18" charset="0"/>
                          <a:cs typeface="Times New Roman" pitchFamily="18" charset="0"/>
                        </a:rPr>
                        <a:t>pts</a:t>
                      </a:r>
                      <a:endParaRPr lang="en-US" sz="1300" b="1" dirty="0">
                        <a:effectLst/>
                        <a:latin typeface="Times New Roman" pitchFamily="18" charset="0"/>
                        <a:cs typeface="Times New Roman" pitchFamily="18" charset="0"/>
                      </a:endParaRPr>
                    </a:p>
                  </a:txBody>
                  <a:tcPr marT="34290" marB="34290"/>
                </a:tc>
                <a:tc>
                  <a:txBody>
                    <a:bodyPr/>
                    <a:lstStyle/>
                    <a:p>
                      <a:r>
                        <a:rPr lang="en-US" sz="1300" b="1" dirty="0" err="1">
                          <a:effectLst/>
                          <a:latin typeface="Times New Roman" pitchFamily="18" charset="0"/>
                          <a:cs typeface="Times New Roman" pitchFamily="18" charset="0"/>
                        </a:rPr>
                        <a:t>ast</a:t>
                      </a:r>
                      <a:endParaRPr lang="en-US" sz="1300" b="1" dirty="0">
                        <a:effectLst/>
                        <a:latin typeface="Times New Roman" pitchFamily="18" charset="0"/>
                        <a:cs typeface="Times New Roman" pitchFamily="18" charset="0"/>
                      </a:endParaRPr>
                    </a:p>
                  </a:txBody>
                  <a:tcPr marT="34290" marB="34290"/>
                </a:tc>
                <a:tc>
                  <a:txBody>
                    <a:bodyPr/>
                    <a:lstStyle/>
                    <a:p>
                      <a:r>
                        <a:rPr lang="en-US" sz="1300" b="1" dirty="0" err="1">
                          <a:effectLst/>
                          <a:latin typeface="Times New Roman" pitchFamily="18" charset="0"/>
                          <a:cs typeface="Times New Roman" pitchFamily="18" charset="0"/>
                        </a:rPr>
                        <a:t>reb</a:t>
                      </a:r>
                      <a:endParaRPr lang="en-US" sz="1300" b="1" dirty="0">
                        <a:effectLst/>
                        <a:latin typeface="Times New Roman" pitchFamily="18" charset="0"/>
                        <a:cs typeface="Times New Roman" pitchFamily="18" charset="0"/>
                      </a:endParaRPr>
                    </a:p>
                  </a:txBody>
                  <a:tcPr marT="34290" marB="34290"/>
                </a:tc>
                <a:extLst>
                  <a:ext uri="{0D108BD9-81ED-4DB2-BD59-A6C34878D82A}">
                    <a16:rowId xmlns:a16="http://schemas.microsoft.com/office/drawing/2014/main" val="10000"/>
                  </a:ext>
                </a:extLst>
              </a:tr>
              <a:tr h="278130">
                <a:tc>
                  <a:txBody>
                    <a:bodyPr/>
                    <a:lstStyle/>
                    <a:p>
                      <a:r>
                        <a:rPr lang="en-US" sz="1300" i="1" dirty="0">
                          <a:latin typeface="Times New Roman" pitchFamily="18" charset="0"/>
                          <a:cs typeface="Times New Roman" pitchFamily="18" charset="0"/>
                        </a:rPr>
                        <a:t>t</a:t>
                      </a:r>
                      <a:r>
                        <a:rPr lang="en-US" sz="1300" i="1" baseline="-25000" dirty="0">
                          <a:latin typeface="Times New Roman" pitchFamily="18" charset="0"/>
                          <a:cs typeface="Times New Roman" pitchFamily="18" charset="0"/>
                        </a:rPr>
                        <a:t>1</a:t>
                      </a:r>
                    </a:p>
                  </a:txBody>
                  <a:tcPr marT="34290" marB="34290"/>
                </a:tc>
                <a:tc>
                  <a:txBody>
                    <a:bodyPr/>
                    <a:lstStyle/>
                    <a:p>
                      <a:r>
                        <a:rPr lang="en-US" sz="1300" dirty="0" err="1">
                          <a:latin typeface="Times New Roman" pitchFamily="18" charset="0"/>
                          <a:cs typeface="Times New Roman" pitchFamily="18" charset="0"/>
                        </a:rPr>
                        <a:t>Bogues</a:t>
                      </a:r>
                      <a:endParaRPr lang="en-US" sz="1300" dirty="0">
                        <a:latin typeface="Times New Roman" pitchFamily="18" charset="0"/>
                        <a:cs typeface="Times New Roman" pitchFamily="18" charset="0"/>
                      </a:endParaRPr>
                    </a:p>
                  </a:txBody>
                  <a:tcPr marT="34290" marB="34290"/>
                </a:tc>
                <a:tc>
                  <a:txBody>
                    <a:bodyPr/>
                    <a:lstStyle/>
                    <a:p>
                      <a:r>
                        <a:rPr lang="en-US" sz="1300" dirty="0">
                          <a:latin typeface="Times New Roman" pitchFamily="18" charset="0"/>
                          <a:cs typeface="Times New Roman" pitchFamily="18" charset="0"/>
                        </a:rPr>
                        <a:t>11</a:t>
                      </a:r>
                    </a:p>
                  </a:txBody>
                  <a:tcPr marT="34290" marB="34290"/>
                </a:tc>
                <a:tc>
                  <a:txBody>
                    <a:bodyPr/>
                    <a:lstStyle/>
                    <a:p>
                      <a:r>
                        <a:rPr lang="en-US" sz="1300" dirty="0">
                          <a:latin typeface="Times New Roman" pitchFamily="18" charset="0"/>
                          <a:cs typeface="Times New Roman" pitchFamily="18" charset="0"/>
                        </a:rPr>
                        <a:t>Feb.</a:t>
                      </a:r>
                    </a:p>
                  </a:txBody>
                  <a:tcPr marT="34290" marB="34290"/>
                </a:tc>
                <a:tc>
                  <a:txBody>
                    <a:bodyPr/>
                    <a:lstStyle/>
                    <a:p>
                      <a:r>
                        <a:rPr lang="en-US" sz="1300" dirty="0">
                          <a:latin typeface="Times New Roman" pitchFamily="18" charset="0"/>
                          <a:cs typeface="Times New Roman" pitchFamily="18" charset="0"/>
                        </a:rPr>
                        <a:t>1991-92</a:t>
                      </a:r>
                    </a:p>
                  </a:txBody>
                  <a:tcPr marT="34290" marB="34290"/>
                </a:tc>
                <a:tc>
                  <a:txBody>
                    <a:bodyPr/>
                    <a:lstStyle/>
                    <a:p>
                      <a:r>
                        <a:rPr lang="en-US" sz="1300" dirty="0">
                          <a:latin typeface="Times New Roman" pitchFamily="18" charset="0"/>
                          <a:cs typeface="Times New Roman" pitchFamily="18" charset="0"/>
                        </a:rPr>
                        <a:t>Hornets</a:t>
                      </a:r>
                    </a:p>
                  </a:txBody>
                  <a:tcPr marT="34290" marB="34290"/>
                </a:tc>
                <a:tc>
                  <a:txBody>
                    <a:bodyPr/>
                    <a:lstStyle/>
                    <a:p>
                      <a:r>
                        <a:rPr lang="en-US" sz="1300" dirty="0">
                          <a:latin typeface="Times New Roman" pitchFamily="18" charset="0"/>
                          <a:cs typeface="Times New Roman" pitchFamily="18" charset="0"/>
                        </a:rPr>
                        <a:t>Hawks</a:t>
                      </a:r>
                    </a:p>
                  </a:txBody>
                  <a:tcPr marT="34290" marB="34290"/>
                </a:tc>
                <a:tc>
                  <a:txBody>
                    <a:bodyPr/>
                    <a:lstStyle/>
                    <a:p>
                      <a:r>
                        <a:rPr lang="en-US" sz="1300" dirty="0">
                          <a:latin typeface="Times New Roman" pitchFamily="18" charset="0"/>
                          <a:cs typeface="Times New Roman" pitchFamily="18" charset="0"/>
                        </a:rPr>
                        <a:t>4</a:t>
                      </a:r>
                    </a:p>
                  </a:txBody>
                  <a:tcPr marT="34290" marB="34290"/>
                </a:tc>
                <a:tc>
                  <a:txBody>
                    <a:bodyPr/>
                    <a:lstStyle/>
                    <a:p>
                      <a:r>
                        <a:rPr lang="en-US" sz="1300" dirty="0">
                          <a:latin typeface="Times New Roman" pitchFamily="18" charset="0"/>
                          <a:cs typeface="Times New Roman" pitchFamily="18" charset="0"/>
                        </a:rPr>
                        <a:t>12</a:t>
                      </a:r>
                    </a:p>
                  </a:txBody>
                  <a:tcPr marT="34290" marB="34290"/>
                </a:tc>
                <a:tc>
                  <a:txBody>
                    <a:bodyPr/>
                    <a:lstStyle/>
                    <a:p>
                      <a:r>
                        <a:rPr lang="en-US" sz="1300" dirty="0">
                          <a:latin typeface="Times New Roman" pitchFamily="18" charset="0"/>
                          <a:cs typeface="Times New Roman" pitchFamily="18" charset="0"/>
                        </a:rPr>
                        <a:t>5</a:t>
                      </a:r>
                    </a:p>
                  </a:txBody>
                  <a:tcPr marT="34290" marB="34290"/>
                </a:tc>
                <a:extLst>
                  <a:ext uri="{0D108BD9-81ED-4DB2-BD59-A6C34878D82A}">
                    <a16:rowId xmlns:a16="http://schemas.microsoft.com/office/drawing/2014/main" val="10001"/>
                  </a:ext>
                </a:extLst>
              </a:tr>
              <a:tr h="278130">
                <a:tc>
                  <a:txBody>
                    <a:bodyPr/>
                    <a:lstStyle/>
                    <a:p>
                      <a:r>
                        <a:rPr lang="en-US" sz="1300" i="1" dirty="0">
                          <a:latin typeface="Times New Roman" pitchFamily="18" charset="0"/>
                          <a:cs typeface="Times New Roman" pitchFamily="18" charset="0"/>
                        </a:rPr>
                        <a:t>t</a:t>
                      </a:r>
                      <a:r>
                        <a:rPr lang="en-US" sz="1300" i="1" baseline="-25000" dirty="0">
                          <a:latin typeface="Times New Roman" pitchFamily="18" charset="0"/>
                          <a:cs typeface="Times New Roman" pitchFamily="18" charset="0"/>
                        </a:rPr>
                        <a:t>2</a:t>
                      </a:r>
                    </a:p>
                  </a:txBody>
                  <a:tcPr marT="34290" marB="34290"/>
                </a:tc>
                <a:tc>
                  <a:txBody>
                    <a:bodyPr/>
                    <a:lstStyle/>
                    <a:p>
                      <a:r>
                        <a:rPr lang="en-US" sz="1300" dirty="0" err="1">
                          <a:latin typeface="Times New Roman" pitchFamily="18" charset="0"/>
                          <a:cs typeface="Times New Roman" pitchFamily="18" charset="0"/>
                        </a:rPr>
                        <a:t>Seikaly</a:t>
                      </a:r>
                      <a:endParaRPr lang="en-US" sz="1300" dirty="0">
                        <a:solidFill>
                          <a:schemeClr val="tx1"/>
                        </a:solidFill>
                        <a:latin typeface="Times New Roman" pitchFamily="18" charset="0"/>
                        <a:cs typeface="Times New Roman" pitchFamily="18" charset="0"/>
                      </a:endParaRPr>
                    </a:p>
                  </a:txBody>
                  <a:tcPr marT="34290" marB="34290"/>
                </a:tc>
                <a:tc>
                  <a:txBody>
                    <a:bodyPr/>
                    <a:lstStyle/>
                    <a:p>
                      <a:r>
                        <a:rPr lang="en-US" sz="1300" dirty="0">
                          <a:latin typeface="Times New Roman" pitchFamily="18" charset="0"/>
                          <a:cs typeface="Times New Roman" pitchFamily="18" charset="0"/>
                        </a:rPr>
                        <a:t>13</a:t>
                      </a:r>
                      <a:endParaRPr lang="en-US" sz="1300" dirty="0">
                        <a:solidFill>
                          <a:schemeClr val="tx1"/>
                        </a:solidFill>
                        <a:latin typeface="Times New Roman" pitchFamily="18" charset="0"/>
                        <a:cs typeface="Times New Roman" pitchFamily="18" charset="0"/>
                      </a:endParaRPr>
                    </a:p>
                  </a:txBody>
                  <a:tcPr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dirty="0">
                          <a:latin typeface="Times New Roman" pitchFamily="18" charset="0"/>
                          <a:cs typeface="Times New Roman" pitchFamily="18" charset="0"/>
                        </a:rPr>
                        <a:t>Feb.</a:t>
                      </a:r>
                      <a:endParaRPr lang="en-US" sz="1300" dirty="0">
                        <a:solidFill>
                          <a:schemeClr val="tx1"/>
                        </a:solidFill>
                        <a:latin typeface="Times New Roman" pitchFamily="18" charset="0"/>
                        <a:cs typeface="Times New Roman" pitchFamily="18" charset="0"/>
                      </a:endParaRPr>
                    </a:p>
                  </a:txBody>
                  <a:tcPr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dirty="0">
                          <a:latin typeface="Times New Roman" pitchFamily="18" charset="0"/>
                          <a:cs typeface="Times New Roman" pitchFamily="18" charset="0"/>
                        </a:rPr>
                        <a:t>1991-92</a:t>
                      </a:r>
                      <a:endParaRPr lang="en-US" sz="1300" dirty="0">
                        <a:solidFill>
                          <a:schemeClr val="tx1"/>
                        </a:solidFill>
                        <a:latin typeface="Times New Roman" pitchFamily="18" charset="0"/>
                        <a:cs typeface="Times New Roman" pitchFamily="18" charset="0"/>
                      </a:endParaRPr>
                    </a:p>
                  </a:txBody>
                  <a:tcPr marT="34290" marB="34290"/>
                </a:tc>
                <a:tc>
                  <a:txBody>
                    <a:bodyPr/>
                    <a:lstStyle/>
                    <a:p>
                      <a:r>
                        <a:rPr lang="en-US" sz="1300" dirty="0">
                          <a:latin typeface="Times New Roman" pitchFamily="18" charset="0"/>
                          <a:cs typeface="Times New Roman" pitchFamily="18" charset="0"/>
                        </a:rPr>
                        <a:t>Heat</a:t>
                      </a:r>
                      <a:endParaRPr lang="en-US" sz="1300" dirty="0">
                        <a:solidFill>
                          <a:schemeClr val="tx1"/>
                        </a:solidFill>
                        <a:latin typeface="Times New Roman" pitchFamily="18" charset="0"/>
                        <a:cs typeface="Times New Roman" pitchFamily="18" charset="0"/>
                      </a:endParaRPr>
                    </a:p>
                  </a:txBody>
                  <a:tcPr marT="34290" marB="34290"/>
                </a:tc>
                <a:tc>
                  <a:txBody>
                    <a:bodyPr/>
                    <a:lstStyle/>
                    <a:p>
                      <a:r>
                        <a:rPr lang="en-US" sz="1300" dirty="0">
                          <a:latin typeface="Times New Roman" pitchFamily="18" charset="0"/>
                          <a:cs typeface="Times New Roman" pitchFamily="18" charset="0"/>
                        </a:rPr>
                        <a:t>Hawks</a:t>
                      </a:r>
                      <a:endParaRPr lang="en-US" sz="1300" dirty="0">
                        <a:solidFill>
                          <a:schemeClr val="tx1"/>
                        </a:solidFill>
                        <a:latin typeface="Times New Roman" pitchFamily="18" charset="0"/>
                        <a:cs typeface="Times New Roman" pitchFamily="18" charset="0"/>
                      </a:endParaRPr>
                    </a:p>
                  </a:txBody>
                  <a:tcPr marT="34290" marB="34290"/>
                </a:tc>
                <a:tc>
                  <a:txBody>
                    <a:bodyPr/>
                    <a:lstStyle/>
                    <a:p>
                      <a:r>
                        <a:rPr lang="en-US" sz="1300" dirty="0">
                          <a:latin typeface="Times New Roman" pitchFamily="18" charset="0"/>
                          <a:cs typeface="Times New Roman" pitchFamily="18" charset="0"/>
                        </a:rPr>
                        <a:t>24</a:t>
                      </a:r>
                      <a:endParaRPr lang="en-US" sz="1300" dirty="0">
                        <a:solidFill>
                          <a:schemeClr val="tx1"/>
                        </a:solidFill>
                        <a:latin typeface="Times New Roman" pitchFamily="18" charset="0"/>
                        <a:cs typeface="Times New Roman" pitchFamily="18" charset="0"/>
                      </a:endParaRPr>
                    </a:p>
                  </a:txBody>
                  <a:tcPr marT="34290" marB="34290"/>
                </a:tc>
                <a:tc>
                  <a:txBody>
                    <a:bodyPr/>
                    <a:lstStyle/>
                    <a:p>
                      <a:r>
                        <a:rPr lang="en-US" sz="1300" dirty="0">
                          <a:latin typeface="Times New Roman" pitchFamily="18" charset="0"/>
                          <a:cs typeface="Times New Roman" pitchFamily="18" charset="0"/>
                        </a:rPr>
                        <a:t>5</a:t>
                      </a:r>
                      <a:endParaRPr lang="en-US" sz="1300" dirty="0">
                        <a:solidFill>
                          <a:schemeClr val="tx1"/>
                        </a:solidFill>
                        <a:latin typeface="Times New Roman" pitchFamily="18" charset="0"/>
                        <a:cs typeface="Times New Roman" pitchFamily="18" charset="0"/>
                      </a:endParaRPr>
                    </a:p>
                  </a:txBody>
                  <a:tcPr marT="34290" marB="34290"/>
                </a:tc>
                <a:tc>
                  <a:txBody>
                    <a:bodyPr/>
                    <a:lstStyle/>
                    <a:p>
                      <a:r>
                        <a:rPr lang="en-US" sz="1300" dirty="0">
                          <a:latin typeface="Times New Roman" pitchFamily="18" charset="0"/>
                          <a:cs typeface="Times New Roman" pitchFamily="18" charset="0"/>
                        </a:rPr>
                        <a:t>15</a:t>
                      </a:r>
                      <a:endParaRPr lang="en-US" sz="1300" dirty="0">
                        <a:solidFill>
                          <a:schemeClr val="tx1"/>
                        </a:solidFill>
                        <a:latin typeface="Times New Roman" pitchFamily="18" charset="0"/>
                        <a:cs typeface="Times New Roman" pitchFamily="18" charset="0"/>
                      </a:endParaRPr>
                    </a:p>
                  </a:txBody>
                  <a:tcPr marT="34290" marB="34290"/>
                </a:tc>
                <a:extLst>
                  <a:ext uri="{0D108BD9-81ED-4DB2-BD59-A6C34878D82A}">
                    <a16:rowId xmlns:a16="http://schemas.microsoft.com/office/drawing/2014/main" val="10002"/>
                  </a:ext>
                </a:extLst>
              </a:tr>
              <a:tr h="278130">
                <a:tc>
                  <a:txBody>
                    <a:bodyPr/>
                    <a:lstStyle/>
                    <a:p>
                      <a:r>
                        <a:rPr lang="en-US" sz="1300" i="1" dirty="0">
                          <a:latin typeface="Times New Roman" pitchFamily="18" charset="0"/>
                          <a:cs typeface="Times New Roman" pitchFamily="18" charset="0"/>
                        </a:rPr>
                        <a:t>t</a:t>
                      </a:r>
                      <a:r>
                        <a:rPr lang="en-US" sz="1300" i="1" baseline="-25000" dirty="0">
                          <a:latin typeface="Times New Roman" pitchFamily="18" charset="0"/>
                          <a:cs typeface="Times New Roman" pitchFamily="18" charset="0"/>
                        </a:rPr>
                        <a:t>3</a:t>
                      </a:r>
                    </a:p>
                  </a:txBody>
                  <a:tcPr marT="34290" marB="34290"/>
                </a:tc>
                <a:tc>
                  <a:txBody>
                    <a:bodyPr/>
                    <a:lstStyle/>
                    <a:p>
                      <a:r>
                        <a:rPr lang="en-US" sz="1300" dirty="0">
                          <a:latin typeface="Times New Roman" pitchFamily="18" charset="0"/>
                          <a:cs typeface="Times New Roman" pitchFamily="18" charset="0"/>
                        </a:rPr>
                        <a:t>Sherman</a:t>
                      </a:r>
                      <a:endParaRPr lang="en-US" sz="1300" dirty="0">
                        <a:solidFill>
                          <a:schemeClr val="tx1"/>
                        </a:solidFill>
                        <a:latin typeface="Times New Roman" pitchFamily="18" charset="0"/>
                        <a:cs typeface="Times New Roman" pitchFamily="18" charset="0"/>
                      </a:endParaRPr>
                    </a:p>
                  </a:txBody>
                  <a:tcPr marT="34290" marB="34290"/>
                </a:tc>
                <a:tc>
                  <a:txBody>
                    <a:bodyPr/>
                    <a:lstStyle/>
                    <a:p>
                      <a:r>
                        <a:rPr lang="en-US" sz="1300" dirty="0">
                          <a:latin typeface="Times New Roman" pitchFamily="18" charset="0"/>
                          <a:cs typeface="Times New Roman" pitchFamily="18" charset="0"/>
                        </a:rPr>
                        <a:t>7</a:t>
                      </a:r>
                      <a:endParaRPr lang="en-US" sz="1300" dirty="0">
                        <a:solidFill>
                          <a:schemeClr val="tx1"/>
                        </a:solidFill>
                        <a:latin typeface="Times New Roman" pitchFamily="18" charset="0"/>
                        <a:cs typeface="Times New Roman" pitchFamily="18" charset="0"/>
                      </a:endParaRPr>
                    </a:p>
                  </a:txBody>
                  <a:tcPr marT="34290" marB="34290"/>
                </a:tc>
                <a:tc>
                  <a:txBody>
                    <a:bodyPr/>
                    <a:lstStyle/>
                    <a:p>
                      <a:r>
                        <a:rPr lang="en-US" sz="1300" dirty="0">
                          <a:latin typeface="Times New Roman" pitchFamily="18" charset="0"/>
                          <a:cs typeface="Times New Roman" pitchFamily="18" charset="0"/>
                        </a:rPr>
                        <a:t>Dec.</a:t>
                      </a:r>
                      <a:endParaRPr lang="en-US" sz="1300" dirty="0">
                        <a:solidFill>
                          <a:schemeClr val="tx1"/>
                        </a:solidFill>
                        <a:latin typeface="Times New Roman" pitchFamily="18" charset="0"/>
                        <a:cs typeface="Times New Roman" pitchFamily="18" charset="0"/>
                      </a:endParaRPr>
                    </a:p>
                  </a:txBody>
                  <a:tcPr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dirty="0">
                          <a:latin typeface="Times New Roman" pitchFamily="18" charset="0"/>
                          <a:cs typeface="Times New Roman" pitchFamily="18" charset="0"/>
                        </a:rPr>
                        <a:t>1993-94</a:t>
                      </a:r>
                      <a:endParaRPr lang="en-US" sz="1300" dirty="0">
                        <a:solidFill>
                          <a:schemeClr val="tx1"/>
                        </a:solidFill>
                        <a:latin typeface="Times New Roman" pitchFamily="18" charset="0"/>
                        <a:cs typeface="Times New Roman" pitchFamily="18" charset="0"/>
                      </a:endParaRPr>
                    </a:p>
                  </a:txBody>
                  <a:tcPr marT="34290" marB="34290"/>
                </a:tc>
                <a:tc>
                  <a:txBody>
                    <a:bodyPr/>
                    <a:lstStyle/>
                    <a:p>
                      <a:r>
                        <a:rPr lang="en-US" sz="1300" dirty="0">
                          <a:latin typeface="Times New Roman" pitchFamily="18" charset="0"/>
                          <a:cs typeface="Times New Roman" pitchFamily="18" charset="0"/>
                        </a:rPr>
                        <a:t>Celtics</a:t>
                      </a:r>
                      <a:endParaRPr lang="en-US" sz="1300" dirty="0">
                        <a:solidFill>
                          <a:schemeClr val="tx1"/>
                        </a:solidFill>
                        <a:latin typeface="Times New Roman" pitchFamily="18" charset="0"/>
                        <a:cs typeface="Times New Roman" pitchFamily="18" charset="0"/>
                      </a:endParaRPr>
                    </a:p>
                  </a:txBody>
                  <a:tcPr marT="34290" marB="34290"/>
                </a:tc>
                <a:tc>
                  <a:txBody>
                    <a:bodyPr/>
                    <a:lstStyle/>
                    <a:p>
                      <a:r>
                        <a:rPr lang="en-US" sz="1300" dirty="0">
                          <a:latin typeface="Times New Roman" pitchFamily="18" charset="0"/>
                          <a:cs typeface="Times New Roman" pitchFamily="18" charset="0"/>
                        </a:rPr>
                        <a:t>Nets</a:t>
                      </a:r>
                      <a:endParaRPr lang="en-US" sz="1300" dirty="0">
                        <a:solidFill>
                          <a:schemeClr val="tx1"/>
                        </a:solidFill>
                        <a:latin typeface="Times New Roman" pitchFamily="18" charset="0"/>
                        <a:cs typeface="Times New Roman" pitchFamily="18" charset="0"/>
                      </a:endParaRPr>
                    </a:p>
                  </a:txBody>
                  <a:tcPr marT="34290" marB="34290"/>
                </a:tc>
                <a:tc>
                  <a:txBody>
                    <a:bodyPr/>
                    <a:lstStyle/>
                    <a:p>
                      <a:r>
                        <a:rPr lang="en-US" sz="1300" dirty="0">
                          <a:latin typeface="Times New Roman" pitchFamily="18" charset="0"/>
                          <a:cs typeface="Times New Roman" pitchFamily="18" charset="0"/>
                        </a:rPr>
                        <a:t>13</a:t>
                      </a:r>
                      <a:endParaRPr lang="en-US" sz="1300" dirty="0">
                        <a:solidFill>
                          <a:schemeClr val="tx1"/>
                        </a:solidFill>
                        <a:latin typeface="Times New Roman" pitchFamily="18" charset="0"/>
                        <a:cs typeface="Times New Roman" pitchFamily="18" charset="0"/>
                      </a:endParaRPr>
                    </a:p>
                  </a:txBody>
                  <a:tcPr marT="34290" marB="34290"/>
                </a:tc>
                <a:tc>
                  <a:txBody>
                    <a:bodyPr/>
                    <a:lstStyle/>
                    <a:p>
                      <a:r>
                        <a:rPr lang="en-US" sz="1300" dirty="0">
                          <a:latin typeface="Times New Roman" pitchFamily="18" charset="0"/>
                          <a:cs typeface="Times New Roman" pitchFamily="18" charset="0"/>
                        </a:rPr>
                        <a:t>13</a:t>
                      </a:r>
                      <a:endParaRPr lang="en-US" sz="1300" dirty="0">
                        <a:solidFill>
                          <a:schemeClr val="tx1"/>
                        </a:solidFill>
                        <a:latin typeface="Times New Roman" pitchFamily="18" charset="0"/>
                        <a:cs typeface="Times New Roman" pitchFamily="18" charset="0"/>
                      </a:endParaRPr>
                    </a:p>
                  </a:txBody>
                  <a:tcPr marT="34290" marB="34290"/>
                </a:tc>
                <a:tc>
                  <a:txBody>
                    <a:bodyPr/>
                    <a:lstStyle/>
                    <a:p>
                      <a:r>
                        <a:rPr lang="en-US" sz="1300" dirty="0">
                          <a:latin typeface="Times New Roman" pitchFamily="18" charset="0"/>
                          <a:cs typeface="Times New Roman" pitchFamily="18" charset="0"/>
                        </a:rPr>
                        <a:t>5</a:t>
                      </a:r>
                      <a:endParaRPr lang="en-US" sz="1300" dirty="0">
                        <a:solidFill>
                          <a:schemeClr val="tx1"/>
                        </a:solidFill>
                        <a:latin typeface="Times New Roman" pitchFamily="18" charset="0"/>
                        <a:cs typeface="Times New Roman" pitchFamily="18" charset="0"/>
                      </a:endParaRPr>
                    </a:p>
                  </a:txBody>
                  <a:tcPr marT="34290" marB="34290"/>
                </a:tc>
                <a:extLst>
                  <a:ext uri="{0D108BD9-81ED-4DB2-BD59-A6C34878D82A}">
                    <a16:rowId xmlns:a16="http://schemas.microsoft.com/office/drawing/2014/main" val="10003"/>
                  </a:ext>
                </a:extLst>
              </a:tr>
              <a:tr h="278130">
                <a:tc>
                  <a:txBody>
                    <a:bodyPr/>
                    <a:lstStyle/>
                    <a:p>
                      <a:r>
                        <a:rPr lang="en-US" sz="1300" i="1" dirty="0">
                          <a:latin typeface="Times New Roman" pitchFamily="18" charset="0"/>
                          <a:cs typeface="Times New Roman" pitchFamily="18" charset="0"/>
                        </a:rPr>
                        <a:t>t</a:t>
                      </a:r>
                      <a:r>
                        <a:rPr lang="en-US" sz="1300" i="1" baseline="-25000" dirty="0">
                          <a:latin typeface="Times New Roman" pitchFamily="18" charset="0"/>
                          <a:cs typeface="Times New Roman" pitchFamily="18" charset="0"/>
                        </a:rPr>
                        <a:t>4</a:t>
                      </a:r>
                    </a:p>
                  </a:txBody>
                  <a:tcPr marT="34290" marB="34290"/>
                </a:tc>
                <a:tc>
                  <a:txBody>
                    <a:bodyPr/>
                    <a:lstStyle/>
                    <a:p>
                      <a:r>
                        <a:rPr lang="en-US" sz="1300" dirty="0">
                          <a:latin typeface="Times New Roman" pitchFamily="18" charset="0"/>
                          <a:cs typeface="Times New Roman" pitchFamily="18" charset="0"/>
                        </a:rPr>
                        <a:t>Wesley</a:t>
                      </a:r>
                    </a:p>
                  </a:txBody>
                  <a:tcPr marT="34290" marB="34290"/>
                </a:tc>
                <a:tc>
                  <a:txBody>
                    <a:bodyPr/>
                    <a:lstStyle/>
                    <a:p>
                      <a:r>
                        <a:rPr lang="en-US" sz="1300" dirty="0">
                          <a:latin typeface="Times New Roman" pitchFamily="18" charset="0"/>
                          <a:cs typeface="Times New Roman" pitchFamily="18" charset="0"/>
                        </a:rPr>
                        <a:t>4</a:t>
                      </a:r>
                    </a:p>
                  </a:txBody>
                  <a:tcPr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dirty="0">
                          <a:latin typeface="Times New Roman" pitchFamily="18" charset="0"/>
                          <a:cs typeface="Times New Roman" pitchFamily="18" charset="0"/>
                        </a:rPr>
                        <a:t>Feb.</a:t>
                      </a:r>
                    </a:p>
                  </a:txBody>
                  <a:tcPr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dirty="0">
                          <a:latin typeface="Times New Roman" pitchFamily="18" charset="0"/>
                          <a:cs typeface="Times New Roman" pitchFamily="18" charset="0"/>
                        </a:rPr>
                        <a:t>1994-95</a:t>
                      </a:r>
                    </a:p>
                  </a:txBody>
                  <a:tcPr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dirty="0">
                          <a:latin typeface="Times New Roman" pitchFamily="18" charset="0"/>
                          <a:cs typeface="Times New Roman" pitchFamily="18" charset="0"/>
                        </a:rPr>
                        <a:t>Celtics</a:t>
                      </a:r>
                    </a:p>
                  </a:txBody>
                  <a:tcPr marT="34290" marB="34290"/>
                </a:tc>
                <a:tc>
                  <a:txBody>
                    <a:bodyPr/>
                    <a:lstStyle/>
                    <a:p>
                      <a:r>
                        <a:rPr lang="en-US" sz="1300" dirty="0">
                          <a:latin typeface="Times New Roman" pitchFamily="18" charset="0"/>
                          <a:cs typeface="Times New Roman" pitchFamily="18" charset="0"/>
                        </a:rPr>
                        <a:t>Nets</a:t>
                      </a:r>
                    </a:p>
                  </a:txBody>
                  <a:tcPr marT="34290" marB="34290"/>
                </a:tc>
                <a:tc>
                  <a:txBody>
                    <a:bodyPr/>
                    <a:lstStyle/>
                    <a:p>
                      <a:r>
                        <a:rPr lang="en-US" sz="1300" dirty="0">
                          <a:latin typeface="Times New Roman" pitchFamily="18" charset="0"/>
                          <a:cs typeface="Times New Roman" pitchFamily="18" charset="0"/>
                        </a:rPr>
                        <a:t>2</a:t>
                      </a:r>
                    </a:p>
                  </a:txBody>
                  <a:tcPr marT="34290" marB="34290"/>
                </a:tc>
                <a:tc>
                  <a:txBody>
                    <a:bodyPr/>
                    <a:lstStyle/>
                    <a:p>
                      <a:r>
                        <a:rPr lang="en-US" sz="1300" dirty="0">
                          <a:latin typeface="Times New Roman" pitchFamily="18" charset="0"/>
                          <a:cs typeface="Times New Roman" pitchFamily="18" charset="0"/>
                        </a:rPr>
                        <a:t>5</a:t>
                      </a:r>
                    </a:p>
                  </a:txBody>
                  <a:tcPr marT="34290" marB="34290"/>
                </a:tc>
                <a:tc>
                  <a:txBody>
                    <a:bodyPr/>
                    <a:lstStyle/>
                    <a:p>
                      <a:r>
                        <a:rPr lang="en-US" sz="1300" dirty="0">
                          <a:latin typeface="Times New Roman" pitchFamily="18" charset="0"/>
                          <a:cs typeface="Times New Roman" pitchFamily="18" charset="0"/>
                        </a:rPr>
                        <a:t>2</a:t>
                      </a:r>
                    </a:p>
                  </a:txBody>
                  <a:tcPr marT="34290" marB="34290"/>
                </a:tc>
                <a:extLst>
                  <a:ext uri="{0D108BD9-81ED-4DB2-BD59-A6C34878D82A}">
                    <a16:rowId xmlns:a16="http://schemas.microsoft.com/office/drawing/2014/main" val="10004"/>
                  </a:ext>
                </a:extLst>
              </a:tr>
              <a:tr h="278130">
                <a:tc>
                  <a:txBody>
                    <a:bodyPr/>
                    <a:lstStyle/>
                    <a:p>
                      <a:r>
                        <a:rPr lang="en-US" sz="1300" i="1" dirty="0">
                          <a:latin typeface="Times New Roman" pitchFamily="18" charset="0"/>
                          <a:cs typeface="Times New Roman" pitchFamily="18" charset="0"/>
                        </a:rPr>
                        <a:t>t</a:t>
                      </a:r>
                      <a:r>
                        <a:rPr lang="en-US" sz="1300" i="1" baseline="-25000" dirty="0">
                          <a:latin typeface="Times New Roman" pitchFamily="18" charset="0"/>
                          <a:cs typeface="Times New Roman" pitchFamily="18" charset="0"/>
                        </a:rPr>
                        <a:t>5</a:t>
                      </a:r>
                    </a:p>
                  </a:txBody>
                  <a:tcPr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dirty="0">
                          <a:latin typeface="Times New Roman" pitchFamily="18" charset="0"/>
                          <a:cs typeface="Times New Roman" pitchFamily="18" charset="0"/>
                        </a:rPr>
                        <a:t>Wesley</a:t>
                      </a:r>
                    </a:p>
                  </a:txBody>
                  <a:tcPr marT="34290" marB="34290"/>
                </a:tc>
                <a:tc>
                  <a:txBody>
                    <a:bodyPr/>
                    <a:lstStyle/>
                    <a:p>
                      <a:r>
                        <a:rPr lang="en-US" sz="1300" dirty="0">
                          <a:latin typeface="Times New Roman" pitchFamily="18" charset="0"/>
                          <a:cs typeface="Times New Roman" pitchFamily="18" charset="0"/>
                        </a:rPr>
                        <a:t>5</a:t>
                      </a:r>
                    </a:p>
                  </a:txBody>
                  <a:tcPr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dirty="0">
                          <a:latin typeface="Times New Roman" pitchFamily="18" charset="0"/>
                          <a:cs typeface="Times New Roman" pitchFamily="18" charset="0"/>
                        </a:rPr>
                        <a:t>Feb.</a:t>
                      </a:r>
                    </a:p>
                  </a:txBody>
                  <a:tcPr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dirty="0">
                          <a:latin typeface="Times New Roman" pitchFamily="18" charset="0"/>
                          <a:cs typeface="Times New Roman" pitchFamily="18" charset="0"/>
                        </a:rPr>
                        <a:t>1994-95</a:t>
                      </a:r>
                    </a:p>
                  </a:txBody>
                  <a:tcPr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dirty="0">
                          <a:latin typeface="Times New Roman" pitchFamily="18" charset="0"/>
                          <a:cs typeface="Times New Roman" pitchFamily="18" charset="0"/>
                        </a:rPr>
                        <a:t>Celtics</a:t>
                      </a:r>
                    </a:p>
                  </a:txBody>
                  <a:tcPr marT="34290" marB="34290"/>
                </a:tc>
                <a:tc>
                  <a:txBody>
                    <a:bodyPr/>
                    <a:lstStyle/>
                    <a:p>
                      <a:r>
                        <a:rPr lang="en-US" sz="1300" dirty="0">
                          <a:latin typeface="Times New Roman" pitchFamily="18" charset="0"/>
                          <a:cs typeface="Times New Roman" pitchFamily="18" charset="0"/>
                        </a:rPr>
                        <a:t>Timberwolves</a:t>
                      </a:r>
                    </a:p>
                  </a:txBody>
                  <a:tcPr marT="34290" marB="34290"/>
                </a:tc>
                <a:tc>
                  <a:txBody>
                    <a:bodyPr/>
                    <a:lstStyle/>
                    <a:p>
                      <a:r>
                        <a:rPr lang="en-US" sz="1300" dirty="0">
                          <a:latin typeface="Times New Roman" pitchFamily="18" charset="0"/>
                          <a:cs typeface="Times New Roman" pitchFamily="18" charset="0"/>
                        </a:rPr>
                        <a:t>3</a:t>
                      </a:r>
                    </a:p>
                  </a:txBody>
                  <a:tcPr marT="34290" marB="34290"/>
                </a:tc>
                <a:tc>
                  <a:txBody>
                    <a:bodyPr/>
                    <a:lstStyle/>
                    <a:p>
                      <a:r>
                        <a:rPr lang="en-US" sz="1300" dirty="0">
                          <a:latin typeface="Times New Roman" pitchFamily="18" charset="0"/>
                          <a:cs typeface="Times New Roman" pitchFamily="18" charset="0"/>
                        </a:rPr>
                        <a:t>5</a:t>
                      </a:r>
                    </a:p>
                  </a:txBody>
                  <a:tcPr marT="34290" marB="34290"/>
                </a:tc>
                <a:tc>
                  <a:txBody>
                    <a:bodyPr/>
                    <a:lstStyle/>
                    <a:p>
                      <a:r>
                        <a:rPr lang="en-US" sz="1300" dirty="0">
                          <a:latin typeface="Times New Roman" pitchFamily="18" charset="0"/>
                          <a:cs typeface="Times New Roman" pitchFamily="18" charset="0"/>
                        </a:rPr>
                        <a:t>3</a:t>
                      </a:r>
                    </a:p>
                  </a:txBody>
                  <a:tcPr marT="34290" marB="34290"/>
                </a:tc>
                <a:extLst>
                  <a:ext uri="{0D108BD9-81ED-4DB2-BD59-A6C34878D82A}">
                    <a16:rowId xmlns:a16="http://schemas.microsoft.com/office/drawing/2014/main" val="10005"/>
                  </a:ext>
                </a:extLst>
              </a:tr>
              <a:tr h="278130">
                <a:tc>
                  <a:txBody>
                    <a:bodyPr/>
                    <a:lstStyle/>
                    <a:p>
                      <a:r>
                        <a:rPr lang="en-US" sz="1300" i="1" dirty="0">
                          <a:latin typeface="Times New Roman" pitchFamily="18" charset="0"/>
                          <a:cs typeface="Times New Roman" pitchFamily="18" charset="0"/>
                        </a:rPr>
                        <a:t>t</a:t>
                      </a:r>
                      <a:r>
                        <a:rPr lang="en-US" sz="1300" i="1" baseline="-25000" dirty="0">
                          <a:latin typeface="Times New Roman" pitchFamily="18" charset="0"/>
                          <a:cs typeface="Times New Roman" pitchFamily="18" charset="0"/>
                        </a:rPr>
                        <a:t>6</a:t>
                      </a:r>
                    </a:p>
                  </a:txBody>
                  <a:tcPr marT="34290" marB="34290"/>
                </a:tc>
                <a:tc>
                  <a:txBody>
                    <a:bodyPr/>
                    <a:lstStyle/>
                    <a:p>
                      <a:r>
                        <a:rPr lang="en-US" sz="1300" dirty="0" err="1">
                          <a:latin typeface="Times New Roman" pitchFamily="18" charset="0"/>
                          <a:cs typeface="Times New Roman" pitchFamily="18" charset="0"/>
                        </a:rPr>
                        <a:t>Strictland</a:t>
                      </a:r>
                      <a:endParaRPr lang="en-US" sz="1300" dirty="0">
                        <a:solidFill>
                          <a:schemeClr val="tx1"/>
                        </a:solidFill>
                        <a:latin typeface="Times New Roman" pitchFamily="18" charset="0"/>
                        <a:cs typeface="Times New Roman" pitchFamily="18" charset="0"/>
                      </a:endParaRPr>
                    </a:p>
                  </a:txBody>
                  <a:tcPr marT="34290" marB="34290"/>
                </a:tc>
                <a:tc>
                  <a:txBody>
                    <a:bodyPr/>
                    <a:lstStyle/>
                    <a:p>
                      <a:r>
                        <a:rPr lang="en-US" sz="1300" dirty="0">
                          <a:latin typeface="Times New Roman" pitchFamily="18" charset="0"/>
                          <a:cs typeface="Times New Roman" pitchFamily="18" charset="0"/>
                        </a:rPr>
                        <a:t>3</a:t>
                      </a:r>
                      <a:endParaRPr lang="en-US" sz="1300" dirty="0">
                        <a:solidFill>
                          <a:schemeClr val="tx1"/>
                        </a:solidFill>
                        <a:latin typeface="Times New Roman" pitchFamily="18" charset="0"/>
                        <a:cs typeface="Times New Roman" pitchFamily="18" charset="0"/>
                      </a:endParaRPr>
                    </a:p>
                  </a:txBody>
                  <a:tcPr marT="34290" marB="34290"/>
                </a:tc>
                <a:tc>
                  <a:txBody>
                    <a:bodyPr/>
                    <a:lstStyle/>
                    <a:p>
                      <a:r>
                        <a:rPr lang="en-US" sz="1300" dirty="0">
                          <a:latin typeface="Times New Roman" pitchFamily="18" charset="0"/>
                          <a:cs typeface="Times New Roman" pitchFamily="18" charset="0"/>
                        </a:rPr>
                        <a:t>Jan.</a:t>
                      </a:r>
                      <a:endParaRPr lang="en-US" sz="1300" dirty="0">
                        <a:solidFill>
                          <a:schemeClr val="tx1"/>
                        </a:solidFill>
                        <a:latin typeface="Times New Roman" pitchFamily="18" charset="0"/>
                        <a:cs typeface="Times New Roman" pitchFamily="18" charset="0"/>
                      </a:endParaRPr>
                    </a:p>
                  </a:txBody>
                  <a:tcPr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dirty="0">
                          <a:latin typeface="Times New Roman" pitchFamily="18" charset="0"/>
                          <a:cs typeface="Times New Roman" pitchFamily="18" charset="0"/>
                        </a:rPr>
                        <a:t>1995-96</a:t>
                      </a:r>
                      <a:endParaRPr lang="en-US" sz="1300" dirty="0">
                        <a:solidFill>
                          <a:schemeClr val="tx1"/>
                        </a:solidFill>
                        <a:latin typeface="Times New Roman" pitchFamily="18" charset="0"/>
                        <a:cs typeface="Times New Roman" pitchFamily="18" charset="0"/>
                      </a:endParaRPr>
                    </a:p>
                  </a:txBody>
                  <a:tcPr marT="34290" marB="34290"/>
                </a:tc>
                <a:tc>
                  <a:txBody>
                    <a:bodyPr/>
                    <a:lstStyle/>
                    <a:p>
                      <a:r>
                        <a:rPr lang="en-US" sz="1300" dirty="0">
                          <a:latin typeface="Times New Roman" pitchFamily="18" charset="0"/>
                          <a:cs typeface="Times New Roman" pitchFamily="18" charset="0"/>
                        </a:rPr>
                        <a:t>Blazers</a:t>
                      </a:r>
                      <a:endParaRPr lang="en-US" sz="1300" dirty="0">
                        <a:solidFill>
                          <a:schemeClr val="tx1"/>
                        </a:solidFill>
                        <a:latin typeface="Times New Roman" pitchFamily="18" charset="0"/>
                        <a:cs typeface="Times New Roman" pitchFamily="18" charset="0"/>
                      </a:endParaRPr>
                    </a:p>
                  </a:txBody>
                  <a:tcPr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dirty="0">
                          <a:latin typeface="Times New Roman" pitchFamily="18" charset="0"/>
                          <a:cs typeface="Times New Roman" pitchFamily="18" charset="0"/>
                        </a:rPr>
                        <a:t>Celtics</a:t>
                      </a:r>
                      <a:endParaRPr lang="en-US" sz="1300" dirty="0">
                        <a:solidFill>
                          <a:schemeClr val="tx1"/>
                        </a:solidFill>
                        <a:latin typeface="Times New Roman" pitchFamily="18" charset="0"/>
                        <a:cs typeface="Times New Roman" pitchFamily="18" charset="0"/>
                      </a:endParaRPr>
                    </a:p>
                  </a:txBody>
                  <a:tcPr marT="34290" marB="34290"/>
                </a:tc>
                <a:tc>
                  <a:txBody>
                    <a:bodyPr/>
                    <a:lstStyle/>
                    <a:p>
                      <a:r>
                        <a:rPr lang="en-US" sz="1300" dirty="0">
                          <a:latin typeface="Times New Roman" pitchFamily="18" charset="0"/>
                          <a:cs typeface="Times New Roman" pitchFamily="18" charset="0"/>
                        </a:rPr>
                        <a:t>27</a:t>
                      </a:r>
                      <a:endParaRPr lang="en-US" sz="1300" dirty="0">
                        <a:solidFill>
                          <a:schemeClr val="tx1"/>
                        </a:solidFill>
                        <a:latin typeface="Times New Roman" pitchFamily="18" charset="0"/>
                        <a:cs typeface="Times New Roman" pitchFamily="18" charset="0"/>
                      </a:endParaRPr>
                    </a:p>
                  </a:txBody>
                  <a:tcPr marT="34290" marB="34290"/>
                </a:tc>
                <a:tc>
                  <a:txBody>
                    <a:bodyPr/>
                    <a:lstStyle/>
                    <a:p>
                      <a:r>
                        <a:rPr lang="en-US" sz="1300" dirty="0">
                          <a:latin typeface="Times New Roman" pitchFamily="18" charset="0"/>
                          <a:cs typeface="Times New Roman" pitchFamily="18" charset="0"/>
                        </a:rPr>
                        <a:t>18</a:t>
                      </a:r>
                      <a:endParaRPr lang="en-US" sz="1300" dirty="0">
                        <a:solidFill>
                          <a:schemeClr val="tx1"/>
                        </a:solidFill>
                        <a:latin typeface="Times New Roman" pitchFamily="18" charset="0"/>
                        <a:cs typeface="Times New Roman" pitchFamily="18" charset="0"/>
                      </a:endParaRPr>
                    </a:p>
                  </a:txBody>
                  <a:tcPr marT="34290" marB="34290"/>
                </a:tc>
                <a:tc>
                  <a:txBody>
                    <a:bodyPr/>
                    <a:lstStyle/>
                    <a:p>
                      <a:r>
                        <a:rPr lang="en-US" sz="1300" dirty="0">
                          <a:latin typeface="Times New Roman" pitchFamily="18" charset="0"/>
                          <a:cs typeface="Times New Roman" pitchFamily="18" charset="0"/>
                        </a:rPr>
                        <a:t>8</a:t>
                      </a:r>
                      <a:endParaRPr lang="en-US" sz="1300" dirty="0">
                        <a:solidFill>
                          <a:schemeClr val="tx1"/>
                        </a:solidFill>
                        <a:latin typeface="Times New Roman" pitchFamily="18" charset="0"/>
                        <a:cs typeface="Times New Roman" pitchFamily="18" charset="0"/>
                      </a:endParaRPr>
                    </a:p>
                  </a:txBody>
                  <a:tcPr marT="34290" marB="34290"/>
                </a:tc>
                <a:extLst>
                  <a:ext uri="{0D108BD9-81ED-4DB2-BD59-A6C34878D82A}">
                    <a16:rowId xmlns:a16="http://schemas.microsoft.com/office/drawing/2014/main" val="10006"/>
                  </a:ext>
                </a:extLst>
              </a:tr>
            </a:tbl>
          </a:graphicData>
        </a:graphic>
      </p:graphicFrame>
      <p:sp>
        <p:nvSpPr>
          <p:cNvPr id="7" name="Rectangular Callout 6"/>
          <p:cNvSpPr/>
          <p:nvPr/>
        </p:nvSpPr>
        <p:spPr bwMode="auto">
          <a:xfrm>
            <a:off x="1948413" y="841075"/>
            <a:ext cx="3289300" cy="346872"/>
          </a:xfrm>
          <a:prstGeom prst="wedgeRectCallout">
            <a:avLst>
              <a:gd name="adj1" fmla="val 64"/>
              <a:gd name="adj2" fmla="val 129221"/>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68604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Times New Roman" pitchFamily="18" charset="0"/>
                <a:ea typeface="+mn-ea"/>
                <a:cs typeface="Times New Roman" pitchFamily="18" charset="0"/>
              </a:rPr>
              <a:t>Dimension space: </a:t>
            </a:r>
            <a:r>
              <a:rPr kumimoji="0" lang="en-US" sz="1800" b="0" i="1" u="none" strike="noStrike" kern="1200" cap="none" spc="0" normalizeH="0" baseline="0" noProof="0" dirty="0">
                <a:ln>
                  <a:noFill/>
                </a:ln>
                <a:solidFill>
                  <a:srgbClr val="FFFFFF"/>
                </a:solidFill>
                <a:effectLst/>
                <a:uLnTx/>
                <a:uFillTx/>
                <a:latin typeface="Monotype Corsiva" pitchFamily="66" charset="0"/>
                <a:ea typeface="+mn-ea"/>
                <a:cs typeface="Times New Roman" pitchFamily="18" charset="0"/>
              </a:rPr>
              <a:t>D</a:t>
            </a:r>
            <a:r>
              <a:rPr kumimoji="0" lang="en-US" sz="1800" b="0" i="0" u="none" strike="noStrike" kern="1200" cap="none" spc="0" normalizeH="0" baseline="0" noProof="0" dirty="0">
                <a:ln>
                  <a:noFill/>
                </a:ln>
                <a:solidFill>
                  <a:srgbClr val="FFFFFF"/>
                </a:solidFill>
                <a:effectLst/>
                <a:uLnTx/>
                <a:uFillTx/>
                <a:latin typeface="Times New Roman" pitchFamily="18" charset="0"/>
                <a:ea typeface="+mn-ea"/>
                <a:cs typeface="Times New Roman" pitchFamily="18" charset="0"/>
              </a:rPr>
              <a:t>={</a:t>
            </a:r>
            <a:r>
              <a:rPr kumimoji="0" lang="en-US" sz="1800" b="0" i="1" u="none" strike="noStrike" kern="1200" cap="none" spc="0" normalizeH="0" baseline="0" noProof="0" dirty="0">
                <a:ln>
                  <a:noFill/>
                </a:ln>
                <a:solidFill>
                  <a:srgbClr val="FFFFFF"/>
                </a:solidFill>
                <a:effectLst/>
                <a:uLnTx/>
                <a:uFillTx/>
                <a:latin typeface="Times New Roman" pitchFamily="18" charset="0"/>
                <a:ea typeface="+mn-ea"/>
                <a:cs typeface="Times New Roman" pitchFamily="18" charset="0"/>
              </a:rPr>
              <a:t>d</a:t>
            </a:r>
            <a:r>
              <a:rPr kumimoji="0" lang="en-US" sz="1800" b="0" i="1" u="none" strike="noStrike" kern="1200" cap="none" spc="0" normalizeH="0" baseline="-25000" noProof="0" dirty="0">
                <a:ln>
                  <a:noFill/>
                </a:ln>
                <a:solidFill>
                  <a:srgbClr val="FFFFFF"/>
                </a:solidFill>
                <a:effectLst/>
                <a:uLnTx/>
                <a:uFillTx/>
                <a:latin typeface="Times New Roman" pitchFamily="18" charset="0"/>
                <a:ea typeface="+mn-ea"/>
                <a:cs typeface="Times New Roman" pitchFamily="18" charset="0"/>
              </a:rPr>
              <a:t>1</a:t>
            </a:r>
            <a:r>
              <a:rPr kumimoji="0" lang="en-US" sz="1800" b="0" i="0" u="none" strike="noStrike" kern="1200" cap="none" spc="0" normalizeH="0" baseline="0" noProof="0" dirty="0">
                <a:ln>
                  <a:noFill/>
                </a:ln>
                <a:solidFill>
                  <a:srgbClr val="FFFFFF"/>
                </a:solidFill>
                <a:effectLst/>
                <a:uLnTx/>
                <a:uFillTx/>
                <a:latin typeface="Times New Roman" pitchFamily="18" charset="0"/>
                <a:ea typeface="+mn-ea"/>
                <a:cs typeface="Times New Roman" pitchFamily="18" charset="0"/>
              </a:rPr>
              <a:t>,… ,</a:t>
            </a:r>
            <a:r>
              <a:rPr kumimoji="0" lang="en-US" sz="1800" b="0" i="1" u="none" strike="noStrike" kern="1200" cap="none" spc="0" normalizeH="0" baseline="0" noProof="0" dirty="0" err="1">
                <a:ln>
                  <a:noFill/>
                </a:ln>
                <a:solidFill>
                  <a:srgbClr val="FFFFFF"/>
                </a:solidFill>
                <a:effectLst/>
                <a:uLnTx/>
                <a:uFillTx/>
                <a:latin typeface="Times New Roman" pitchFamily="18" charset="0"/>
                <a:ea typeface="+mn-ea"/>
                <a:cs typeface="Times New Roman" pitchFamily="18" charset="0"/>
              </a:rPr>
              <a:t>d</a:t>
            </a:r>
            <a:r>
              <a:rPr kumimoji="0" lang="en-US" sz="1800" b="0" i="1" u="none" strike="noStrike" kern="1200" cap="none" spc="0" normalizeH="0" baseline="-25000" noProof="0" dirty="0" err="1">
                <a:ln>
                  <a:noFill/>
                </a:ln>
                <a:solidFill>
                  <a:srgbClr val="FFFFFF"/>
                </a:solidFill>
                <a:effectLst/>
                <a:uLnTx/>
                <a:uFillTx/>
                <a:latin typeface="Times New Roman" pitchFamily="18" charset="0"/>
                <a:ea typeface="+mn-ea"/>
                <a:cs typeface="Times New Roman" pitchFamily="18" charset="0"/>
              </a:rPr>
              <a:t>n</a:t>
            </a:r>
            <a:r>
              <a:rPr kumimoji="0" lang="en-US" sz="1800" b="0" i="0" u="none" strike="noStrike" kern="1200" cap="none" spc="0" normalizeH="0" baseline="0" noProof="0" dirty="0">
                <a:ln>
                  <a:noFill/>
                </a:ln>
                <a:solidFill>
                  <a:srgbClr val="FFFFFF"/>
                </a:solidFill>
                <a:effectLst/>
                <a:uLnTx/>
                <a:uFillTx/>
                <a:latin typeface="Times New Roman" pitchFamily="18" charset="0"/>
                <a:ea typeface="+mn-ea"/>
                <a:cs typeface="Times New Roman" pitchFamily="18" charset="0"/>
              </a:rPr>
              <a:t>}</a:t>
            </a:r>
          </a:p>
        </p:txBody>
      </p:sp>
      <p:sp>
        <p:nvSpPr>
          <p:cNvPr id="10" name="Rectangular Callout 9"/>
          <p:cNvSpPr/>
          <p:nvPr/>
        </p:nvSpPr>
        <p:spPr bwMode="auto">
          <a:xfrm>
            <a:off x="5469524" y="841075"/>
            <a:ext cx="3230975" cy="346871"/>
          </a:xfrm>
          <a:prstGeom prst="wedgeRectCallout">
            <a:avLst>
              <a:gd name="adj1" fmla="val 23504"/>
              <a:gd name="adj2" fmla="val 126780"/>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68604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Times New Roman" pitchFamily="18" charset="0"/>
                <a:ea typeface="+mn-ea"/>
                <a:cs typeface="Times New Roman" pitchFamily="18" charset="0"/>
              </a:rPr>
              <a:t>Measure space: </a:t>
            </a:r>
            <a:r>
              <a:rPr kumimoji="0" lang="en-US" sz="1800" b="0" i="1" u="none" strike="noStrike" kern="1200" cap="none" spc="0" normalizeH="0" baseline="0" noProof="0" dirty="0">
                <a:ln>
                  <a:noFill/>
                </a:ln>
                <a:solidFill>
                  <a:srgbClr val="FFFFFF"/>
                </a:solidFill>
                <a:effectLst/>
                <a:uLnTx/>
                <a:uFillTx/>
                <a:latin typeface="Monotype Corsiva" pitchFamily="66" charset="0"/>
                <a:ea typeface="+mn-ea"/>
                <a:cs typeface="Times New Roman" pitchFamily="18" charset="0"/>
              </a:rPr>
              <a:t>M</a:t>
            </a:r>
            <a:r>
              <a:rPr kumimoji="0" lang="en-US" sz="1800" b="0" i="0" u="none" strike="noStrike" kern="1200" cap="none" spc="0" normalizeH="0" baseline="0" noProof="0" dirty="0">
                <a:ln>
                  <a:noFill/>
                </a:ln>
                <a:solidFill>
                  <a:srgbClr val="FFFFFF"/>
                </a:solidFill>
                <a:effectLst/>
                <a:uLnTx/>
                <a:uFillTx/>
                <a:latin typeface="Times New Roman" pitchFamily="18" charset="0"/>
                <a:ea typeface="+mn-ea"/>
                <a:cs typeface="Times New Roman" pitchFamily="18" charset="0"/>
              </a:rPr>
              <a:t> ={</a:t>
            </a:r>
            <a:r>
              <a:rPr kumimoji="0" lang="en-US" sz="1800" b="0" i="1" u="none" strike="noStrike" kern="1200" cap="none" spc="0" normalizeH="0" baseline="0" noProof="0" dirty="0">
                <a:ln>
                  <a:noFill/>
                </a:ln>
                <a:solidFill>
                  <a:srgbClr val="FFFFFF"/>
                </a:solidFill>
                <a:effectLst/>
                <a:uLnTx/>
                <a:uFillTx/>
                <a:latin typeface="Times New Roman" pitchFamily="18" charset="0"/>
                <a:ea typeface="+mn-ea"/>
                <a:cs typeface="Times New Roman" pitchFamily="18" charset="0"/>
              </a:rPr>
              <a:t>m</a:t>
            </a:r>
            <a:r>
              <a:rPr kumimoji="0" lang="en-US" sz="1800" b="0" i="1" u="none" strike="noStrike" kern="1200" cap="none" spc="0" normalizeH="0" baseline="-25000" noProof="0" dirty="0">
                <a:ln>
                  <a:noFill/>
                </a:ln>
                <a:solidFill>
                  <a:srgbClr val="FFFFFF"/>
                </a:solidFill>
                <a:effectLst/>
                <a:uLnTx/>
                <a:uFillTx/>
                <a:latin typeface="Times New Roman" pitchFamily="18" charset="0"/>
                <a:ea typeface="+mn-ea"/>
                <a:cs typeface="Times New Roman" pitchFamily="18" charset="0"/>
              </a:rPr>
              <a:t>1</a:t>
            </a:r>
            <a:r>
              <a:rPr kumimoji="0" lang="en-US" sz="1800" b="0" i="0" u="none" strike="noStrike" kern="1200" cap="none" spc="0" normalizeH="0" baseline="0" noProof="0" dirty="0">
                <a:ln>
                  <a:noFill/>
                </a:ln>
                <a:solidFill>
                  <a:srgbClr val="FFFFFF"/>
                </a:solidFill>
                <a:effectLst/>
                <a:uLnTx/>
                <a:uFillTx/>
                <a:latin typeface="Times New Roman" pitchFamily="18" charset="0"/>
                <a:ea typeface="+mn-ea"/>
                <a:cs typeface="Times New Roman" pitchFamily="18" charset="0"/>
              </a:rPr>
              <a:t>,… ,</a:t>
            </a:r>
            <a:r>
              <a:rPr kumimoji="0" lang="en-US" sz="1800" b="0" i="1" u="none" strike="noStrike" kern="1200" cap="none" spc="0" normalizeH="0" baseline="0" noProof="0" dirty="0" err="1">
                <a:ln>
                  <a:noFill/>
                </a:ln>
                <a:solidFill>
                  <a:srgbClr val="FFFFFF"/>
                </a:solidFill>
                <a:effectLst/>
                <a:uLnTx/>
                <a:uFillTx/>
                <a:latin typeface="Times New Roman" pitchFamily="18" charset="0"/>
                <a:ea typeface="+mn-ea"/>
                <a:cs typeface="Times New Roman" pitchFamily="18" charset="0"/>
              </a:rPr>
              <a:t>m</a:t>
            </a:r>
            <a:r>
              <a:rPr kumimoji="0" lang="en-US" sz="1800" b="0" i="1" u="none" strike="noStrike" kern="1200" cap="none" spc="0" normalizeH="0" baseline="-25000" noProof="0" dirty="0" err="1">
                <a:ln>
                  <a:noFill/>
                </a:ln>
                <a:solidFill>
                  <a:srgbClr val="FFFFFF"/>
                </a:solidFill>
                <a:effectLst/>
                <a:uLnTx/>
                <a:uFillTx/>
                <a:latin typeface="Times New Roman" pitchFamily="18" charset="0"/>
                <a:ea typeface="+mn-ea"/>
                <a:cs typeface="Times New Roman" pitchFamily="18" charset="0"/>
              </a:rPr>
              <a:t>s</a:t>
            </a:r>
            <a:r>
              <a:rPr kumimoji="0" lang="en-US" sz="1800" b="0" i="0" u="none" strike="noStrike" kern="1200" cap="none" spc="0" normalizeH="0" baseline="0" noProof="0" dirty="0">
                <a:ln>
                  <a:noFill/>
                </a:ln>
                <a:solidFill>
                  <a:srgbClr val="FFFFFF"/>
                </a:solidFill>
                <a:effectLst/>
                <a:uLnTx/>
                <a:uFillTx/>
                <a:latin typeface="Times New Roman" pitchFamily="18" charset="0"/>
                <a:ea typeface="+mn-ea"/>
                <a:cs typeface="Times New Roman" pitchFamily="18" charset="0"/>
              </a:rPr>
              <a:t>}</a:t>
            </a:r>
          </a:p>
        </p:txBody>
      </p:sp>
      <p:sp>
        <p:nvSpPr>
          <p:cNvPr id="11" name="Rectangle 10"/>
          <p:cNvSpPr/>
          <p:nvPr/>
        </p:nvSpPr>
        <p:spPr bwMode="auto">
          <a:xfrm>
            <a:off x="7033316" y="1392672"/>
            <a:ext cx="1746083" cy="2057400"/>
          </a:xfrm>
          <a:prstGeom prst="rect">
            <a:avLst/>
          </a:prstGeom>
          <a:solidFill>
            <a:schemeClr val="accent6">
              <a:alpha val="0"/>
            </a:schemeClr>
          </a:solidFill>
          <a:ln w="22225">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50" normalizeH="0" baseline="0" noProof="0" dirty="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sp>
        <p:nvSpPr>
          <p:cNvPr id="12" name="Rectangle 11"/>
          <p:cNvSpPr/>
          <p:nvPr/>
        </p:nvSpPr>
        <p:spPr bwMode="auto">
          <a:xfrm>
            <a:off x="893980" y="1392672"/>
            <a:ext cx="6053612" cy="2057400"/>
          </a:xfrm>
          <a:prstGeom prst="rect">
            <a:avLst/>
          </a:prstGeom>
          <a:solidFill>
            <a:srgbClr val="00B050">
              <a:alpha val="0"/>
            </a:srgbClr>
          </a:solidFill>
          <a:ln w="22225">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50" normalizeH="0" baseline="0" noProof="0" dirty="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sp>
        <p:nvSpPr>
          <p:cNvPr id="15" name="Title 2">
            <a:extLst>
              <a:ext uri="{FF2B5EF4-FFF2-40B4-BE49-F238E27FC236}">
                <a16:creationId xmlns:a16="http://schemas.microsoft.com/office/drawing/2014/main" id="{37AA1AB3-ED5B-9541-8CBD-828AE358BC4B}"/>
              </a:ext>
            </a:extLst>
          </p:cNvPr>
          <p:cNvSpPr>
            <a:spLocks noGrp="1"/>
          </p:cNvSpPr>
          <p:nvPr>
            <p:ph type="title"/>
          </p:nvPr>
        </p:nvSpPr>
        <p:spPr>
          <a:xfrm>
            <a:off x="389436" y="171450"/>
            <a:ext cx="8363938" cy="671402"/>
          </a:xfrm>
        </p:spPr>
        <p:txBody>
          <a:bodyPr/>
          <a:lstStyle/>
          <a:p>
            <a:r>
              <a:rPr lang="en-US" dirty="0"/>
              <a:t>Modeling Situational Facts</a:t>
            </a:r>
          </a:p>
        </p:txBody>
      </p:sp>
      <p:grpSp>
        <p:nvGrpSpPr>
          <p:cNvPr id="6" name="Group 5">
            <a:extLst>
              <a:ext uri="{FF2B5EF4-FFF2-40B4-BE49-F238E27FC236}">
                <a16:creationId xmlns:a16="http://schemas.microsoft.com/office/drawing/2014/main" id="{14A888B3-EF2A-9E4D-8F5A-9CE4FC5F5D43}"/>
              </a:ext>
            </a:extLst>
          </p:cNvPr>
          <p:cNvGrpSpPr/>
          <p:nvPr/>
        </p:nvGrpSpPr>
        <p:grpSpPr>
          <a:xfrm>
            <a:off x="5951590" y="3450072"/>
            <a:ext cx="2378092" cy="1659409"/>
            <a:chOff x="4827105" y="1637855"/>
            <a:chExt cx="3962400" cy="2682252"/>
          </a:xfrm>
        </p:grpSpPr>
        <p:sp>
          <p:nvSpPr>
            <p:cNvPr id="71" name="Oval 70">
              <a:extLst>
                <a:ext uri="{FF2B5EF4-FFF2-40B4-BE49-F238E27FC236}">
                  <a16:creationId xmlns:a16="http://schemas.microsoft.com/office/drawing/2014/main" id="{BB7D3EF1-948D-7544-92D5-FA18AE3A7F1C}"/>
                </a:ext>
              </a:extLst>
            </p:cNvPr>
            <p:cNvSpPr/>
            <p:nvPr/>
          </p:nvSpPr>
          <p:spPr>
            <a:xfrm>
              <a:off x="6351105" y="3346271"/>
              <a:ext cx="914400" cy="288036"/>
            </a:xfrm>
            <a:prstGeom prst="ellipse">
              <a:avLst/>
            </a:prstGeom>
            <a:solidFill>
              <a:schemeClr val="lt1">
                <a:alpha val="0"/>
              </a:schemeClr>
            </a:solidFill>
            <a:ln w="19050">
              <a:solidFill>
                <a:schemeClr val="tx2">
                  <a:lumMod val="50000"/>
                  <a:alpha val="0"/>
                </a:scheme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marL="0" marR="0" lvl="0" indent="0" algn="ctr" defTabSz="68604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Garamond" panose="02020404030301010803" pitchFamily="18" charset="0"/>
                  <a:ea typeface="+mn-ea"/>
                  <a:cs typeface="Times New Roman" pitchFamily="18" charset="0"/>
                </a:rPr>
                <a:t>a</a:t>
              </a:r>
              <a:r>
                <a:rPr kumimoji="0" lang="en-US" sz="1400" b="1" i="0" u="none" strike="noStrike" kern="1200" cap="none" spc="0" normalizeH="0" baseline="-25000" noProof="0" dirty="0">
                  <a:ln>
                    <a:noFill/>
                  </a:ln>
                  <a:solidFill>
                    <a:srgbClr val="000000"/>
                  </a:solidFill>
                  <a:effectLst/>
                  <a:uLnTx/>
                  <a:uFillTx/>
                  <a:latin typeface="Garamond" panose="02020404030301010803" pitchFamily="18" charset="0"/>
                  <a:ea typeface="+mn-ea"/>
                  <a:cs typeface="Times New Roman" pitchFamily="18" charset="0"/>
                </a:rPr>
                <a:t>1</a:t>
              </a:r>
              <a:r>
                <a:rPr kumimoji="0" lang="en-US" sz="1400" b="1" i="0" u="none" strike="noStrike" kern="1200" cap="none" spc="0" normalizeH="0" baseline="0" noProof="0" dirty="0">
                  <a:ln>
                    <a:noFill/>
                  </a:ln>
                  <a:solidFill>
                    <a:srgbClr val="000000"/>
                  </a:solidFill>
                  <a:effectLst/>
                  <a:uLnTx/>
                  <a:uFillTx/>
                  <a:latin typeface="Garamond" panose="02020404030301010803" pitchFamily="18" charset="0"/>
                  <a:ea typeface="+mn-ea"/>
                  <a:cs typeface="Times New Roman" pitchFamily="18" charset="0"/>
                </a:rPr>
                <a:t>,c</a:t>
              </a:r>
              <a:r>
                <a:rPr kumimoji="0" lang="en-US" sz="1400" b="1" i="0" u="none" strike="noStrike" kern="1200" cap="none" spc="0" normalizeH="0" baseline="-25000" noProof="0" dirty="0">
                  <a:ln>
                    <a:noFill/>
                  </a:ln>
                  <a:solidFill>
                    <a:srgbClr val="000000"/>
                  </a:solidFill>
                  <a:effectLst/>
                  <a:uLnTx/>
                  <a:uFillTx/>
                  <a:latin typeface="Garamond" panose="02020404030301010803" pitchFamily="18" charset="0"/>
                  <a:ea typeface="+mn-ea"/>
                  <a:cs typeface="Times New Roman" pitchFamily="18" charset="0"/>
                </a:rPr>
                <a:t>1</a:t>
              </a:r>
              <a:endParaRPr kumimoji="0" lang="en-US" sz="1400" b="1" i="0" u="none" strike="noStrike" kern="1200" cap="none" spc="0" normalizeH="0" baseline="0" noProof="0" dirty="0">
                <a:ln>
                  <a:noFill/>
                </a:ln>
                <a:solidFill>
                  <a:srgbClr val="000000"/>
                </a:solidFill>
                <a:effectLst/>
                <a:uLnTx/>
                <a:uFillTx/>
                <a:latin typeface="Garamond" panose="02020404030301010803" pitchFamily="18" charset="0"/>
                <a:ea typeface="+mn-ea"/>
                <a:cs typeface="Times New Roman" pitchFamily="18" charset="0"/>
              </a:endParaRPr>
            </a:p>
          </p:txBody>
        </p:sp>
        <p:sp>
          <p:nvSpPr>
            <p:cNvPr id="72" name="Oval 71">
              <a:extLst>
                <a:ext uri="{FF2B5EF4-FFF2-40B4-BE49-F238E27FC236}">
                  <a16:creationId xmlns:a16="http://schemas.microsoft.com/office/drawing/2014/main" id="{D05A9C59-EC2E-0E43-ADD3-6E1CCE422E23}"/>
                </a:ext>
              </a:extLst>
            </p:cNvPr>
            <p:cNvSpPr/>
            <p:nvPr/>
          </p:nvSpPr>
          <p:spPr>
            <a:xfrm>
              <a:off x="7875105" y="3346271"/>
              <a:ext cx="914400" cy="288036"/>
            </a:xfrm>
            <a:prstGeom prst="ellipse">
              <a:avLst/>
            </a:prstGeom>
            <a:noFill/>
            <a:ln w="19050">
              <a:solidFill>
                <a:schemeClr val="tx2">
                  <a:lumMod val="50000"/>
                  <a:alpha val="0"/>
                </a:scheme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marL="0" marR="0" lvl="0" indent="0" algn="ctr" defTabSz="68604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C00000"/>
                  </a:solidFill>
                  <a:effectLst/>
                  <a:uLnTx/>
                  <a:uFillTx/>
                  <a:latin typeface="Garamond" panose="02020404030301010803" pitchFamily="18" charset="0"/>
                  <a:ea typeface="+mn-ea"/>
                  <a:cs typeface="Times New Roman" pitchFamily="18" charset="0"/>
                </a:rPr>
                <a:t>b</a:t>
              </a:r>
              <a:r>
                <a:rPr kumimoji="0" lang="en-US" sz="1400" b="1" i="0" u="none" strike="noStrike" kern="1200" cap="none" spc="0" normalizeH="0" baseline="-25000" noProof="0" dirty="0">
                  <a:ln>
                    <a:noFill/>
                  </a:ln>
                  <a:solidFill>
                    <a:srgbClr val="C00000"/>
                  </a:solidFill>
                  <a:effectLst/>
                  <a:uLnTx/>
                  <a:uFillTx/>
                  <a:latin typeface="Garamond" panose="02020404030301010803" pitchFamily="18" charset="0"/>
                  <a:ea typeface="+mn-ea"/>
                  <a:cs typeface="Times New Roman" pitchFamily="18" charset="0"/>
                </a:rPr>
                <a:t>1</a:t>
              </a:r>
              <a:r>
                <a:rPr kumimoji="0" lang="en-US" sz="1400" b="1" i="0" u="none" strike="noStrike" kern="1200" cap="none" spc="0" normalizeH="0" baseline="0" noProof="0" dirty="0">
                  <a:ln>
                    <a:noFill/>
                  </a:ln>
                  <a:solidFill>
                    <a:srgbClr val="C00000"/>
                  </a:solidFill>
                  <a:effectLst/>
                  <a:uLnTx/>
                  <a:uFillTx/>
                  <a:latin typeface="Garamond" panose="02020404030301010803" pitchFamily="18" charset="0"/>
                  <a:ea typeface="+mn-ea"/>
                  <a:cs typeface="Times New Roman" pitchFamily="18" charset="0"/>
                </a:rPr>
                <a:t>,c</a:t>
              </a:r>
              <a:r>
                <a:rPr kumimoji="0" lang="en-US" sz="1400" b="1" i="0" u="none" strike="noStrike" kern="1200" cap="none" spc="0" normalizeH="0" baseline="-25000" noProof="0" dirty="0">
                  <a:ln>
                    <a:noFill/>
                  </a:ln>
                  <a:solidFill>
                    <a:srgbClr val="C00000"/>
                  </a:solidFill>
                  <a:effectLst/>
                  <a:uLnTx/>
                  <a:uFillTx/>
                  <a:latin typeface="Garamond" panose="02020404030301010803" pitchFamily="18" charset="0"/>
                  <a:ea typeface="+mn-ea"/>
                  <a:cs typeface="Times New Roman" pitchFamily="18" charset="0"/>
                </a:rPr>
                <a:t>1</a:t>
              </a:r>
              <a:endParaRPr kumimoji="0" lang="en-US" sz="1400" b="1" i="0" u="none" strike="noStrike" kern="1200" cap="none" spc="0" normalizeH="0" baseline="0" noProof="0" dirty="0">
                <a:ln>
                  <a:noFill/>
                </a:ln>
                <a:solidFill>
                  <a:srgbClr val="C00000"/>
                </a:solidFill>
                <a:effectLst/>
                <a:uLnTx/>
                <a:uFillTx/>
                <a:latin typeface="Garamond" panose="02020404030301010803" pitchFamily="18" charset="0"/>
                <a:ea typeface="+mn-ea"/>
                <a:cs typeface="Times New Roman" pitchFamily="18" charset="0"/>
              </a:endParaRPr>
            </a:p>
          </p:txBody>
        </p:sp>
        <p:sp>
          <p:nvSpPr>
            <p:cNvPr id="73" name="Oval 72">
              <a:extLst>
                <a:ext uri="{FF2B5EF4-FFF2-40B4-BE49-F238E27FC236}">
                  <a16:creationId xmlns:a16="http://schemas.microsoft.com/office/drawing/2014/main" id="{89CB317F-8DD1-DC43-98B2-1A4680AD14B5}"/>
                </a:ext>
              </a:extLst>
            </p:cNvPr>
            <p:cNvSpPr/>
            <p:nvPr/>
          </p:nvSpPr>
          <p:spPr>
            <a:xfrm>
              <a:off x="4827105" y="3346271"/>
              <a:ext cx="914400" cy="288036"/>
            </a:xfrm>
            <a:prstGeom prst="ellipse">
              <a:avLst/>
            </a:prstGeom>
            <a:noFill/>
            <a:ln w="19050">
              <a:solidFill>
                <a:schemeClr val="tx2">
                  <a:lumMod val="50000"/>
                  <a:alpha val="0"/>
                </a:scheme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marL="0" marR="0" lvl="0" indent="0" algn="ctr" defTabSz="68604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Garamond" panose="02020404030301010803" pitchFamily="18" charset="0"/>
                  <a:ea typeface="+mn-ea"/>
                  <a:cs typeface="Times New Roman" pitchFamily="18" charset="0"/>
                </a:rPr>
                <a:t>a</a:t>
              </a:r>
              <a:r>
                <a:rPr kumimoji="0" lang="en-US" sz="1400" b="1" i="0" u="none" strike="noStrike" kern="1200" cap="none" spc="0" normalizeH="0" baseline="-25000" noProof="0" dirty="0">
                  <a:ln>
                    <a:noFill/>
                  </a:ln>
                  <a:solidFill>
                    <a:srgbClr val="000000"/>
                  </a:solidFill>
                  <a:effectLst/>
                  <a:uLnTx/>
                  <a:uFillTx/>
                  <a:latin typeface="Garamond" panose="02020404030301010803" pitchFamily="18" charset="0"/>
                  <a:ea typeface="+mn-ea"/>
                  <a:cs typeface="Times New Roman" pitchFamily="18" charset="0"/>
                </a:rPr>
                <a:t>1</a:t>
              </a:r>
              <a:r>
                <a:rPr kumimoji="0" lang="en-US" sz="1400" b="1" i="0" u="none" strike="noStrike" kern="1200" cap="none" spc="0" normalizeH="0" baseline="0" noProof="0" dirty="0">
                  <a:ln>
                    <a:noFill/>
                  </a:ln>
                  <a:solidFill>
                    <a:srgbClr val="000000"/>
                  </a:solidFill>
                  <a:effectLst/>
                  <a:uLnTx/>
                  <a:uFillTx/>
                  <a:latin typeface="Garamond" panose="02020404030301010803" pitchFamily="18" charset="0"/>
                  <a:ea typeface="+mn-ea"/>
                  <a:cs typeface="Times New Roman" pitchFamily="18" charset="0"/>
                </a:rPr>
                <a:t>,b</a:t>
              </a:r>
              <a:r>
                <a:rPr kumimoji="0" lang="en-US" sz="1400" b="1" i="0" u="none" strike="noStrike" kern="1200" cap="none" spc="0" normalizeH="0" baseline="-25000" noProof="0" dirty="0">
                  <a:ln>
                    <a:noFill/>
                  </a:ln>
                  <a:solidFill>
                    <a:srgbClr val="000000"/>
                  </a:solidFill>
                  <a:effectLst/>
                  <a:uLnTx/>
                  <a:uFillTx/>
                  <a:latin typeface="Garamond" panose="02020404030301010803" pitchFamily="18" charset="0"/>
                  <a:ea typeface="+mn-ea"/>
                  <a:cs typeface="Times New Roman" pitchFamily="18" charset="0"/>
                </a:rPr>
                <a:t>1</a:t>
              </a:r>
              <a:endParaRPr kumimoji="0" lang="en-US" sz="1400" b="1" i="0" u="none" strike="noStrike" kern="1200" cap="none" spc="0" normalizeH="0" baseline="0" noProof="0" dirty="0">
                <a:ln>
                  <a:noFill/>
                </a:ln>
                <a:solidFill>
                  <a:srgbClr val="000000"/>
                </a:solidFill>
                <a:effectLst/>
                <a:uLnTx/>
                <a:uFillTx/>
                <a:latin typeface="Garamond" panose="02020404030301010803" pitchFamily="18" charset="0"/>
                <a:ea typeface="+mn-ea"/>
                <a:cs typeface="Times New Roman" pitchFamily="18" charset="0"/>
              </a:endParaRPr>
            </a:p>
          </p:txBody>
        </p:sp>
        <p:sp>
          <p:nvSpPr>
            <p:cNvPr id="74" name="Oval 73">
              <a:extLst>
                <a:ext uri="{FF2B5EF4-FFF2-40B4-BE49-F238E27FC236}">
                  <a16:creationId xmlns:a16="http://schemas.microsoft.com/office/drawing/2014/main" id="{535B169F-AE0F-9C47-B38E-40127B3D60B5}"/>
                </a:ext>
              </a:extLst>
            </p:cNvPr>
            <p:cNvSpPr/>
            <p:nvPr/>
          </p:nvSpPr>
          <p:spPr>
            <a:xfrm>
              <a:off x="6351105" y="2662757"/>
              <a:ext cx="914400" cy="288036"/>
            </a:xfrm>
            <a:prstGeom prst="ellipse">
              <a:avLst/>
            </a:prstGeom>
            <a:noFill/>
            <a:ln w="19050">
              <a:solidFill>
                <a:srgbClr val="FFC000">
                  <a:alpha val="0"/>
                </a:srgb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marL="0" marR="0" lvl="0" indent="0" algn="ctr" defTabSz="68604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C00000"/>
                  </a:solidFill>
                  <a:effectLst/>
                  <a:uLnTx/>
                  <a:uFillTx/>
                  <a:latin typeface="Garamond" panose="02020404030301010803" pitchFamily="18" charset="0"/>
                  <a:ea typeface="+mn-ea"/>
                  <a:cs typeface="Times New Roman" pitchFamily="18" charset="0"/>
                </a:rPr>
                <a:t>b</a:t>
              </a:r>
              <a:r>
                <a:rPr kumimoji="0" lang="en-US" sz="1400" b="1" i="0" u="none" strike="noStrike" kern="1200" cap="none" spc="0" normalizeH="0" baseline="-25000" noProof="0" dirty="0">
                  <a:ln>
                    <a:noFill/>
                  </a:ln>
                  <a:solidFill>
                    <a:srgbClr val="C00000"/>
                  </a:solidFill>
                  <a:effectLst/>
                  <a:uLnTx/>
                  <a:uFillTx/>
                  <a:latin typeface="Garamond" panose="02020404030301010803" pitchFamily="18" charset="0"/>
                  <a:ea typeface="+mn-ea"/>
                  <a:cs typeface="Times New Roman" pitchFamily="18" charset="0"/>
                </a:rPr>
                <a:t>1</a:t>
              </a:r>
              <a:endParaRPr kumimoji="0" lang="en-US" sz="1400" b="1" i="0" u="none" strike="noStrike" kern="1200" cap="none" spc="0" normalizeH="0" baseline="0" noProof="0" dirty="0">
                <a:ln>
                  <a:noFill/>
                </a:ln>
                <a:solidFill>
                  <a:srgbClr val="C00000"/>
                </a:solidFill>
                <a:effectLst/>
                <a:uLnTx/>
                <a:uFillTx/>
                <a:latin typeface="Garamond" panose="02020404030301010803" pitchFamily="18" charset="0"/>
                <a:ea typeface="+mn-ea"/>
                <a:cs typeface="Times New Roman" pitchFamily="18" charset="0"/>
              </a:endParaRPr>
            </a:p>
          </p:txBody>
        </p:sp>
        <p:sp>
          <p:nvSpPr>
            <p:cNvPr id="75" name="Oval 74">
              <a:extLst>
                <a:ext uri="{FF2B5EF4-FFF2-40B4-BE49-F238E27FC236}">
                  <a16:creationId xmlns:a16="http://schemas.microsoft.com/office/drawing/2014/main" id="{4290D9EE-9F41-5B4F-A8CB-7CA63A6F8980}"/>
                </a:ext>
              </a:extLst>
            </p:cNvPr>
            <p:cNvSpPr/>
            <p:nvPr/>
          </p:nvSpPr>
          <p:spPr>
            <a:xfrm>
              <a:off x="7875105" y="2662757"/>
              <a:ext cx="914400" cy="288036"/>
            </a:xfrm>
            <a:prstGeom prst="ellipse">
              <a:avLst/>
            </a:prstGeom>
            <a:noFill/>
            <a:ln w="19050">
              <a:solidFill>
                <a:schemeClr val="tx2">
                  <a:lumMod val="50000"/>
                  <a:alpha val="0"/>
                </a:scheme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marL="0" marR="0" lvl="0" indent="0" algn="ctr" defTabSz="68604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C00000"/>
                  </a:solidFill>
                  <a:effectLst/>
                  <a:uLnTx/>
                  <a:uFillTx/>
                  <a:latin typeface="Garamond" panose="02020404030301010803" pitchFamily="18" charset="0"/>
                  <a:ea typeface="+mn-ea"/>
                  <a:cs typeface="Times New Roman" pitchFamily="18" charset="0"/>
                </a:rPr>
                <a:t>c</a:t>
              </a:r>
              <a:r>
                <a:rPr kumimoji="0" lang="en-US" sz="1400" b="1" i="0" u="none" strike="noStrike" kern="1200" cap="none" spc="0" normalizeH="0" baseline="-25000" noProof="0" dirty="0">
                  <a:ln>
                    <a:noFill/>
                  </a:ln>
                  <a:solidFill>
                    <a:srgbClr val="C00000"/>
                  </a:solidFill>
                  <a:effectLst/>
                  <a:uLnTx/>
                  <a:uFillTx/>
                  <a:latin typeface="Garamond" panose="02020404030301010803" pitchFamily="18" charset="0"/>
                  <a:ea typeface="+mn-ea"/>
                  <a:cs typeface="Times New Roman" pitchFamily="18" charset="0"/>
                </a:rPr>
                <a:t>1</a:t>
              </a:r>
              <a:endParaRPr kumimoji="0" lang="en-US" sz="1400" b="1" i="0" u="none" strike="noStrike" kern="1200" cap="none" spc="0" normalizeH="0" baseline="0" noProof="0" dirty="0">
                <a:ln>
                  <a:noFill/>
                </a:ln>
                <a:solidFill>
                  <a:srgbClr val="C00000"/>
                </a:solidFill>
                <a:effectLst/>
                <a:uLnTx/>
                <a:uFillTx/>
                <a:latin typeface="Garamond" panose="02020404030301010803" pitchFamily="18" charset="0"/>
                <a:ea typeface="+mn-ea"/>
                <a:cs typeface="Times New Roman" pitchFamily="18" charset="0"/>
              </a:endParaRPr>
            </a:p>
          </p:txBody>
        </p:sp>
        <p:sp>
          <p:nvSpPr>
            <p:cNvPr id="76" name="Oval 75">
              <a:extLst>
                <a:ext uri="{FF2B5EF4-FFF2-40B4-BE49-F238E27FC236}">
                  <a16:creationId xmlns:a16="http://schemas.microsoft.com/office/drawing/2014/main" id="{76F66E4E-5DFB-2F4A-9596-A4044ADFE027}"/>
                </a:ext>
              </a:extLst>
            </p:cNvPr>
            <p:cNvSpPr/>
            <p:nvPr/>
          </p:nvSpPr>
          <p:spPr>
            <a:xfrm>
              <a:off x="4827105" y="2662757"/>
              <a:ext cx="914400" cy="288036"/>
            </a:xfrm>
            <a:prstGeom prst="ellipse">
              <a:avLst/>
            </a:prstGeom>
            <a:solidFill>
              <a:schemeClr val="lt1">
                <a:alpha val="0"/>
              </a:schemeClr>
            </a:solidFill>
            <a:ln w="19050">
              <a:solidFill>
                <a:schemeClr val="tx2">
                  <a:lumMod val="50000"/>
                  <a:alpha val="0"/>
                </a:scheme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marL="0" marR="0" lvl="0" indent="0" algn="ctr" defTabSz="68604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Garamond" panose="02020404030301010803" pitchFamily="18" charset="0"/>
                  <a:ea typeface="+mn-ea"/>
                  <a:cs typeface="Times New Roman" pitchFamily="18" charset="0"/>
                </a:rPr>
                <a:t>a</a:t>
              </a:r>
              <a:r>
                <a:rPr kumimoji="0" lang="en-US" sz="1400" b="1" i="0" u="none" strike="noStrike" kern="1200" cap="none" spc="0" normalizeH="0" baseline="-25000" noProof="0" dirty="0">
                  <a:ln>
                    <a:noFill/>
                  </a:ln>
                  <a:solidFill>
                    <a:srgbClr val="000000"/>
                  </a:solidFill>
                  <a:effectLst/>
                  <a:uLnTx/>
                  <a:uFillTx/>
                  <a:latin typeface="Garamond" panose="02020404030301010803" pitchFamily="18" charset="0"/>
                  <a:ea typeface="+mn-ea"/>
                  <a:cs typeface="Times New Roman" pitchFamily="18" charset="0"/>
                </a:rPr>
                <a:t>1</a:t>
              </a:r>
              <a:endParaRPr kumimoji="0" lang="en-US" sz="1400" b="1" i="0" u="none" strike="noStrike" kern="1200" cap="none" spc="0" normalizeH="0" baseline="0" noProof="0" dirty="0">
                <a:ln>
                  <a:noFill/>
                </a:ln>
                <a:solidFill>
                  <a:srgbClr val="000000"/>
                </a:solidFill>
                <a:effectLst/>
                <a:uLnTx/>
                <a:uFillTx/>
                <a:latin typeface="Garamond" panose="02020404030301010803" pitchFamily="18" charset="0"/>
                <a:ea typeface="+mn-ea"/>
                <a:cs typeface="Times New Roman" pitchFamily="18" charset="0"/>
              </a:endParaRPr>
            </a:p>
          </p:txBody>
        </p:sp>
        <p:sp>
          <p:nvSpPr>
            <p:cNvPr id="77" name="Oval 76">
              <a:extLst>
                <a:ext uri="{FF2B5EF4-FFF2-40B4-BE49-F238E27FC236}">
                  <a16:creationId xmlns:a16="http://schemas.microsoft.com/office/drawing/2014/main" id="{9D3F781B-4D7C-8440-913D-5BE89194CCB0}"/>
                </a:ext>
              </a:extLst>
            </p:cNvPr>
            <p:cNvSpPr/>
            <p:nvPr/>
          </p:nvSpPr>
          <p:spPr>
            <a:xfrm>
              <a:off x="6351105" y="1919807"/>
              <a:ext cx="914400" cy="285750"/>
            </a:xfrm>
            <a:prstGeom prst="ellipse">
              <a:avLst/>
            </a:prstGeom>
            <a:noFill/>
            <a:ln w="19050">
              <a:solidFill>
                <a:schemeClr val="tx2">
                  <a:lumMod val="50000"/>
                  <a:alpha val="0"/>
                </a:scheme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marL="0" marR="0" lvl="0" indent="0" algn="ctr" defTabSz="686047" rtl="0" eaLnBrk="1" fontAlgn="auto" latinLnBrk="0" hangingPunct="1">
                <a:lnSpc>
                  <a:spcPct val="100000"/>
                </a:lnSpc>
                <a:spcBef>
                  <a:spcPts val="0"/>
                </a:spcBef>
                <a:spcAft>
                  <a:spcPts val="0"/>
                </a:spcAft>
                <a:buClrTx/>
                <a:buSzTx/>
                <a:buFontTx/>
                <a:buNone/>
                <a:tabLst/>
                <a:defRPr/>
              </a:pPr>
              <a:r>
                <a:rPr kumimoji="0" lang="el-GR" sz="1400" b="1" i="0" u="none" strike="noStrike" kern="1200" cap="none" spc="0" normalizeH="0" baseline="0" noProof="0" dirty="0">
                  <a:ln>
                    <a:noFill/>
                  </a:ln>
                  <a:solidFill>
                    <a:srgbClr val="C00000"/>
                  </a:solidFill>
                  <a:effectLst/>
                  <a:uLnTx/>
                  <a:uFillTx/>
                  <a:latin typeface="Garamond" panose="02020404030301010803" pitchFamily="18" charset="0"/>
                  <a:ea typeface="+mn-ea"/>
                  <a:cs typeface="Mongolian Baiti" pitchFamily="66" charset="0"/>
                </a:rPr>
                <a:t>Τ</a:t>
              </a:r>
              <a:endParaRPr kumimoji="0" lang="en-US" sz="1400" b="1" i="0" u="none" strike="noStrike" kern="1200" cap="none" spc="0" normalizeH="0" baseline="0" noProof="0" dirty="0">
                <a:ln>
                  <a:noFill/>
                </a:ln>
                <a:solidFill>
                  <a:srgbClr val="C00000"/>
                </a:solidFill>
                <a:effectLst/>
                <a:uLnTx/>
                <a:uFillTx/>
                <a:latin typeface="Garamond" panose="02020404030301010803" pitchFamily="18" charset="0"/>
                <a:ea typeface="+mn-ea"/>
                <a:cs typeface="Mongolian Baiti" pitchFamily="66" charset="0"/>
              </a:endParaRPr>
            </a:p>
          </p:txBody>
        </p:sp>
        <p:cxnSp>
          <p:nvCxnSpPr>
            <p:cNvPr id="78" name="Straight Arrow Connector 77">
              <a:extLst>
                <a:ext uri="{FF2B5EF4-FFF2-40B4-BE49-F238E27FC236}">
                  <a16:creationId xmlns:a16="http://schemas.microsoft.com/office/drawing/2014/main" id="{DE57E859-1E9B-4644-B7E4-7A5C6715B624}"/>
                </a:ext>
              </a:extLst>
            </p:cNvPr>
            <p:cNvCxnSpPr>
              <a:stCxn id="80" idx="0"/>
              <a:endCxn id="81" idx="4"/>
            </p:cNvCxnSpPr>
            <p:nvPr/>
          </p:nvCxnSpPr>
          <p:spPr>
            <a:xfrm rot="5400000" flipH="1" flipV="1">
              <a:off x="5817705" y="1672157"/>
              <a:ext cx="457200" cy="1524000"/>
            </a:xfrm>
            <a:prstGeom prst="straightConnector1">
              <a:avLst/>
            </a:prstGeom>
            <a:ln w="22225">
              <a:solidFill>
                <a:schemeClr val="tx1"/>
              </a:solidFill>
              <a:prstDash val="solid"/>
              <a:tailEnd type="none"/>
            </a:ln>
          </p:spPr>
          <p:style>
            <a:lnRef idx="2">
              <a:schemeClr val="dk1"/>
            </a:lnRef>
            <a:fillRef idx="1">
              <a:schemeClr val="lt1"/>
            </a:fillRef>
            <a:effectRef idx="0">
              <a:schemeClr val="dk1"/>
            </a:effectRef>
            <a:fontRef idx="minor">
              <a:schemeClr val="dk1"/>
            </a:fontRef>
          </p:style>
        </p:cxnSp>
        <p:cxnSp>
          <p:nvCxnSpPr>
            <p:cNvPr id="79" name="Straight Arrow Connector 78">
              <a:extLst>
                <a:ext uri="{FF2B5EF4-FFF2-40B4-BE49-F238E27FC236}">
                  <a16:creationId xmlns:a16="http://schemas.microsoft.com/office/drawing/2014/main" id="{0131ED95-117C-3A47-99D3-89FF485A676D}"/>
                </a:ext>
              </a:extLst>
            </p:cNvPr>
            <p:cNvCxnSpPr>
              <a:stCxn id="78" idx="0"/>
              <a:endCxn id="81" idx="4"/>
            </p:cNvCxnSpPr>
            <p:nvPr/>
          </p:nvCxnSpPr>
          <p:spPr>
            <a:xfrm rot="5400000" flipH="1" flipV="1">
              <a:off x="6579705" y="2433959"/>
              <a:ext cx="457200" cy="1588"/>
            </a:xfrm>
            <a:prstGeom prst="straightConnector1">
              <a:avLst/>
            </a:prstGeom>
            <a:ln w="22225">
              <a:prstDash val="solid"/>
              <a:tailEnd type="none"/>
            </a:ln>
          </p:spPr>
          <p:style>
            <a:lnRef idx="2">
              <a:schemeClr val="dk1"/>
            </a:lnRef>
            <a:fillRef idx="1">
              <a:schemeClr val="lt1"/>
            </a:fillRef>
            <a:effectRef idx="0">
              <a:schemeClr val="dk1"/>
            </a:effectRef>
            <a:fontRef idx="minor">
              <a:schemeClr val="dk1"/>
            </a:fontRef>
          </p:style>
        </p:cxnSp>
        <p:cxnSp>
          <p:nvCxnSpPr>
            <p:cNvPr id="80" name="Straight Arrow Connector 79">
              <a:extLst>
                <a:ext uri="{FF2B5EF4-FFF2-40B4-BE49-F238E27FC236}">
                  <a16:creationId xmlns:a16="http://schemas.microsoft.com/office/drawing/2014/main" id="{0628E520-6C00-B449-8B4C-6FAF362CA562}"/>
                </a:ext>
              </a:extLst>
            </p:cNvPr>
            <p:cNvCxnSpPr>
              <a:stCxn id="79" idx="0"/>
              <a:endCxn id="81" idx="4"/>
            </p:cNvCxnSpPr>
            <p:nvPr/>
          </p:nvCxnSpPr>
          <p:spPr>
            <a:xfrm rot="16200000" flipV="1">
              <a:off x="7341705" y="1672157"/>
              <a:ext cx="457200" cy="1524000"/>
            </a:xfrm>
            <a:prstGeom prst="straightConnector1">
              <a:avLst/>
            </a:prstGeom>
            <a:ln w="22225">
              <a:prstDash val="solid"/>
              <a:tailEnd type="none"/>
            </a:ln>
          </p:spPr>
          <p:style>
            <a:lnRef idx="2">
              <a:schemeClr val="dk1"/>
            </a:lnRef>
            <a:fillRef idx="1">
              <a:schemeClr val="lt1"/>
            </a:fillRef>
            <a:effectRef idx="0">
              <a:schemeClr val="dk1"/>
            </a:effectRef>
            <a:fontRef idx="minor">
              <a:schemeClr val="dk1"/>
            </a:fontRef>
          </p:style>
        </p:cxnSp>
        <p:sp>
          <p:nvSpPr>
            <p:cNvPr id="81" name="Rectangle 80">
              <a:extLst>
                <a:ext uri="{FF2B5EF4-FFF2-40B4-BE49-F238E27FC236}">
                  <a16:creationId xmlns:a16="http://schemas.microsoft.com/office/drawing/2014/main" id="{21503D79-F11B-494C-B0FE-E5ACCB8C6827}"/>
                </a:ext>
              </a:extLst>
            </p:cNvPr>
            <p:cNvSpPr/>
            <p:nvPr/>
          </p:nvSpPr>
          <p:spPr>
            <a:xfrm>
              <a:off x="6229185" y="4032071"/>
              <a:ext cx="1188720" cy="288036"/>
            </a:xfrm>
            <a:prstGeom prst="rect">
              <a:avLst/>
            </a:prstGeom>
            <a:noFill/>
            <a:ln w="19050">
              <a:solidFill>
                <a:schemeClr val="tx1">
                  <a:alpha val="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marL="0" marR="0" lvl="0" indent="0" algn="ctr" defTabSz="68604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Garamond" panose="02020404030301010803" pitchFamily="18" charset="0"/>
                  <a:ea typeface="+mn-ea"/>
                  <a:cs typeface="Times New Roman" pitchFamily="18" charset="0"/>
                </a:rPr>
                <a:t>a</a:t>
              </a:r>
              <a:r>
                <a:rPr kumimoji="0" lang="en-US" sz="1400" b="1" i="0" u="none" strike="noStrike" kern="1200" cap="none" spc="0" normalizeH="0" baseline="-25000" noProof="0" dirty="0">
                  <a:ln>
                    <a:noFill/>
                  </a:ln>
                  <a:solidFill>
                    <a:srgbClr val="000000"/>
                  </a:solidFill>
                  <a:effectLst/>
                  <a:uLnTx/>
                  <a:uFillTx/>
                  <a:latin typeface="Garamond" panose="02020404030301010803" pitchFamily="18" charset="0"/>
                  <a:ea typeface="+mn-ea"/>
                  <a:cs typeface="Times New Roman" pitchFamily="18" charset="0"/>
                </a:rPr>
                <a:t>1</a:t>
              </a:r>
              <a:r>
                <a:rPr kumimoji="0" lang="en-US" sz="1400" b="1" i="0" u="none" strike="noStrike" kern="1200" cap="none" spc="0" normalizeH="0" baseline="0" noProof="0" dirty="0">
                  <a:ln>
                    <a:noFill/>
                  </a:ln>
                  <a:solidFill>
                    <a:srgbClr val="000000"/>
                  </a:solidFill>
                  <a:effectLst/>
                  <a:uLnTx/>
                  <a:uFillTx/>
                  <a:latin typeface="Garamond" panose="02020404030301010803" pitchFamily="18" charset="0"/>
                  <a:ea typeface="+mn-ea"/>
                  <a:cs typeface="Times New Roman" pitchFamily="18" charset="0"/>
                </a:rPr>
                <a:t>,b</a:t>
              </a:r>
              <a:r>
                <a:rPr kumimoji="0" lang="en-US" sz="1400" b="1" i="0" u="none" strike="noStrike" kern="1200" cap="none" spc="0" normalizeH="0" baseline="-25000" noProof="0" dirty="0">
                  <a:ln>
                    <a:noFill/>
                  </a:ln>
                  <a:solidFill>
                    <a:srgbClr val="000000"/>
                  </a:solidFill>
                  <a:effectLst/>
                  <a:uLnTx/>
                  <a:uFillTx/>
                  <a:latin typeface="Garamond" panose="02020404030301010803" pitchFamily="18" charset="0"/>
                  <a:ea typeface="+mn-ea"/>
                  <a:cs typeface="Times New Roman" pitchFamily="18" charset="0"/>
                </a:rPr>
                <a:t>1</a:t>
              </a:r>
              <a:r>
                <a:rPr kumimoji="0" lang="en-US" sz="1400" b="1" i="0" u="none" strike="noStrike" kern="1200" cap="none" spc="0" normalizeH="0" baseline="0" noProof="0" dirty="0">
                  <a:ln>
                    <a:noFill/>
                  </a:ln>
                  <a:solidFill>
                    <a:srgbClr val="000000"/>
                  </a:solidFill>
                  <a:effectLst/>
                  <a:uLnTx/>
                  <a:uFillTx/>
                  <a:latin typeface="Garamond" panose="02020404030301010803" pitchFamily="18" charset="0"/>
                  <a:ea typeface="+mn-ea"/>
                  <a:cs typeface="Times New Roman" pitchFamily="18" charset="0"/>
                </a:rPr>
                <a:t>,c</a:t>
              </a:r>
              <a:r>
                <a:rPr kumimoji="0" lang="en-US" sz="1400" b="1" i="0" u="none" strike="noStrike" kern="1200" cap="none" spc="0" normalizeH="0" baseline="-25000" noProof="0" dirty="0">
                  <a:ln>
                    <a:noFill/>
                  </a:ln>
                  <a:solidFill>
                    <a:srgbClr val="000000"/>
                  </a:solidFill>
                  <a:effectLst/>
                  <a:uLnTx/>
                  <a:uFillTx/>
                  <a:latin typeface="Garamond" panose="02020404030301010803" pitchFamily="18" charset="0"/>
                  <a:ea typeface="+mn-ea"/>
                  <a:cs typeface="Times New Roman" pitchFamily="18" charset="0"/>
                </a:rPr>
                <a:t>1</a:t>
              </a:r>
            </a:p>
          </p:txBody>
        </p:sp>
        <p:cxnSp>
          <p:nvCxnSpPr>
            <p:cNvPr id="82" name="Straight Arrow Connector 81">
              <a:extLst>
                <a:ext uri="{FF2B5EF4-FFF2-40B4-BE49-F238E27FC236}">
                  <a16:creationId xmlns:a16="http://schemas.microsoft.com/office/drawing/2014/main" id="{550E34ED-C8E6-6A4D-A366-134E4F4BC760}"/>
                </a:ext>
              </a:extLst>
            </p:cNvPr>
            <p:cNvCxnSpPr>
              <a:stCxn id="78" idx="4"/>
              <a:endCxn id="75" idx="0"/>
            </p:cNvCxnSpPr>
            <p:nvPr/>
          </p:nvCxnSpPr>
          <p:spPr>
            <a:xfrm rot="16200000" flipH="1">
              <a:off x="7372566" y="2386532"/>
              <a:ext cx="395478" cy="1524000"/>
            </a:xfrm>
            <a:prstGeom prst="straightConnector1">
              <a:avLst/>
            </a:prstGeom>
            <a:ln w="22225">
              <a:prstDash val="solid"/>
              <a:tailEnd type="none"/>
            </a:ln>
          </p:spPr>
          <p:style>
            <a:lnRef idx="2">
              <a:schemeClr val="dk1"/>
            </a:lnRef>
            <a:fillRef idx="1">
              <a:schemeClr val="lt1"/>
            </a:fillRef>
            <a:effectRef idx="0">
              <a:schemeClr val="dk1"/>
            </a:effectRef>
            <a:fontRef idx="minor">
              <a:schemeClr val="dk1"/>
            </a:fontRef>
          </p:style>
        </p:cxnSp>
        <p:cxnSp>
          <p:nvCxnSpPr>
            <p:cNvPr id="83" name="Straight Arrow Connector 82">
              <a:extLst>
                <a:ext uri="{FF2B5EF4-FFF2-40B4-BE49-F238E27FC236}">
                  <a16:creationId xmlns:a16="http://schemas.microsoft.com/office/drawing/2014/main" id="{4864293D-8B73-3445-B94F-63CB34413BF6}"/>
                </a:ext>
              </a:extLst>
            </p:cNvPr>
            <p:cNvCxnSpPr>
              <a:stCxn id="79" idx="4"/>
              <a:endCxn id="75" idx="0"/>
            </p:cNvCxnSpPr>
            <p:nvPr/>
          </p:nvCxnSpPr>
          <p:spPr>
            <a:xfrm rot="5400000">
              <a:off x="8134566" y="3148334"/>
              <a:ext cx="395478" cy="1588"/>
            </a:xfrm>
            <a:prstGeom prst="straightConnector1">
              <a:avLst/>
            </a:prstGeom>
            <a:ln w="22225">
              <a:prstDash val="solid"/>
              <a:tailEnd type="none"/>
            </a:ln>
          </p:spPr>
          <p:style>
            <a:lnRef idx="2">
              <a:schemeClr val="dk1"/>
            </a:lnRef>
            <a:fillRef idx="1">
              <a:schemeClr val="lt1"/>
            </a:fillRef>
            <a:effectRef idx="0">
              <a:schemeClr val="dk1"/>
            </a:effectRef>
            <a:fontRef idx="minor">
              <a:schemeClr val="dk1"/>
            </a:fontRef>
          </p:style>
        </p:cxnSp>
        <p:cxnSp>
          <p:nvCxnSpPr>
            <p:cNvPr id="84" name="Straight Arrow Connector 83">
              <a:extLst>
                <a:ext uri="{FF2B5EF4-FFF2-40B4-BE49-F238E27FC236}">
                  <a16:creationId xmlns:a16="http://schemas.microsoft.com/office/drawing/2014/main" id="{F27246BB-5279-B041-8B88-02EC78EFA436}"/>
                </a:ext>
              </a:extLst>
            </p:cNvPr>
            <p:cNvCxnSpPr>
              <a:endCxn id="76" idx="0"/>
            </p:cNvCxnSpPr>
            <p:nvPr/>
          </p:nvCxnSpPr>
          <p:spPr>
            <a:xfrm rot="10800000" flipV="1">
              <a:off x="5284305" y="2951389"/>
              <a:ext cx="1524794" cy="394883"/>
            </a:xfrm>
            <a:prstGeom prst="straightConnector1">
              <a:avLst/>
            </a:prstGeom>
            <a:ln w="22225">
              <a:prstDash val="solid"/>
              <a:tailEnd type="none"/>
            </a:ln>
          </p:spPr>
          <p:style>
            <a:lnRef idx="2">
              <a:schemeClr val="dk1"/>
            </a:lnRef>
            <a:fillRef idx="1">
              <a:schemeClr val="lt1"/>
            </a:fillRef>
            <a:effectRef idx="0">
              <a:schemeClr val="dk1"/>
            </a:effectRef>
            <a:fontRef idx="minor">
              <a:schemeClr val="dk1"/>
            </a:fontRef>
          </p:style>
        </p:cxnSp>
        <p:cxnSp>
          <p:nvCxnSpPr>
            <p:cNvPr id="85" name="Straight Arrow Connector 84">
              <a:extLst>
                <a:ext uri="{FF2B5EF4-FFF2-40B4-BE49-F238E27FC236}">
                  <a16:creationId xmlns:a16="http://schemas.microsoft.com/office/drawing/2014/main" id="{320355D0-3E48-5F4E-833F-DD68A70991B1}"/>
                </a:ext>
              </a:extLst>
            </p:cNvPr>
            <p:cNvCxnSpPr>
              <a:stCxn id="79" idx="4"/>
              <a:endCxn id="74" idx="0"/>
            </p:cNvCxnSpPr>
            <p:nvPr/>
          </p:nvCxnSpPr>
          <p:spPr>
            <a:xfrm rot="5400000">
              <a:off x="7372566" y="2386532"/>
              <a:ext cx="395478" cy="1524000"/>
            </a:xfrm>
            <a:prstGeom prst="straightConnector1">
              <a:avLst/>
            </a:prstGeom>
            <a:ln w="22225">
              <a:prstDash val="solid"/>
              <a:tailEnd type="none"/>
            </a:ln>
          </p:spPr>
          <p:style>
            <a:lnRef idx="2">
              <a:schemeClr val="dk1"/>
            </a:lnRef>
            <a:fillRef idx="1">
              <a:schemeClr val="lt1"/>
            </a:fillRef>
            <a:effectRef idx="0">
              <a:schemeClr val="dk1"/>
            </a:effectRef>
            <a:fontRef idx="minor">
              <a:schemeClr val="dk1"/>
            </a:fontRef>
          </p:style>
        </p:cxnSp>
        <p:cxnSp>
          <p:nvCxnSpPr>
            <p:cNvPr id="86" name="Straight Arrow Connector 85">
              <a:extLst>
                <a:ext uri="{FF2B5EF4-FFF2-40B4-BE49-F238E27FC236}">
                  <a16:creationId xmlns:a16="http://schemas.microsoft.com/office/drawing/2014/main" id="{1D558652-4C4E-F140-A0D5-1D056CEE3149}"/>
                </a:ext>
              </a:extLst>
            </p:cNvPr>
            <p:cNvCxnSpPr>
              <a:stCxn id="74" idx="0"/>
              <a:endCxn id="80" idx="4"/>
            </p:cNvCxnSpPr>
            <p:nvPr/>
          </p:nvCxnSpPr>
          <p:spPr>
            <a:xfrm rot="16200000" flipV="1">
              <a:off x="5848566" y="2386532"/>
              <a:ext cx="395478" cy="1524000"/>
            </a:xfrm>
            <a:prstGeom prst="straightConnector1">
              <a:avLst/>
            </a:prstGeom>
            <a:ln w="22225">
              <a:prstDash val="solid"/>
              <a:tailEnd type="none"/>
            </a:ln>
          </p:spPr>
          <p:style>
            <a:lnRef idx="2">
              <a:schemeClr val="dk1"/>
            </a:lnRef>
            <a:fillRef idx="1">
              <a:schemeClr val="lt1"/>
            </a:fillRef>
            <a:effectRef idx="0">
              <a:schemeClr val="dk1"/>
            </a:effectRef>
            <a:fontRef idx="minor">
              <a:schemeClr val="dk1"/>
            </a:fontRef>
          </p:style>
        </p:cxnSp>
        <p:cxnSp>
          <p:nvCxnSpPr>
            <p:cNvPr id="87" name="Straight Arrow Connector 86">
              <a:extLst>
                <a:ext uri="{FF2B5EF4-FFF2-40B4-BE49-F238E27FC236}">
                  <a16:creationId xmlns:a16="http://schemas.microsoft.com/office/drawing/2014/main" id="{873CA3B4-A15A-7F47-959E-C21DA394706D}"/>
                </a:ext>
              </a:extLst>
            </p:cNvPr>
            <p:cNvCxnSpPr>
              <a:stCxn id="76" idx="0"/>
              <a:endCxn id="80" idx="4"/>
            </p:cNvCxnSpPr>
            <p:nvPr/>
          </p:nvCxnSpPr>
          <p:spPr>
            <a:xfrm rot="5400000" flipH="1" flipV="1">
              <a:off x="5086566" y="3148334"/>
              <a:ext cx="395478" cy="1588"/>
            </a:xfrm>
            <a:prstGeom prst="straightConnector1">
              <a:avLst/>
            </a:prstGeom>
            <a:ln w="22225">
              <a:prstDash val="solid"/>
              <a:tailEnd type="none"/>
            </a:ln>
          </p:spPr>
          <p:style>
            <a:lnRef idx="2">
              <a:schemeClr val="dk1"/>
            </a:lnRef>
            <a:fillRef idx="1">
              <a:schemeClr val="lt1"/>
            </a:fillRef>
            <a:effectRef idx="0">
              <a:schemeClr val="dk1"/>
            </a:effectRef>
            <a:fontRef idx="minor">
              <a:schemeClr val="dk1"/>
            </a:fontRef>
          </p:style>
        </p:cxnSp>
        <p:cxnSp>
          <p:nvCxnSpPr>
            <p:cNvPr id="88" name="Straight Arrow Connector 87">
              <a:extLst>
                <a:ext uri="{FF2B5EF4-FFF2-40B4-BE49-F238E27FC236}">
                  <a16:creationId xmlns:a16="http://schemas.microsoft.com/office/drawing/2014/main" id="{61345CE8-372C-E048-B57B-EC8022A26EFE}"/>
                </a:ext>
              </a:extLst>
            </p:cNvPr>
            <p:cNvCxnSpPr>
              <a:stCxn id="85" idx="0"/>
              <a:endCxn id="74" idx="4"/>
            </p:cNvCxnSpPr>
            <p:nvPr/>
          </p:nvCxnSpPr>
          <p:spPr>
            <a:xfrm rot="16200000" flipV="1">
              <a:off x="6617043" y="3825569"/>
              <a:ext cx="397764" cy="15240"/>
            </a:xfrm>
            <a:prstGeom prst="straightConnector1">
              <a:avLst/>
            </a:prstGeom>
            <a:ln w="22225">
              <a:prstDash val="solid"/>
              <a:tailEnd type="none"/>
            </a:ln>
          </p:spPr>
          <p:style>
            <a:lnRef idx="2">
              <a:schemeClr val="dk1"/>
            </a:lnRef>
            <a:fillRef idx="1">
              <a:schemeClr val="lt1"/>
            </a:fillRef>
            <a:effectRef idx="0">
              <a:schemeClr val="dk1"/>
            </a:effectRef>
            <a:fontRef idx="minor">
              <a:schemeClr val="dk1"/>
            </a:fontRef>
          </p:style>
        </p:cxnSp>
        <p:cxnSp>
          <p:nvCxnSpPr>
            <p:cNvPr id="89" name="Straight Arrow Connector 88">
              <a:extLst>
                <a:ext uri="{FF2B5EF4-FFF2-40B4-BE49-F238E27FC236}">
                  <a16:creationId xmlns:a16="http://schemas.microsoft.com/office/drawing/2014/main" id="{C3DBDE60-C7F6-434C-8703-69FB8F4BB1A5}"/>
                </a:ext>
              </a:extLst>
            </p:cNvPr>
            <p:cNvCxnSpPr>
              <a:stCxn id="75" idx="4"/>
              <a:endCxn id="85" idx="0"/>
            </p:cNvCxnSpPr>
            <p:nvPr/>
          </p:nvCxnSpPr>
          <p:spPr>
            <a:xfrm rot="5400000">
              <a:off x="7379043" y="3078809"/>
              <a:ext cx="397764" cy="1508760"/>
            </a:xfrm>
            <a:prstGeom prst="straightConnector1">
              <a:avLst/>
            </a:prstGeom>
            <a:ln w="22225">
              <a:prstDash val="solid"/>
              <a:tailEnd type="none"/>
            </a:ln>
          </p:spPr>
          <p:style>
            <a:lnRef idx="2">
              <a:schemeClr val="dk1"/>
            </a:lnRef>
            <a:fillRef idx="1">
              <a:schemeClr val="lt1"/>
            </a:fillRef>
            <a:effectRef idx="0">
              <a:schemeClr val="dk1"/>
            </a:effectRef>
            <a:fontRef idx="minor">
              <a:schemeClr val="dk1"/>
            </a:fontRef>
          </p:style>
        </p:cxnSp>
        <p:cxnSp>
          <p:nvCxnSpPr>
            <p:cNvPr id="90" name="Straight Arrow Connector 89">
              <a:extLst>
                <a:ext uri="{FF2B5EF4-FFF2-40B4-BE49-F238E27FC236}">
                  <a16:creationId xmlns:a16="http://schemas.microsoft.com/office/drawing/2014/main" id="{A7BE9A23-9E19-C34B-8B22-16A644388BC9}"/>
                </a:ext>
              </a:extLst>
            </p:cNvPr>
            <p:cNvCxnSpPr>
              <a:stCxn id="76" idx="4"/>
              <a:endCxn id="85" idx="0"/>
            </p:cNvCxnSpPr>
            <p:nvPr/>
          </p:nvCxnSpPr>
          <p:spPr>
            <a:xfrm rot="16200000" flipH="1">
              <a:off x="5855043" y="3063569"/>
              <a:ext cx="397764" cy="1539240"/>
            </a:xfrm>
            <a:prstGeom prst="straightConnector1">
              <a:avLst/>
            </a:prstGeom>
            <a:ln w="22225">
              <a:prstDash val="solid"/>
              <a:tailEnd type="none"/>
            </a:ln>
          </p:spPr>
          <p:style>
            <a:lnRef idx="2">
              <a:schemeClr val="dk1"/>
            </a:lnRef>
            <a:fillRef idx="1">
              <a:schemeClr val="lt1"/>
            </a:fillRef>
            <a:effectRef idx="0">
              <a:schemeClr val="dk1"/>
            </a:effectRef>
            <a:fontRef idx="minor">
              <a:schemeClr val="dk1"/>
            </a:fontRef>
          </p:style>
        </p:cxnSp>
        <p:cxnSp>
          <p:nvCxnSpPr>
            <p:cNvPr id="91" name="Straight Connector 90">
              <a:extLst>
                <a:ext uri="{FF2B5EF4-FFF2-40B4-BE49-F238E27FC236}">
                  <a16:creationId xmlns:a16="http://schemas.microsoft.com/office/drawing/2014/main" id="{1D8243E0-3777-E744-B46A-9E60D21947AA}"/>
                </a:ext>
              </a:extLst>
            </p:cNvPr>
            <p:cNvCxnSpPr/>
            <p:nvPr/>
          </p:nvCxnSpPr>
          <p:spPr>
            <a:xfrm rot="5400000" flipH="1">
              <a:off x="6324305" y="2660669"/>
              <a:ext cx="171450" cy="228600"/>
            </a:xfrm>
            <a:prstGeom prst="line">
              <a:avLst/>
            </a:prstGeom>
            <a:ln w="222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0C7DF078-83A7-0A4A-A70C-3E90A2EF5C9D}"/>
                </a:ext>
              </a:extLst>
            </p:cNvPr>
            <p:cNvCxnSpPr/>
            <p:nvPr/>
          </p:nvCxnSpPr>
          <p:spPr>
            <a:xfrm rot="5400000" flipH="1" flipV="1">
              <a:off x="6324305" y="2660669"/>
              <a:ext cx="171450" cy="228600"/>
            </a:xfrm>
            <a:prstGeom prst="line">
              <a:avLst/>
            </a:prstGeom>
            <a:ln w="222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F7108C98-AD35-614C-9B56-8E8F448A6E8B}"/>
                </a:ext>
              </a:extLst>
            </p:cNvPr>
            <p:cNvCxnSpPr/>
            <p:nvPr/>
          </p:nvCxnSpPr>
          <p:spPr>
            <a:xfrm rot="5400000" flipH="1">
              <a:off x="6324305" y="1983794"/>
              <a:ext cx="171450" cy="228600"/>
            </a:xfrm>
            <a:prstGeom prst="line">
              <a:avLst/>
            </a:prstGeom>
            <a:ln w="222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462CC400-08D9-9246-BB5E-84D3A86FB685}"/>
                </a:ext>
              </a:extLst>
            </p:cNvPr>
            <p:cNvCxnSpPr/>
            <p:nvPr/>
          </p:nvCxnSpPr>
          <p:spPr>
            <a:xfrm rot="5400000" flipH="1" flipV="1">
              <a:off x="6324305" y="1983794"/>
              <a:ext cx="171450" cy="228600"/>
            </a:xfrm>
            <a:prstGeom prst="line">
              <a:avLst/>
            </a:prstGeom>
            <a:ln w="222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5E93E8D9-AE23-B245-964D-79B86FF571DC}"/>
                </a:ext>
              </a:extLst>
            </p:cNvPr>
            <p:cNvCxnSpPr/>
            <p:nvPr/>
          </p:nvCxnSpPr>
          <p:spPr>
            <a:xfrm rot="5400000" flipH="1">
              <a:off x="7773265" y="3358421"/>
              <a:ext cx="171450" cy="228600"/>
            </a:xfrm>
            <a:prstGeom prst="line">
              <a:avLst/>
            </a:prstGeom>
            <a:ln w="222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7426253E-BBA4-9B48-A1B9-51EC6A561E83}"/>
                </a:ext>
              </a:extLst>
            </p:cNvPr>
            <p:cNvCxnSpPr/>
            <p:nvPr/>
          </p:nvCxnSpPr>
          <p:spPr>
            <a:xfrm rot="5400000" flipH="1" flipV="1">
              <a:off x="7773265" y="3358421"/>
              <a:ext cx="171450" cy="228600"/>
            </a:xfrm>
            <a:prstGeom prst="line">
              <a:avLst/>
            </a:prstGeom>
            <a:ln w="222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00594FBF-CA8D-4948-BEA9-0B8A639DD44A}"/>
                </a:ext>
              </a:extLst>
            </p:cNvPr>
            <p:cNvCxnSpPr/>
            <p:nvPr/>
          </p:nvCxnSpPr>
          <p:spPr>
            <a:xfrm rot="5400000" flipH="1">
              <a:off x="7773265" y="2681546"/>
              <a:ext cx="171450" cy="228600"/>
            </a:xfrm>
            <a:prstGeom prst="line">
              <a:avLst/>
            </a:prstGeom>
            <a:ln w="222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011C8543-F33A-4F44-9A67-5F87CBA2BDB7}"/>
                </a:ext>
              </a:extLst>
            </p:cNvPr>
            <p:cNvCxnSpPr/>
            <p:nvPr/>
          </p:nvCxnSpPr>
          <p:spPr>
            <a:xfrm rot="5400000" flipH="1" flipV="1">
              <a:off x="7773265" y="2681546"/>
              <a:ext cx="171450" cy="228600"/>
            </a:xfrm>
            <a:prstGeom prst="line">
              <a:avLst/>
            </a:prstGeom>
            <a:ln w="22225">
              <a:solidFill>
                <a:srgbClr val="C00000"/>
              </a:solidFill>
            </a:ln>
          </p:spPr>
          <p:style>
            <a:lnRef idx="1">
              <a:schemeClr val="accent1"/>
            </a:lnRef>
            <a:fillRef idx="0">
              <a:schemeClr val="accent1"/>
            </a:fillRef>
            <a:effectRef idx="0">
              <a:schemeClr val="accent1"/>
            </a:effectRef>
            <a:fontRef idx="minor">
              <a:schemeClr val="tx1"/>
            </a:fontRef>
          </p:style>
        </p:cxnSp>
        <p:sp>
          <p:nvSpPr>
            <p:cNvPr id="99" name="Oval 98">
              <a:extLst>
                <a:ext uri="{FF2B5EF4-FFF2-40B4-BE49-F238E27FC236}">
                  <a16:creationId xmlns:a16="http://schemas.microsoft.com/office/drawing/2014/main" id="{6A8E8AE7-2B73-5240-9EB6-6AAE759CEFA5}"/>
                </a:ext>
              </a:extLst>
            </p:cNvPr>
            <p:cNvSpPr/>
            <p:nvPr/>
          </p:nvSpPr>
          <p:spPr bwMode="auto">
            <a:xfrm rot="2700000">
              <a:off x="6201711" y="1929681"/>
              <a:ext cx="2448110" cy="1864457"/>
            </a:xfrm>
            <a:prstGeom prst="ellipse">
              <a:avLst/>
            </a:prstGeom>
            <a:solidFill>
              <a:srgbClr val="C00000">
                <a:alpha val="50000"/>
              </a:srgbClr>
            </a:solidFill>
            <a:ln w="22225">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50" normalizeH="0" baseline="0" noProof="0" dirty="0" err="1">
                <a:ln>
                  <a:noFill/>
                </a:ln>
                <a:gradFill>
                  <a:gsLst>
                    <a:gs pos="0">
                      <a:srgbClr val="FFFFFF"/>
                    </a:gs>
                    <a:gs pos="100000">
                      <a:srgbClr val="FFFFFF"/>
                    </a:gs>
                  </a:gsLst>
                  <a:lin ang="5400000" scaled="0"/>
                </a:gradFill>
                <a:effectLst/>
                <a:uLnTx/>
                <a:uFillTx/>
                <a:latin typeface="Garamond" panose="02020404030301010803" pitchFamily="18" charset="0"/>
                <a:ea typeface="Segoe UI" pitchFamily="34" charset="0"/>
                <a:cs typeface="Segoe UI" pitchFamily="34" charset="0"/>
              </a:endParaRPr>
            </a:p>
          </p:txBody>
        </p:sp>
      </p:grpSp>
      <p:sp>
        <p:nvSpPr>
          <p:cNvPr id="8" name="TextBox 7">
            <a:extLst>
              <a:ext uri="{FF2B5EF4-FFF2-40B4-BE49-F238E27FC236}">
                <a16:creationId xmlns:a16="http://schemas.microsoft.com/office/drawing/2014/main" id="{26A7C4E1-5FEF-4A48-BAFF-25748BDDBC21}"/>
              </a:ext>
            </a:extLst>
          </p:cNvPr>
          <p:cNvSpPr txBox="1"/>
          <p:nvPr/>
        </p:nvSpPr>
        <p:spPr>
          <a:xfrm>
            <a:off x="942446" y="3823357"/>
            <a:ext cx="4231766" cy="984885"/>
          </a:xfrm>
          <a:prstGeom prst="rect">
            <a:avLst/>
          </a:prstGeom>
          <a:noFill/>
        </p:spPr>
        <p:txBody>
          <a:bodyPr wrap="square" lIns="0" tIns="0" rIns="0" bIns="0" rtlCol="0">
            <a:spAutoFit/>
          </a:bodyPr>
          <a:lstStyle/>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C00000"/>
                </a:solidFill>
                <a:effectLst/>
                <a:uLnTx/>
                <a:uFillTx/>
                <a:latin typeface="Garamond" panose="02020404030301010803" pitchFamily="18" charset="0"/>
                <a:ea typeface="+mn-ea"/>
                <a:cs typeface="+mn-cs"/>
              </a:rPr>
              <a:t>Skyline maintenance + Data Cube/OLAP</a:t>
            </a:r>
          </a:p>
        </p:txBody>
      </p:sp>
    </p:spTree>
    <p:extLst>
      <p:ext uri="{BB962C8B-B14F-4D97-AF65-F5344CB8AC3E}">
        <p14:creationId xmlns:p14="http://schemas.microsoft.com/office/powerpoint/2010/main" val="75822988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746A07E-3DDC-224A-8DCE-4BEBDF069F64}"/>
              </a:ext>
            </a:extLst>
          </p:cNvPr>
          <p:cNvSpPr>
            <a:spLocks noGrp="1"/>
          </p:cNvSpPr>
          <p:nvPr>
            <p:ph idx="1"/>
          </p:nvPr>
        </p:nvSpPr>
        <p:spPr>
          <a:xfrm>
            <a:off x="1" y="1085849"/>
            <a:ext cx="9102434" cy="3486151"/>
          </a:xfrm>
        </p:spPr>
        <p:txBody>
          <a:bodyPr>
            <a:noAutofit/>
          </a:bodyPr>
          <a:lstStyle/>
          <a:p>
            <a:pPr>
              <a:lnSpc>
                <a:spcPct val="120000"/>
              </a:lnSpc>
            </a:pPr>
            <a:r>
              <a:rPr lang="en-US" sz="2400" b="0" dirty="0">
                <a:solidFill>
                  <a:schemeClr val="tx1"/>
                </a:solidFill>
              </a:rPr>
              <a:t>A Brief History of our Computation + Journalism Research</a:t>
            </a:r>
          </a:p>
          <a:p>
            <a:pPr>
              <a:lnSpc>
                <a:spcPct val="120000"/>
              </a:lnSpc>
            </a:pPr>
            <a:r>
              <a:rPr lang="en-US" sz="2400" b="0" dirty="0">
                <a:solidFill>
                  <a:schemeClr val="tx1"/>
                </a:solidFill>
              </a:rPr>
              <a:t>Computational Journalism</a:t>
            </a:r>
          </a:p>
          <a:p>
            <a:pPr lvl="1">
              <a:lnSpc>
                <a:spcPct val="120000"/>
              </a:lnSpc>
            </a:pPr>
            <a:r>
              <a:rPr lang="en-US" sz="2400" dirty="0"/>
              <a:t>Data-driven fact-checking (</a:t>
            </a:r>
            <a:r>
              <a:rPr lang="en-US" sz="2400" dirty="0" err="1"/>
              <a:t>ClaimBuster</a:t>
            </a:r>
            <a:r>
              <a:rPr lang="en-US" sz="2400" dirty="0"/>
              <a:t>)</a:t>
            </a:r>
          </a:p>
          <a:p>
            <a:pPr lvl="1">
              <a:lnSpc>
                <a:spcPct val="120000"/>
              </a:lnSpc>
            </a:pPr>
            <a:r>
              <a:rPr lang="en-US" sz="2400" dirty="0"/>
              <a:t>Other ongoing fact-checking projects</a:t>
            </a:r>
          </a:p>
          <a:p>
            <a:pPr lvl="1">
              <a:lnSpc>
                <a:spcPct val="120000"/>
              </a:lnSpc>
            </a:pPr>
            <a:r>
              <a:rPr lang="en-US" sz="2400" dirty="0"/>
              <a:t>Exceptional fact finding (</a:t>
            </a:r>
            <a:r>
              <a:rPr lang="en-US" sz="2400" dirty="0" err="1"/>
              <a:t>FactWatcher</a:t>
            </a:r>
            <a:r>
              <a:rPr lang="en-US" sz="2400" dirty="0"/>
              <a:t>, Maverick)</a:t>
            </a:r>
          </a:p>
          <a:p>
            <a:pPr>
              <a:lnSpc>
                <a:spcPct val="120000"/>
              </a:lnSpc>
            </a:pPr>
            <a:r>
              <a:rPr lang="en-US" sz="2400" dirty="0"/>
              <a:t>Graph Data Usability (Orion, GQBE, </a:t>
            </a:r>
            <a:r>
              <a:rPr lang="en-US" sz="2400" dirty="0" err="1"/>
              <a:t>TableView</a:t>
            </a:r>
            <a:r>
              <a:rPr lang="en-US" sz="2400" dirty="0"/>
              <a:t>, Maverick)</a:t>
            </a:r>
          </a:p>
        </p:txBody>
      </p:sp>
      <p:sp>
        <p:nvSpPr>
          <p:cNvPr id="3" name="Title 2">
            <a:extLst>
              <a:ext uri="{FF2B5EF4-FFF2-40B4-BE49-F238E27FC236}">
                <a16:creationId xmlns:a16="http://schemas.microsoft.com/office/drawing/2014/main" id="{78A9789F-CF5E-A446-8BF6-6F7303636419}"/>
              </a:ext>
            </a:extLst>
          </p:cNvPr>
          <p:cNvSpPr>
            <a:spLocks noGrp="1"/>
          </p:cNvSpPr>
          <p:nvPr>
            <p:ph type="title"/>
          </p:nvPr>
        </p:nvSpPr>
        <p:spPr/>
        <p:txBody>
          <a:bodyPr/>
          <a:lstStyle/>
          <a:p>
            <a:r>
              <a:rPr lang="en-US" dirty="0"/>
              <a:t>Outline</a:t>
            </a:r>
          </a:p>
        </p:txBody>
      </p:sp>
      <p:sp>
        <p:nvSpPr>
          <p:cNvPr id="4" name="Slide Number Placeholder 3">
            <a:extLst>
              <a:ext uri="{FF2B5EF4-FFF2-40B4-BE49-F238E27FC236}">
                <a16:creationId xmlns:a16="http://schemas.microsoft.com/office/drawing/2014/main" id="{D30DE473-2B0E-E347-A55E-75342D1ED25D}"/>
              </a:ext>
            </a:extLst>
          </p:cNvPr>
          <p:cNvSpPr>
            <a:spLocks noGrp="1"/>
          </p:cNvSpPr>
          <p:nvPr>
            <p:ph type="sldNum" sz="quarter" idx="10"/>
          </p:nvPr>
        </p:nvSpPr>
        <p:spPr/>
        <p:txBody>
          <a:bodyPr/>
          <a:lstStyle/>
          <a:p>
            <a:fld id="{FC2EED17-1836-6142-A4B1-ABB9C7C22E41}" type="slidenum">
              <a:rPr lang="en-US" smtClean="0"/>
              <a:pPr/>
              <a:t>45</a:t>
            </a:fld>
            <a:endParaRPr lang="en-US" dirty="0"/>
          </a:p>
        </p:txBody>
      </p:sp>
    </p:spTree>
    <p:extLst>
      <p:ext uri="{BB962C8B-B14F-4D97-AF65-F5344CB8AC3E}">
        <p14:creationId xmlns:p14="http://schemas.microsoft.com/office/powerpoint/2010/main" val="270706694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12351" y="67449"/>
            <a:ext cx="7909727" cy="447558"/>
          </a:xfrm>
        </p:spPr>
        <p:txBody>
          <a:bodyPr/>
          <a:lstStyle/>
          <a:p>
            <a:pPr algn="ctr"/>
            <a:r>
              <a:rPr lang="en-US" sz="3200" b="1" dirty="0">
                <a:solidFill>
                  <a:srgbClr val="13409F"/>
                </a:solidFill>
              </a:rPr>
              <a:t>Tackling Graph Data Usability Challenges</a:t>
            </a:r>
          </a:p>
        </p:txBody>
      </p:sp>
      <p:sp>
        <p:nvSpPr>
          <p:cNvPr id="22" name="Text Placeholder 2"/>
          <p:cNvSpPr>
            <a:spLocks noGrp="1"/>
          </p:cNvSpPr>
          <p:nvPr>
            <p:ph type="body" sz="quarter" idx="10"/>
          </p:nvPr>
        </p:nvSpPr>
        <p:spPr>
          <a:xfrm>
            <a:off x="166255" y="696591"/>
            <a:ext cx="8977745" cy="4083169"/>
          </a:xfrm>
        </p:spPr>
        <p:txBody>
          <a:bodyPr/>
          <a:lstStyle/>
          <a:p>
            <a:r>
              <a:rPr lang="en-US" sz="2000" dirty="0">
                <a:solidFill>
                  <a:srgbClr val="C00000"/>
                </a:solidFill>
                <a:latin typeface="Open Sans" panose="020B0606030504020204" pitchFamily="34" charset="0"/>
              </a:rPr>
              <a:t>Challenges</a:t>
            </a:r>
          </a:p>
          <a:p>
            <a:pPr marL="342900" indent="-342900">
              <a:buFont typeface="Courier New" charset="0"/>
              <a:buChar char="o"/>
            </a:pPr>
            <a:r>
              <a:rPr lang="en-US" sz="2000" b="0" dirty="0">
                <a:solidFill>
                  <a:schemeClr val="tx1"/>
                </a:solidFill>
                <a:latin typeface="Open Sans" panose="020B0606030504020204" pitchFamily="34" charset="0"/>
              </a:rPr>
              <a:t>Massive, complex graphs; millions of entities; billions of edges.</a:t>
            </a:r>
          </a:p>
          <a:p>
            <a:pPr marL="342900" indent="-342900">
              <a:buFont typeface="Courier New" charset="0"/>
              <a:buChar char="o"/>
            </a:pPr>
            <a:r>
              <a:rPr lang="en-US" sz="2000" b="0" dirty="0">
                <a:solidFill>
                  <a:schemeClr val="tx1"/>
                </a:solidFill>
                <a:latin typeface="Open Sans" panose="020B0606030504020204" pitchFamily="34" charset="0"/>
              </a:rPr>
              <a:t>Requires substantial understanding of schema and data and complex pre-processing, before one can fetch information or gain insights from data. </a:t>
            </a:r>
            <a:endParaRPr lang="en-US" sz="1800" b="0" dirty="0">
              <a:solidFill>
                <a:schemeClr val="tx1"/>
              </a:solidFill>
              <a:latin typeface="Open Sans" panose="020B0606030504020204" pitchFamily="34" charset="0"/>
            </a:endParaRPr>
          </a:p>
          <a:p>
            <a:r>
              <a:rPr lang="en-US" sz="2000" dirty="0">
                <a:solidFill>
                  <a:srgbClr val="C00000"/>
                </a:solidFill>
                <a:latin typeface="Open Sans" panose="020B0606030504020204" pitchFamily="34" charset="0"/>
              </a:rPr>
              <a:t>Objectives</a:t>
            </a:r>
          </a:p>
          <a:p>
            <a:pPr marL="342900" indent="-342900">
              <a:buFont typeface="Courier New" charset="0"/>
              <a:buChar char="o"/>
            </a:pPr>
            <a:r>
              <a:rPr lang="en-US" sz="2000" b="0" dirty="0">
                <a:solidFill>
                  <a:schemeClr val="tx1"/>
                </a:solidFill>
                <a:latin typeface="Open Sans" panose="020B0606030504020204" pitchFamily="34" charset="0"/>
              </a:rPr>
              <a:t>Make it easy to understand, query, explore, and clean graph data.</a:t>
            </a:r>
            <a:endParaRPr lang="en-US" sz="2000" b="0" dirty="0">
              <a:latin typeface="Open Sans" panose="020B0606030504020204" pitchFamily="34" charset="0"/>
            </a:endParaRPr>
          </a:p>
          <a:p>
            <a:r>
              <a:rPr lang="en-US" sz="2000" dirty="0">
                <a:solidFill>
                  <a:srgbClr val="C00000"/>
                </a:solidFill>
                <a:latin typeface="Open Sans" panose="020B0606030504020204" pitchFamily="34" charset="0"/>
              </a:rPr>
              <a:t>Systems</a:t>
            </a:r>
          </a:p>
          <a:p>
            <a:pPr marL="342900" indent="-342900">
              <a:buFont typeface="Courier New" charset="0"/>
              <a:buChar char="o"/>
            </a:pPr>
            <a:r>
              <a:rPr lang="en-US" sz="1800" b="0" dirty="0">
                <a:solidFill>
                  <a:srgbClr val="13409F"/>
                </a:solidFill>
                <a:latin typeface="Open Sans" panose="020B0606030504020204" pitchFamily="34" charset="0"/>
              </a:rPr>
              <a:t>GQBE [TKDE15, ICDE14demo]: </a:t>
            </a:r>
            <a:r>
              <a:rPr lang="en-US" sz="1800" b="0" dirty="0">
                <a:solidFill>
                  <a:schemeClr val="tx1"/>
                </a:solidFill>
                <a:latin typeface="Open Sans" panose="020B0606030504020204" pitchFamily="34" charset="0"/>
              </a:rPr>
              <a:t>graph query by example</a:t>
            </a:r>
          </a:p>
          <a:p>
            <a:pPr marL="342900" indent="-342900">
              <a:buFont typeface="Courier New" charset="0"/>
              <a:buChar char="o"/>
            </a:pPr>
            <a:r>
              <a:rPr lang="en-US" sz="1800" b="0" dirty="0">
                <a:solidFill>
                  <a:srgbClr val="13409F"/>
                </a:solidFill>
                <a:latin typeface="Open Sans" panose="020B0606030504020204" pitchFamily="34" charset="0"/>
              </a:rPr>
              <a:t>Orion [VLDB15demo, SIGMOD17tutorial]: </a:t>
            </a:r>
            <a:r>
              <a:rPr lang="en-US" sz="1800" b="0" dirty="0">
                <a:solidFill>
                  <a:schemeClr val="tx1"/>
                </a:solidFill>
                <a:latin typeface="Open Sans" panose="020B0606030504020204" pitchFamily="34" charset="0"/>
              </a:rPr>
              <a:t>auto-suggestion for interactive query formulation</a:t>
            </a:r>
          </a:p>
          <a:p>
            <a:pPr marL="342900" indent="-342900">
              <a:buFont typeface="Courier New" charset="0"/>
              <a:buChar char="o"/>
            </a:pPr>
            <a:r>
              <a:rPr lang="en-US" sz="1800" b="0" dirty="0" err="1">
                <a:solidFill>
                  <a:srgbClr val="13409F"/>
                </a:solidFill>
                <a:latin typeface="Open Sans" panose="020B0606030504020204" pitchFamily="34" charset="0"/>
              </a:rPr>
              <a:t>TableView</a:t>
            </a:r>
            <a:r>
              <a:rPr lang="en-US" sz="1800" b="0" dirty="0">
                <a:solidFill>
                  <a:srgbClr val="13409F"/>
                </a:solidFill>
                <a:latin typeface="Open Sans" panose="020B0606030504020204" pitchFamily="34" charset="0"/>
              </a:rPr>
              <a:t> [SIGMOD16, ICDE18demo]: </a:t>
            </a:r>
            <a:r>
              <a:rPr lang="en-US" sz="1800" b="0" dirty="0">
                <a:solidFill>
                  <a:schemeClr val="tx1"/>
                </a:solidFill>
                <a:latin typeface="Open Sans" panose="020B0606030504020204" pitchFamily="34" charset="0"/>
              </a:rPr>
              <a:t>generating preview tables for knowledge graphs</a:t>
            </a:r>
          </a:p>
          <a:p>
            <a:r>
              <a:rPr lang="en-US" sz="1800" b="0" dirty="0">
                <a:latin typeface="Open Sans" panose="020B0606030504020204" pitchFamily="34" charset="0"/>
              </a:rPr>
              <a:t>       ( * SIGMOD Most Reproducible Paper Award)</a:t>
            </a:r>
          </a:p>
          <a:p>
            <a:pPr marL="342900" indent="-342900">
              <a:buFont typeface="Courier New" charset="0"/>
              <a:buChar char="o"/>
            </a:pPr>
            <a:r>
              <a:rPr lang="en-US" sz="1800" b="0" dirty="0">
                <a:solidFill>
                  <a:srgbClr val="13409F"/>
                </a:solidFill>
                <a:latin typeface="Open Sans" panose="020B0606030504020204" pitchFamily="34" charset="0"/>
              </a:rPr>
              <a:t>Maverick [SIGMOD18, VLDB18demo]: </a:t>
            </a:r>
            <a:r>
              <a:rPr lang="en-US" sz="1800" b="0" dirty="0">
                <a:solidFill>
                  <a:schemeClr val="tx1"/>
                </a:solidFill>
                <a:latin typeface="Open Sans" panose="020B0606030504020204" pitchFamily="34" charset="0"/>
              </a:rPr>
              <a:t>finding outliers and errors in graphs</a:t>
            </a:r>
            <a:endParaRPr lang="en-US" sz="1800" b="0" dirty="0">
              <a:latin typeface="Open Sans" panose="020B0606030504020204" pitchFamily="34" charset="0"/>
            </a:endParaRPr>
          </a:p>
        </p:txBody>
      </p:sp>
      <p:sp>
        <p:nvSpPr>
          <p:cNvPr id="4" name="Slide Number Placeholder 3">
            <a:extLst>
              <a:ext uri="{FF2B5EF4-FFF2-40B4-BE49-F238E27FC236}">
                <a16:creationId xmlns:a16="http://schemas.microsoft.com/office/drawing/2014/main" id="{1650540E-AC96-504C-89A4-92F085135855}"/>
              </a:ext>
            </a:extLst>
          </p:cNvPr>
          <p:cNvSpPr>
            <a:spLocks noGrp="1"/>
          </p:cNvSpPr>
          <p:nvPr>
            <p:ph type="sldNum" sz="quarter" idx="11"/>
          </p:nvPr>
        </p:nvSpPr>
        <p:spPr>
          <a:xfrm>
            <a:off x="7086600" y="4868863"/>
            <a:ext cx="2057400" cy="274637"/>
          </a:xfrm>
        </p:spPr>
        <p:txBody>
          <a:bodyPr/>
          <a:lstStyle/>
          <a:p>
            <a:pPr marL="0" marR="0" lvl="0" indent="0" algn="r" defTabSz="686047" rtl="0" eaLnBrk="1" fontAlgn="auto" latinLnBrk="0" hangingPunct="1">
              <a:lnSpc>
                <a:spcPct val="100000"/>
              </a:lnSpc>
              <a:spcBef>
                <a:spcPts val="0"/>
              </a:spcBef>
              <a:spcAft>
                <a:spcPts val="0"/>
              </a:spcAft>
              <a:buClrTx/>
              <a:buSzTx/>
              <a:buFontTx/>
              <a:buNone/>
              <a:tabLst/>
              <a:defRPr/>
            </a:pPr>
            <a:fld id="{30DB7900-D72E-4025-AF90-97BD6DF59E7D}" type="slidenum">
              <a:rPr kumimoji="0" lang="en-US" sz="1600" b="1" i="0" u="none" strike="noStrike" kern="1200" cap="none" spc="0" normalizeH="0" baseline="0" noProof="0" smtClean="0">
                <a:ln>
                  <a:noFill/>
                </a:ln>
                <a:solidFill>
                  <a:srgbClr val="000000"/>
                </a:solidFill>
                <a:effectLst/>
                <a:uLnTx/>
                <a:uFillTx/>
                <a:latin typeface="Segoe UI"/>
                <a:ea typeface="+mn-ea"/>
                <a:cs typeface="+mn-cs"/>
              </a:rPr>
              <a:pPr marL="0" marR="0" lvl="0" indent="0" algn="r" defTabSz="686047" rtl="0" eaLnBrk="1" fontAlgn="auto" latinLnBrk="0" hangingPunct="1">
                <a:lnSpc>
                  <a:spcPct val="100000"/>
                </a:lnSpc>
                <a:spcBef>
                  <a:spcPts val="0"/>
                </a:spcBef>
                <a:spcAft>
                  <a:spcPts val="0"/>
                </a:spcAft>
                <a:buClrTx/>
                <a:buSzTx/>
                <a:buFontTx/>
                <a:buNone/>
                <a:tabLst/>
                <a:defRPr/>
              </a:pPr>
              <a:t>46</a:t>
            </a:fld>
            <a:endParaRPr kumimoji="0" lang="en-US" sz="1600" b="1"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217844989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746A07E-3DDC-224A-8DCE-4BEBDF069F64}"/>
              </a:ext>
            </a:extLst>
          </p:cNvPr>
          <p:cNvSpPr>
            <a:spLocks noGrp="1"/>
          </p:cNvSpPr>
          <p:nvPr>
            <p:ph idx="1"/>
          </p:nvPr>
        </p:nvSpPr>
        <p:spPr>
          <a:xfrm>
            <a:off x="178677" y="1085849"/>
            <a:ext cx="8923758" cy="3486151"/>
          </a:xfrm>
        </p:spPr>
        <p:txBody>
          <a:bodyPr>
            <a:noAutofit/>
          </a:bodyPr>
          <a:lstStyle/>
          <a:p>
            <a:pPr>
              <a:lnSpc>
                <a:spcPct val="120000"/>
              </a:lnSpc>
            </a:pPr>
            <a:r>
              <a:rPr lang="en-US" sz="2400" b="0" dirty="0">
                <a:solidFill>
                  <a:schemeClr val="tx1"/>
                </a:solidFill>
              </a:rPr>
              <a:t>A Brief History of our Computation + Journalism Research</a:t>
            </a:r>
          </a:p>
          <a:p>
            <a:pPr>
              <a:lnSpc>
                <a:spcPct val="120000"/>
              </a:lnSpc>
            </a:pPr>
            <a:r>
              <a:rPr lang="en-US" sz="2400" b="0" dirty="0">
                <a:solidFill>
                  <a:schemeClr val="tx1"/>
                </a:solidFill>
              </a:rPr>
              <a:t>Computational Journalism</a:t>
            </a:r>
          </a:p>
          <a:p>
            <a:pPr lvl="1">
              <a:lnSpc>
                <a:spcPct val="120000"/>
              </a:lnSpc>
            </a:pPr>
            <a:r>
              <a:rPr lang="en-US" sz="2400" dirty="0"/>
              <a:t>Data-driven fact-checking (</a:t>
            </a:r>
            <a:r>
              <a:rPr lang="en-US" sz="2400" dirty="0" err="1"/>
              <a:t>ClaimBuster</a:t>
            </a:r>
            <a:r>
              <a:rPr lang="en-US" sz="2400" dirty="0"/>
              <a:t>)</a:t>
            </a:r>
          </a:p>
          <a:p>
            <a:pPr lvl="1">
              <a:lnSpc>
                <a:spcPct val="120000"/>
              </a:lnSpc>
            </a:pPr>
            <a:r>
              <a:rPr lang="en-US" sz="2400" dirty="0"/>
              <a:t>Other ongoing fact-checking projects</a:t>
            </a:r>
          </a:p>
          <a:p>
            <a:pPr lvl="1">
              <a:lnSpc>
                <a:spcPct val="120000"/>
              </a:lnSpc>
            </a:pPr>
            <a:r>
              <a:rPr lang="en-US" sz="2400" dirty="0"/>
              <a:t>Exceptional fact finding (</a:t>
            </a:r>
            <a:r>
              <a:rPr lang="en-US" sz="2400" dirty="0" err="1"/>
              <a:t>FactWatcher</a:t>
            </a:r>
            <a:r>
              <a:rPr lang="en-US" sz="2400" dirty="0"/>
              <a:t>, </a:t>
            </a:r>
            <a:r>
              <a:rPr lang="en-US" sz="2400" b="1" dirty="0">
                <a:solidFill>
                  <a:srgbClr val="C00000"/>
                </a:solidFill>
              </a:rPr>
              <a:t>Maverick</a:t>
            </a:r>
            <a:r>
              <a:rPr lang="en-US" sz="2400" dirty="0"/>
              <a:t>)</a:t>
            </a:r>
          </a:p>
          <a:p>
            <a:pPr>
              <a:lnSpc>
                <a:spcPct val="120000"/>
              </a:lnSpc>
            </a:pPr>
            <a:r>
              <a:rPr lang="en-US" sz="2400" b="0" dirty="0">
                <a:solidFill>
                  <a:schemeClr val="tx1"/>
                </a:solidFill>
              </a:rPr>
              <a:t>Graph Data Usability (Orion, GQBE, </a:t>
            </a:r>
            <a:r>
              <a:rPr lang="en-US" sz="2400" b="0" dirty="0" err="1">
                <a:solidFill>
                  <a:schemeClr val="tx1"/>
                </a:solidFill>
              </a:rPr>
              <a:t>TableView</a:t>
            </a:r>
            <a:r>
              <a:rPr lang="en-US" sz="2400" b="0" dirty="0">
                <a:solidFill>
                  <a:schemeClr val="tx1"/>
                </a:solidFill>
              </a:rPr>
              <a:t>, Maverick)</a:t>
            </a:r>
          </a:p>
        </p:txBody>
      </p:sp>
      <p:sp>
        <p:nvSpPr>
          <p:cNvPr id="3" name="Title 2">
            <a:extLst>
              <a:ext uri="{FF2B5EF4-FFF2-40B4-BE49-F238E27FC236}">
                <a16:creationId xmlns:a16="http://schemas.microsoft.com/office/drawing/2014/main" id="{78A9789F-CF5E-A446-8BF6-6F7303636419}"/>
              </a:ext>
            </a:extLst>
          </p:cNvPr>
          <p:cNvSpPr>
            <a:spLocks noGrp="1"/>
          </p:cNvSpPr>
          <p:nvPr>
            <p:ph type="title"/>
          </p:nvPr>
        </p:nvSpPr>
        <p:spPr/>
        <p:txBody>
          <a:bodyPr/>
          <a:lstStyle/>
          <a:p>
            <a:r>
              <a:rPr lang="en-US" dirty="0"/>
              <a:t>Outline</a:t>
            </a:r>
          </a:p>
        </p:txBody>
      </p:sp>
      <p:sp>
        <p:nvSpPr>
          <p:cNvPr id="4" name="Slide Number Placeholder 3">
            <a:extLst>
              <a:ext uri="{FF2B5EF4-FFF2-40B4-BE49-F238E27FC236}">
                <a16:creationId xmlns:a16="http://schemas.microsoft.com/office/drawing/2014/main" id="{D30DE473-2B0E-E347-A55E-75342D1ED25D}"/>
              </a:ext>
            </a:extLst>
          </p:cNvPr>
          <p:cNvSpPr>
            <a:spLocks noGrp="1"/>
          </p:cNvSpPr>
          <p:nvPr>
            <p:ph type="sldNum" sz="quarter" idx="10"/>
          </p:nvPr>
        </p:nvSpPr>
        <p:spPr/>
        <p:txBody>
          <a:bodyPr/>
          <a:lstStyle/>
          <a:p>
            <a:fld id="{FC2EED17-1836-6142-A4B1-ABB9C7C22E41}" type="slidenum">
              <a:rPr lang="en-US" smtClean="0"/>
              <a:pPr/>
              <a:t>47</a:t>
            </a:fld>
            <a:endParaRPr lang="en-US" dirty="0"/>
          </a:p>
        </p:txBody>
      </p:sp>
    </p:spTree>
    <p:extLst>
      <p:ext uri="{BB962C8B-B14F-4D97-AF65-F5344CB8AC3E}">
        <p14:creationId xmlns:p14="http://schemas.microsoft.com/office/powerpoint/2010/main" val="349621233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4"/>
          <p:cNvSpPr txBox="1">
            <a:spLocks/>
          </p:cNvSpPr>
          <p:nvPr/>
        </p:nvSpPr>
        <p:spPr>
          <a:xfrm>
            <a:off x="160020" y="1799362"/>
            <a:ext cx="8869680" cy="1837112"/>
          </a:xfrm>
          <a:prstGeom prst="rect">
            <a:avLst/>
          </a:prstGeom>
        </p:spPr>
        <p:txBody>
          <a:bodyPr/>
          <a:lstStyle>
            <a:lvl1pPr algn="l" defTabSz="686047" rtl="0" eaLnBrk="1" latinLnBrk="0" hangingPunct="1">
              <a:lnSpc>
                <a:spcPct val="90000"/>
              </a:lnSpc>
              <a:spcBef>
                <a:spcPct val="0"/>
              </a:spcBef>
              <a:buNone/>
              <a:defRPr lang="en-US" sz="4800" b="0" kern="1200" cap="none" spc="-100" baseline="0" dirty="0" smtClean="0">
                <a:ln w="3175">
                  <a:noFill/>
                </a:ln>
                <a:solidFill>
                  <a:schemeClr val="accent5">
                    <a:lumMod val="75000"/>
                  </a:schemeClr>
                </a:solidFill>
                <a:effectLst/>
                <a:latin typeface="Garamond" panose="02020404030301010803" pitchFamily="18" charset="0"/>
                <a:ea typeface="+mn-ea"/>
                <a:cs typeface="Arial" charset="0"/>
              </a:defRPr>
            </a:lvl1pPr>
          </a:lstStyle>
          <a:p>
            <a:pPr marL="0" marR="0" lvl="0" indent="0" algn="ctr" defTabSz="686047" rtl="0" eaLnBrk="1" fontAlgn="auto" latinLnBrk="0" hangingPunct="1">
              <a:lnSpc>
                <a:spcPct val="90000"/>
              </a:lnSpc>
              <a:spcBef>
                <a:spcPct val="0"/>
              </a:spcBef>
              <a:spcAft>
                <a:spcPts val="0"/>
              </a:spcAft>
              <a:buClrTx/>
              <a:buSzTx/>
              <a:buFontTx/>
              <a:buNone/>
              <a:tabLst/>
              <a:defRPr/>
            </a:pPr>
            <a:r>
              <a:rPr kumimoji="0" lang="en-US" sz="3200" b="1" i="0" u="none" strike="noStrike" kern="1200" cap="none" spc="-100" normalizeH="0" baseline="0" noProof="0" dirty="0">
                <a:ln w="3175">
                  <a:noFill/>
                </a:ln>
                <a:solidFill>
                  <a:srgbClr val="C00000"/>
                </a:solidFill>
                <a:effectLst/>
                <a:uLnTx/>
                <a:uFillTx/>
                <a:latin typeface="Garamond" panose="02020404030301010803" pitchFamily="18" charset="0"/>
                <a:ea typeface="+mn-ea"/>
                <a:cs typeface="Arial" charset="0"/>
              </a:rPr>
              <a:t>Maverick: Discovering Exceptional Facts </a:t>
            </a:r>
          </a:p>
          <a:p>
            <a:pPr marL="0" marR="0" lvl="0" indent="0" algn="ctr" defTabSz="686047" rtl="0" eaLnBrk="1" fontAlgn="auto" latinLnBrk="0" hangingPunct="1">
              <a:lnSpc>
                <a:spcPct val="90000"/>
              </a:lnSpc>
              <a:spcBef>
                <a:spcPct val="0"/>
              </a:spcBef>
              <a:spcAft>
                <a:spcPts val="0"/>
              </a:spcAft>
              <a:buClrTx/>
              <a:buSzTx/>
              <a:buFontTx/>
              <a:buNone/>
              <a:tabLst/>
              <a:defRPr/>
            </a:pPr>
            <a:r>
              <a:rPr kumimoji="0" lang="en-US" sz="3200" b="1" i="0" u="none" strike="noStrike" kern="1200" cap="none" spc="-100" normalizeH="0" baseline="0" noProof="0" dirty="0">
                <a:ln w="3175">
                  <a:noFill/>
                </a:ln>
                <a:solidFill>
                  <a:srgbClr val="C00000"/>
                </a:solidFill>
                <a:effectLst/>
                <a:uLnTx/>
                <a:uFillTx/>
                <a:latin typeface="Garamond" panose="02020404030301010803" pitchFamily="18" charset="0"/>
                <a:ea typeface="+mn-ea"/>
                <a:cs typeface="Arial" charset="0"/>
              </a:rPr>
              <a:t>from Knowledge Graphs</a:t>
            </a:r>
          </a:p>
          <a:p>
            <a:pPr marL="0" marR="0" lvl="0" indent="0" algn="ctr" defTabSz="686047" rtl="0" eaLnBrk="1" fontAlgn="auto" latinLnBrk="0" hangingPunct="1">
              <a:lnSpc>
                <a:spcPct val="90000"/>
              </a:lnSpc>
              <a:spcBef>
                <a:spcPct val="0"/>
              </a:spcBef>
              <a:spcAft>
                <a:spcPts val="0"/>
              </a:spcAft>
              <a:buClrTx/>
              <a:buSzTx/>
              <a:buFontTx/>
              <a:buNone/>
              <a:tabLst/>
              <a:defRPr/>
            </a:pPr>
            <a:endParaRPr kumimoji="0" lang="en-US" sz="3200" b="1" i="0" u="none" strike="noStrike" kern="1200" cap="none" spc="-100" normalizeH="0" baseline="0" noProof="0" dirty="0">
              <a:ln w="3175">
                <a:noFill/>
              </a:ln>
              <a:solidFill>
                <a:srgbClr val="C00000"/>
              </a:solidFill>
              <a:effectLst/>
              <a:uLnTx/>
              <a:uFillTx/>
              <a:latin typeface="Garamond" panose="02020404030301010803" pitchFamily="18" charset="0"/>
              <a:ea typeface="+mn-ea"/>
              <a:cs typeface="Arial" charset="0"/>
            </a:endParaRPr>
          </a:p>
          <a:p>
            <a:pPr marL="0" marR="0" lvl="0" indent="0" algn="ctr" defTabSz="686047" rtl="0" eaLnBrk="1" fontAlgn="auto" latinLnBrk="0" hangingPunct="1">
              <a:lnSpc>
                <a:spcPct val="90000"/>
              </a:lnSpc>
              <a:spcBef>
                <a:spcPct val="0"/>
              </a:spcBef>
              <a:spcAft>
                <a:spcPts val="0"/>
              </a:spcAft>
              <a:buClrTx/>
              <a:buSzTx/>
              <a:buFontTx/>
              <a:buNone/>
              <a:tabLst/>
              <a:defRPr/>
            </a:pPr>
            <a:r>
              <a:rPr kumimoji="0" lang="en-US" sz="3200" b="1" i="0" u="none" strike="noStrike" kern="1200" cap="none" spc="-100" normalizeH="0" baseline="0" noProof="0" dirty="0">
                <a:ln w="3175">
                  <a:noFill/>
                </a:ln>
                <a:solidFill>
                  <a:srgbClr val="C00000"/>
                </a:solidFill>
                <a:effectLst/>
                <a:uLnTx/>
                <a:uFillTx/>
                <a:latin typeface="Garamond" panose="02020404030301010803" pitchFamily="18" charset="0"/>
                <a:ea typeface="+mn-ea"/>
                <a:cs typeface="Arial" charset="0"/>
              </a:rPr>
              <a:t>[SIGMOD18, VLDB18demo]</a:t>
            </a:r>
          </a:p>
        </p:txBody>
      </p:sp>
    </p:spTree>
    <p:extLst>
      <p:ext uri="{BB962C8B-B14F-4D97-AF65-F5344CB8AC3E}">
        <p14:creationId xmlns:p14="http://schemas.microsoft.com/office/powerpoint/2010/main" val="248676543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71402"/>
          </a:xfrm>
        </p:spPr>
        <p:txBody>
          <a:bodyPr/>
          <a:lstStyle/>
          <a:p>
            <a:r>
              <a:rPr lang="en-US" dirty="0"/>
              <a:t>Exceptional Facts</a:t>
            </a:r>
          </a:p>
        </p:txBody>
      </p:sp>
      <p:sp>
        <p:nvSpPr>
          <p:cNvPr id="4" name="Slide Number Placeholder 3"/>
          <p:cNvSpPr>
            <a:spLocks noGrp="1"/>
          </p:cNvSpPr>
          <p:nvPr>
            <p:ph type="sldNum" sz="quarter" idx="11"/>
          </p:nvPr>
        </p:nvSpPr>
        <p:spPr/>
        <p:txBody>
          <a:bodyPr/>
          <a:lstStyle/>
          <a:p>
            <a:pPr marL="0" marR="0" lvl="0" indent="0" algn="r" defTabSz="686047" rtl="0" eaLnBrk="1" fontAlgn="auto" latinLnBrk="0" hangingPunct="1">
              <a:lnSpc>
                <a:spcPct val="100000"/>
              </a:lnSpc>
              <a:spcBef>
                <a:spcPts val="0"/>
              </a:spcBef>
              <a:spcAft>
                <a:spcPts val="0"/>
              </a:spcAft>
              <a:buClrTx/>
              <a:buSzTx/>
              <a:buFontTx/>
              <a:buNone/>
              <a:tabLst/>
              <a:defRPr/>
            </a:pPr>
            <a:fld id="{30DB7900-D72E-4025-AF90-97BD6DF59E7D}" type="slidenum">
              <a:rPr kumimoji="0" lang="en-US" sz="1600" b="1" i="0" u="none" strike="noStrike" kern="1200" cap="none" spc="0" normalizeH="0" baseline="0" noProof="0" smtClean="0">
                <a:ln>
                  <a:noFill/>
                </a:ln>
                <a:solidFill>
                  <a:srgbClr val="000000"/>
                </a:solidFill>
                <a:effectLst/>
                <a:uLnTx/>
                <a:uFillTx/>
                <a:latin typeface="Segoe UI"/>
                <a:ea typeface="+mn-ea"/>
                <a:cs typeface="+mn-cs"/>
              </a:rPr>
              <a:pPr marL="0" marR="0" lvl="0" indent="0" algn="r" defTabSz="686047" rtl="0" eaLnBrk="1" fontAlgn="auto" latinLnBrk="0" hangingPunct="1">
                <a:lnSpc>
                  <a:spcPct val="100000"/>
                </a:lnSpc>
                <a:spcBef>
                  <a:spcPts val="0"/>
                </a:spcBef>
                <a:spcAft>
                  <a:spcPts val="0"/>
                </a:spcAft>
                <a:buClrTx/>
                <a:buSzTx/>
                <a:buFontTx/>
                <a:buNone/>
                <a:tabLst/>
                <a:defRPr/>
              </a:pPr>
              <a:t>49</a:t>
            </a:fld>
            <a:endParaRPr kumimoji="0" lang="en-US" sz="1600" b="1" i="0" u="none" strike="noStrike" kern="1200" cap="none" spc="0" normalizeH="0" baseline="0" noProof="0">
              <a:ln>
                <a:noFill/>
              </a:ln>
              <a:solidFill>
                <a:srgbClr val="000000"/>
              </a:solidFill>
              <a:effectLst/>
              <a:uLnTx/>
              <a:uFillTx/>
              <a:latin typeface="Segoe UI"/>
              <a:ea typeface="+mn-ea"/>
              <a:cs typeface="+mn-cs"/>
            </a:endParaRPr>
          </a:p>
        </p:txBody>
      </p:sp>
      <p:sp>
        <p:nvSpPr>
          <p:cNvPr id="8" name="TextBox 7"/>
          <p:cNvSpPr txBox="1"/>
          <p:nvPr/>
        </p:nvSpPr>
        <p:spPr>
          <a:xfrm>
            <a:off x="197727" y="1975389"/>
            <a:ext cx="1893916" cy="307777"/>
          </a:xfrm>
          <a:prstGeom prst="rect">
            <a:avLst/>
          </a:prstGeom>
          <a:noFill/>
        </p:spPr>
        <p:txBody>
          <a:bodyPr wrap="none" lIns="0" tIns="0" rIns="0" bIns="0" rtlCol="0">
            <a:spAutoFit/>
          </a:bodyPr>
          <a:lstStyle/>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gradFill>
                  <a:gsLst>
                    <a:gs pos="0">
                      <a:srgbClr val="000000">
                        <a:lumMod val="75000"/>
                        <a:lumOff val="25000"/>
                      </a:srgbClr>
                    </a:gs>
                    <a:gs pos="80000">
                      <a:srgbClr val="000000">
                        <a:lumMod val="65000"/>
                        <a:lumOff val="35000"/>
                      </a:srgbClr>
                    </a:gs>
                  </a:gsLst>
                  <a:lin ang="16200000" scaled="0"/>
                </a:gradFill>
                <a:effectLst/>
                <a:uLnTx/>
                <a:uFillTx/>
                <a:latin typeface="Garamond" panose="02020404030301010803" pitchFamily="18" charset="0"/>
                <a:ea typeface="+mn-ea"/>
                <a:cs typeface="+mn-cs"/>
              </a:rPr>
              <a:t>Entity of Interest</a:t>
            </a:r>
          </a:p>
        </p:txBody>
      </p:sp>
      <p:sp>
        <p:nvSpPr>
          <p:cNvPr id="14" name="TextBox 13"/>
          <p:cNvSpPr txBox="1"/>
          <p:nvPr/>
        </p:nvSpPr>
        <p:spPr>
          <a:xfrm>
            <a:off x="197727" y="3470594"/>
            <a:ext cx="1078821" cy="307777"/>
          </a:xfrm>
          <a:prstGeom prst="rect">
            <a:avLst/>
          </a:prstGeom>
          <a:noFill/>
        </p:spPr>
        <p:txBody>
          <a:bodyPr wrap="none" lIns="0" tIns="0" rIns="0" bIns="0" rtlCol="0">
            <a:spAutoFit/>
          </a:bodyPr>
          <a:lstStyle/>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gradFill>
                  <a:gsLst>
                    <a:gs pos="0">
                      <a:srgbClr val="000000">
                        <a:lumMod val="75000"/>
                        <a:lumOff val="25000"/>
                      </a:srgbClr>
                    </a:gs>
                    <a:gs pos="80000">
                      <a:srgbClr val="000000">
                        <a:lumMod val="65000"/>
                        <a:lumOff val="35000"/>
                      </a:srgbClr>
                    </a:gs>
                  </a:gsLst>
                  <a:lin ang="16200000" scaled="0"/>
                </a:gradFill>
                <a:effectLst/>
                <a:uLnTx/>
                <a:uFillTx/>
                <a:latin typeface="Garamond" panose="02020404030301010803" pitchFamily="18" charset="0"/>
                <a:ea typeface="+mn-ea"/>
                <a:cs typeface="+mn-cs"/>
              </a:rPr>
              <a:t>Attributes</a:t>
            </a:r>
          </a:p>
        </p:txBody>
      </p:sp>
      <p:sp>
        <p:nvSpPr>
          <p:cNvPr id="15" name="TextBox 14"/>
          <p:cNvSpPr txBox="1"/>
          <p:nvPr/>
        </p:nvSpPr>
        <p:spPr>
          <a:xfrm>
            <a:off x="197727" y="2638835"/>
            <a:ext cx="856004" cy="307777"/>
          </a:xfrm>
          <a:prstGeom prst="rect">
            <a:avLst/>
          </a:prstGeom>
          <a:noFill/>
        </p:spPr>
        <p:txBody>
          <a:bodyPr wrap="none" lIns="0" tIns="0" rIns="0" bIns="0" rtlCol="0">
            <a:spAutoFit/>
          </a:bodyPr>
          <a:lstStyle/>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gradFill>
                  <a:gsLst>
                    <a:gs pos="0">
                      <a:srgbClr val="000000">
                        <a:lumMod val="75000"/>
                        <a:lumOff val="25000"/>
                      </a:srgbClr>
                    </a:gs>
                    <a:gs pos="80000">
                      <a:srgbClr val="000000">
                        <a:lumMod val="65000"/>
                        <a:lumOff val="35000"/>
                      </a:srgbClr>
                    </a:gs>
                  </a:gsLst>
                  <a:lin ang="16200000" scaled="0"/>
                </a:gradFill>
                <a:effectLst/>
                <a:uLnTx/>
                <a:uFillTx/>
                <a:latin typeface="Garamond" panose="02020404030301010803" pitchFamily="18" charset="0"/>
                <a:ea typeface="+mn-ea"/>
                <a:cs typeface="+mn-cs"/>
              </a:rPr>
              <a:t>Context</a:t>
            </a:r>
          </a:p>
        </p:txBody>
      </p:sp>
      <p:sp>
        <p:nvSpPr>
          <p:cNvPr id="23" name="TextBox 22"/>
          <p:cNvSpPr txBox="1"/>
          <p:nvPr/>
        </p:nvSpPr>
        <p:spPr>
          <a:xfrm>
            <a:off x="2203910" y="1975389"/>
            <a:ext cx="1753942" cy="276999"/>
          </a:xfrm>
          <a:prstGeom prst="rect">
            <a:avLst/>
          </a:prstGeom>
          <a:noFill/>
        </p:spPr>
        <p:txBody>
          <a:bodyPr wrap="none" lIns="0" tIns="0" rIns="0" bIns="0" rtlCol="0">
            <a:spAutoFit/>
          </a:bodyPr>
          <a:lstStyle/>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C00000"/>
                </a:solidFill>
                <a:effectLst/>
                <a:uLnTx/>
                <a:uFillTx/>
                <a:latin typeface="Garamond" panose="02020404030301010803" pitchFamily="18" charset="0"/>
                <a:ea typeface="+mn-ea"/>
                <a:cs typeface="+mn-cs"/>
              </a:rPr>
              <a:t>Denzel Washington</a:t>
            </a:r>
          </a:p>
        </p:txBody>
      </p:sp>
      <p:sp>
        <p:nvSpPr>
          <p:cNvPr id="24" name="TextBox 23"/>
          <p:cNvSpPr txBox="1"/>
          <p:nvPr/>
        </p:nvSpPr>
        <p:spPr>
          <a:xfrm>
            <a:off x="2203910" y="3499055"/>
            <a:ext cx="819135" cy="276999"/>
          </a:xfrm>
          <a:prstGeom prst="rect">
            <a:avLst/>
          </a:prstGeom>
          <a:noFill/>
        </p:spPr>
        <p:txBody>
          <a:bodyPr wrap="none" lIns="0" tIns="0" rIns="0" bIns="0" rtlCol="0">
            <a:spAutoFit/>
          </a:bodyPr>
          <a:lstStyle/>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C00000"/>
                </a:solidFill>
                <a:effectLst/>
                <a:uLnTx/>
                <a:uFillTx/>
                <a:latin typeface="Garamond" panose="02020404030301010803" pitchFamily="18" charset="0"/>
                <a:ea typeface="+mn-ea"/>
                <a:cs typeface="+mn-cs"/>
              </a:rPr>
              <a:t>Ethnicity</a:t>
            </a:r>
          </a:p>
        </p:txBody>
      </p:sp>
      <p:sp>
        <p:nvSpPr>
          <p:cNvPr id="25" name="TextBox 24"/>
          <p:cNvSpPr txBox="1"/>
          <p:nvPr/>
        </p:nvSpPr>
        <p:spPr>
          <a:xfrm>
            <a:off x="2203910" y="2630840"/>
            <a:ext cx="2307106" cy="276999"/>
          </a:xfrm>
          <a:prstGeom prst="rect">
            <a:avLst/>
          </a:prstGeom>
          <a:noFill/>
        </p:spPr>
        <p:txBody>
          <a:bodyPr wrap="none" lIns="0" tIns="0" rIns="0" bIns="0" rtlCol="0">
            <a:spAutoFit/>
          </a:bodyPr>
          <a:lstStyle/>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C00000"/>
                </a:solidFill>
                <a:effectLst/>
                <a:uLnTx/>
                <a:uFillTx/>
                <a:latin typeface="Garamond" panose="02020404030301010803" pitchFamily="18" charset="0"/>
                <a:ea typeface="+mn-ea"/>
                <a:cs typeface="+mn-cs"/>
              </a:rPr>
              <a:t>Best Actor award winners</a:t>
            </a:r>
          </a:p>
        </p:txBody>
      </p:sp>
      <p:sp>
        <p:nvSpPr>
          <p:cNvPr id="12" name="TextBox 11">
            <a:extLst>
              <a:ext uri="{FF2B5EF4-FFF2-40B4-BE49-F238E27FC236}">
                <a16:creationId xmlns:a16="http://schemas.microsoft.com/office/drawing/2014/main" id="{E51296C9-41B4-6947-AC29-3D3FD24A65F0}"/>
              </a:ext>
            </a:extLst>
          </p:cNvPr>
          <p:cNvSpPr txBox="1"/>
          <p:nvPr/>
        </p:nvSpPr>
        <p:spPr>
          <a:xfrm>
            <a:off x="197727" y="4035268"/>
            <a:ext cx="1511311" cy="307777"/>
          </a:xfrm>
          <a:prstGeom prst="rect">
            <a:avLst/>
          </a:prstGeom>
          <a:noFill/>
        </p:spPr>
        <p:txBody>
          <a:bodyPr wrap="none" lIns="0" tIns="0" rIns="0" bIns="0" rtlCol="0">
            <a:spAutoFit/>
          </a:bodyPr>
          <a:lstStyle/>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gradFill>
                  <a:gsLst>
                    <a:gs pos="0">
                      <a:srgbClr val="000000">
                        <a:lumMod val="75000"/>
                        <a:lumOff val="25000"/>
                      </a:srgbClr>
                    </a:gs>
                    <a:gs pos="80000">
                      <a:srgbClr val="000000">
                        <a:lumMod val="65000"/>
                        <a:lumOff val="35000"/>
                      </a:srgbClr>
                    </a:gs>
                  </a:gsLst>
                  <a:lin ang="16200000" scaled="0"/>
                </a:gradFill>
                <a:effectLst/>
                <a:uLnTx/>
                <a:uFillTx/>
                <a:latin typeface="Garamond" panose="02020404030301010803" pitchFamily="18" charset="0"/>
                <a:ea typeface="+mn-ea"/>
                <a:cs typeface="+mn-cs"/>
              </a:rPr>
              <a:t>Peculiar value</a:t>
            </a:r>
          </a:p>
        </p:txBody>
      </p:sp>
      <p:sp>
        <p:nvSpPr>
          <p:cNvPr id="13" name="TextBox 12">
            <a:extLst>
              <a:ext uri="{FF2B5EF4-FFF2-40B4-BE49-F238E27FC236}">
                <a16:creationId xmlns:a16="http://schemas.microsoft.com/office/drawing/2014/main" id="{8C5A3289-F961-BE48-874D-ECAE943856A2}"/>
              </a:ext>
            </a:extLst>
          </p:cNvPr>
          <p:cNvSpPr txBox="1"/>
          <p:nvPr/>
        </p:nvSpPr>
        <p:spPr>
          <a:xfrm>
            <a:off x="2203910" y="4063729"/>
            <a:ext cx="1594988" cy="553998"/>
          </a:xfrm>
          <a:prstGeom prst="rect">
            <a:avLst/>
          </a:prstGeom>
          <a:noFill/>
        </p:spPr>
        <p:txBody>
          <a:bodyPr wrap="none" lIns="0" tIns="0" rIns="0" bIns="0" rtlCol="0">
            <a:spAutoFit/>
          </a:bodyPr>
          <a:lstStyle/>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C00000"/>
                </a:solidFill>
                <a:effectLst/>
                <a:uLnTx/>
                <a:uFillTx/>
                <a:latin typeface="Garamond" panose="02020404030301010803" pitchFamily="18" charset="0"/>
                <a:ea typeface="+mn-ea"/>
                <a:cs typeface="+mn-cs"/>
              </a:rPr>
              <a:t>African American</a:t>
            </a:r>
          </a:p>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C00000"/>
                </a:solidFill>
                <a:effectLst/>
                <a:uLnTx/>
                <a:uFillTx/>
                <a:latin typeface="Garamond" panose="02020404030301010803" pitchFamily="18" charset="0"/>
                <a:ea typeface="+mn-ea"/>
                <a:cs typeface="+mn-cs"/>
              </a:rPr>
              <a:t>(only two satisfy) </a:t>
            </a:r>
          </a:p>
        </p:txBody>
      </p:sp>
      <p:sp>
        <p:nvSpPr>
          <p:cNvPr id="27" name="Text Placeholder 2">
            <a:extLst>
              <a:ext uri="{FF2B5EF4-FFF2-40B4-BE49-F238E27FC236}">
                <a16:creationId xmlns:a16="http://schemas.microsoft.com/office/drawing/2014/main" id="{AC1CC68F-CB23-DC4D-8279-D826DC339DA6}"/>
              </a:ext>
            </a:extLst>
          </p:cNvPr>
          <p:cNvSpPr txBox="1">
            <a:spLocks/>
          </p:cNvSpPr>
          <p:nvPr/>
        </p:nvSpPr>
        <p:spPr>
          <a:xfrm>
            <a:off x="1709038" y="890297"/>
            <a:ext cx="6836803" cy="849463"/>
          </a:xfrm>
          <a:prstGeom prst="rect">
            <a:avLst/>
          </a:prstGeom>
          <a:noFill/>
          <a:ln cap="rnd">
            <a:noFill/>
          </a:ln>
        </p:spPr>
        <p:txBody>
          <a:bodyPr vert="horz" wrap="square" lIns="91440" tIns="91440" rIns="0" bIns="91440" rtlCol="0">
            <a:spAutoFit/>
          </a:bodyPr>
          <a:lstStyle>
            <a:lvl1pPr marL="457200" indent="-457200" algn="l" defTabSz="686047" rtl="0" eaLnBrk="1" latinLnBrk="0" hangingPunct="1">
              <a:lnSpc>
                <a:spcPct val="90000"/>
              </a:lnSpc>
              <a:spcBef>
                <a:spcPct val="20000"/>
              </a:spcBef>
              <a:buSzPct val="90000"/>
              <a:buFont typeface="Courier New" panose="02070309020205020404" pitchFamily="49" charset="0"/>
              <a:buChar char="o"/>
              <a:defRPr sz="3200" kern="1200">
                <a:solidFill>
                  <a:srgbClr val="EE8200"/>
                </a:solidFill>
                <a:latin typeface="Garamond" panose="02020404030301010803" pitchFamily="18" charset="0"/>
                <a:ea typeface="+mn-ea"/>
                <a:cs typeface="+mn-cs"/>
              </a:defRPr>
            </a:lvl1pPr>
            <a:lvl2pPr marL="472868" indent="-213207" algn="l" defTabSz="686047" rtl="0" eaLnBrk="1" latinLnBrk="0" hangingPunct="1">
              <a:lnSpc>
                <a:spcPct val="90000"/>
              </a:lnSpc>
              <a:spcBef>
                <a:spcPct val="20000"/>
              </a:spcBef>
              <a:buSzPct val="90000"/>
              <a:buFont typeface="Courier New" panose="02070309020205020404" pitchFamily="49" charset="0"/>
              <a:buChar char="o"/>
              <a:tabLst>
                <a:tab pos="472868" algn="l"/>
              </a:tabLst>
              <a:defRPr sz="2800" kern="1200">
                <a:solidFill>
                  <a:schemeClr val="tx1"/>
                </a:solidFill>
                <a:latin typeface="Garamond" panose="02020404030301010803" pitchFamily="18" charset="0"/>
                <a:ea typeface="+mn-ea"/>
                <a:cs typeface="+mn-cs"/>
              </a:defRPr>
            </a:lvl2pPr>
            <a:lvl3pPr marL="686074" indent="-213207" algn="l" defTabSz="686047" rtl="0" eaLnBrk="1" latinLnBrk="0" hangingPunct="1">
              <a:lnSpc>
                <a:spcPct val="90000"/>
              </a:lnSpc>
              <a:spcBef>
                <a:spcPct val="20000"/>
              </a:spcBef>
              <a:buSzPct val="90000"/>
              <a:buFont typeface="Courier New" panose="02070309020205020404" pitchFamily="49" charset="0"/>
              <a:buChar char="o"/>
              <a:defRPr sz="2400" kern="1200">
                <a:solidFill>
                  <a:schemeClr val="tx1"/>
                </a:solidFill>
                <a:latin typeface="Garamond" panose="02020404030301010803" pitchFamily="18" charset="0"/>
                <a:ea typeface="+mn-ea"/>
                <a:cs typeface="+mn-cs"/>
              </a:defRPr>
            </a:lvl3pPr>
            <a:lvl4pPr marL="1112489" indent="-167946" algn="l" defTabSz="686047" rtl="0" eaLnBrk="1" latinLnBrk="0" hangingPunct="1">
              <a:lnSpc>
                <a:spcPct val="90000"/>
              </a:lnSpc>
              <a:spcBef>
                <a:spcPct val="20000"/>
              </a:spcBef>
              <a:buSzPct val="90000"/>
              <a:buFont typeface="Courier New" panose="02070309020205020404" pitchFamily="49" charset="0"/>
              <a:buChar char="o"/>
              <a:tabLst>
                <a:tab pos="686074" algn="l"/>
              </a:tabLst>
              <a:defRPr sz="2000" kern="1200">
                <a:solidFill>
                  <a:schemeClr val="tx1"/>
                </a:solidFill>
                <a:latin typeface="Garamond" panose="02020404030301010803" pitchFamily="18" charset="0"/>
                <a:ea typeface="+mn-ea"/>
                <a:cs typeface="+mn-cs"/>
              </a:defRPr>
            </a:lvl4pPr>
            <a:lvl5pPr marL="1285199" indent="-172710" algn="l" defTabSz="686047" rtl="0" eaLnBrk="1" latinLnBrk="0" hangingPunct="1">
              <a:lnSpc>
                <a:spcPct val="90000"/>
              </a:lnSpc>
              <a:spcBef>
                <a:spcPct val="20000"/>
              </a:spcBef>
              <a:buSzPct val="90000"/>
              <a:buFont typeface="Courier New" panose="02070309020205020404" pitchFamily="49" charset="0"/>
              <a:buChar char="o"/>
              <a:defRPr sz="1800" kern="1200">
                <a:solidFill>
                  <a:schemeClr val="tx1"/>
                </a:solidFill>
                <a:latin typeface="Garamond" panose="02020404030301010803" pitchFamily="18" charset="0"/>
                <a:ea typeface="+mn-ea"/>
                <a:cs typeface="+mn-cs"/>
              </a:defRPr>
            </a:lvl5pPr>
            <a:lvl6pPr marL="1886629"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652"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676"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700"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marR="0" lvl="0" indent="0" algn="l" defTabSz="686047" rtl="0" eaLnBrk="1" fontAlgn="auto" latinLnBrk="0" hangingPunct="1">
              <a:lnSpc>
                <a:spcPct val="90000"/>
              </a:lnSpc>
              <a:spcBef>
                <a:spcPct val="20000"/>
              </a:spcBef>
              <a:spcAft>
                <a:spcPts val="0"/>
              </a:spcAft>
              <a:buClrTx/>
              <a:buSzPct val="90000"/>
              <a:buFont typeface="Courier New" panose="02070309020205020404" pitchFamily="49" charset="0"/>
              <a:buNone/>
              <a:tabLst/>
              <a:defRPr/>
            </a:pPr>
            <a:r>
              <a:rPr kumimoji="0" lang="en-US" sz="2400" b="0" i="0" u="none" strike="noStrike" kern="1200" cap="none" spc="0" normalizeH="0" baseline="0" noProof="0" dirty="0">
                <a:ln>
                  <a:noFill/>
                </a:ln>
                <a:solidFill>
                  <a:srgbClr val="C00000"/>
                </a:solidFill>
                <a:effectLst/>
                <a:uLnTx/>
                <a:uFillTx/>
                <a:latin typeface="Garamond" panose="02020404030301010803" pitchFamily="18" charset="0"/>
                <a:ea typeface="+mn-ea"/>
                <a:cs typeface="+mn-cs"/>
              </a:rPr>
              <a:t>Denzel Washington </a:t>
            </a:r>
            <a:r>
              <a:rPr kumimoji="0" lang="en-US" sz="2400" b="0"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followed Sidney Poitier as only the second </a:t>
            </a:r>
            <a:r>
              <a:rPr kumimoji="0" lang="en-US" sz="2400" b="0" i="0" u="none" strike="noStrike" kern="1200" cap="none" spc="0" normalizeH="0" baseline="0" noProof="0" dirty="0">
                <a:ln>
                  <a:noFill/>
                </a:ln>
                <a:solidFill>
                  <a:srgbClr val="C00000"/>
                </a:solidFill>
                <a:effectLst/>
                <a:uLnTx/>
                <a:uFillTx/>
                <a:latin typeface="Garamond" panose="02020404030301010803" pitchFamily="18" charset="0"/>
                <a:ea typeface="+mn-ea"/>
                <a:cs typeface="+mn-cs"/>
              </a:rPr>
              <a:t>black</a:t>
            </a:r>
            <a:r>
              <a:rPr kumimoji="0" lang="en-US" sz="2400" b="0"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 to win the </a:t>
            </a:r>
            <a:r>
              <a:rPr kumimoji="0" lang="en-US" sz="2400" b="0" i="0" u="none" strike="noStrike" kern="1200" cap="none" spc="0" normalizeH="0" baseline="0" noProof="0" dirty="0">
                <a:ln>
                  <a:noFill/>
                </a:ln>
                <a:solidFill>
                  <a:srgbClr val="C00000"/>
                </a:solidFill>
                <a:effectLst/>
                <a:uLnTx/>
                <a:uFillTx/>
                <a:latin typeface="Garamond" panose="02020404030301010803" pitchFamily="18" charset="0"/>
                <a:ea typeface="+mn-ea"/>
                <a:cs typeface="+mn-cs"/>
              </a:rPr>
              <a:t>Best Actor award</a:t>
            </a:r>
            <a:r>
              <a:rPr kumimoji="0" lang="en-US" sz="2400" b="0"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a:t>
            </a:r>
          </a:p>
        </p:txBody>
      </p:sp>
      <p:pic>
        <p:nvPicPr>
          <p:cNvPr id="28" name="Picture 4" descr="http://abcnews.go.com/assets/beta/assets/abcn_images/abc_logo_aluminum.png">
            <a:extLst>
              <a:ext uri="{FF2B5EF4-FFF2-40B4-BE49-F238E27FC236}">
                <a16:creationId xmlns:a16="http://schemas.microsoft.com/office/drawing/2014/main" id="{90AD2F21-2FE3-9B49-A397-24D75CDBB6B0}"/>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50433" y="1031124"/>
            <a:ext cx="1050709" cy="420283"/>
          </a:xfrm>
          <a:prstGeom prst="rect">
            <a:avLst/>
          </a:prstGeom>
          <a:solidFill>
            <a:schemeClr val="bg1"/>
          </a:solidFill>
        </p:spPr>
      </p:pic>
    </p:spTree>
    <p:extLst>
      <p:ext uri="{BB962C8B-B14F-4D97-AF65-F5344CB8AC3E}">
        <p14:creationId xmlns:p14="http://schemas.microsoft.com/office/powerpoint/2010/main" val="105712444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3">
            <a:extLst>
              <a:ext uri="{FF2B5EF4-FFF2-40B4-BE49-F238E27FC236}">
                <a16:creationId xmlns:a16="http://schemas.microsoft.com/office/drawing/2014/main" id="{FC861CB0-44EF-FB48-BA7B-4D3AD847539B}"/>
              </a:ext>
            </a:extLst>
          </p:cNvPr>
          <p:cNvSpPr>
            <a:spLocks noGrp="1"/>
          </p:cNvSpPr>
          <p:nvPr>
            <p:ph type="sldNum" sz="quarter" idx="10"/>
          </p:nvPr>
        </p:nvSpPr>
        <p:spPr>
          <a:xfrm>
            <a:off x="7078054" y="4868863"/>
            <a:ext cx="2057400" cy="274637"/>
          </a:xfrm>
        </p:spPr>
        <p:txBody>
          <a:bodyPr/>
          <a:lstStyle/>
          <a:p>
            <a:pPr marL="0" marR="0" lvl="0" indent="0" algn="r" defTabSz="686047" rtl="0" eaLnBrk="1" fontAlgn="auto" latinLnBrk="0" hangingPunct="1">
              <a:lnSpc>
                <a:spcPct val="100000"/>
              </a:lnSpc>
              <a:spcBef>
                <a:spcPts val="0"/>
              </a:spcBef>
              <a:spcAft>
                <a:spcPts val="0"/>
              </a:spcAft>
              <a:buClrTx/>
              <a:buSzTx/>
              <a:buFontTx/>
              <a:buNone/>
              <a:tabLst/>
              <a:defRPr/>
            </a:pPr>
            <a:fld id="{FC2EED17-1836-6142-A4B1-ABB9C7C22E41}" type="slidenum">
              <a:rPr kumimoji="0" lang="en-US" sz="1600" b="1" i="0" u="none" strike="noStrike" kern="1200" cap="none" spc="0" normalizeH="0" baseline="0" noProof="0" smtClean="0">
                <a:ln>
                  <a:noFill/>
                </a:ln>
                <a:solidFill>
                  <a:srgbClr val="000000"/>
                </a:solidFill>
                <a:effectLst/>
                <a:uLnTx/>
                <a:uFillTx/>
                <a:latin typeface="Segoe UI"/>
                <a:ea typeface="+mn-ea"/>
                <a:cs typeface="+mn-cs"/>
              </a:rPr>
              <a:pPr marL="0" marR="0" lvl="0" indent="0" algn="r" defTabSz="686047" rtl="0" eaLnBrk="1" fontAlgn="auto" latinLnBrk="0" hangingPunct="1">
                <a:lnSpc>
                  <a:spcPct val="100000"/>
                </a:lnSpc>
                <a:spcBef>
                  <a:spcPts val="0"/>
                </a:spcBef>
                <a:spcAft>
                  <a:spcPts val="0"/>
                </a:spcAft>
                <a:buClrTx/>
                <a:buSzTx/>
                <a:buFontTx/>
                <a:buNone/>
                <a:tabLst/>
                <a:defRPr/>
              </a:pPr>
              <a:t>5</a:t>
            </a:fld>
            <a:endParaRPr kumimoji="0" lang="en-US" sz="1600" b="1" i="0" u="none" strike="noStrike" kern="1200" cap="none" spc="0" normalizeH="0" baseline="0" noProof="0" dirty="0">
              <a:ln>
                <a:noFill/>
              </a:ln>
              <a:solidFill>
                <a:srgbClr val="000000"/>
              </a:solidFill>
              <a:effectLst/>
              <a:uLnTx/>
              <a:uFillTx/>
              <a:latin typeface="Segoe UI"/>
              <a:ea typeface="+mn-ea"/>
              <a:cs typeface="+mn-cs"/>
            </a:endParaRPr>
          </a:p>
        </p:txBody>
      </p:sp>
      <p:pic>
        <p:nvPicPr>
          <p:cNvPr id="2" name="Picture 1">
            <a:extLst>
              <a:ext uri="{FF2B5EF4-FFF2-40B4-BE49-F238E27FC236}">
                <a16:creationId xmlns:a16="http://schemas.microsoft.com/office/drawing/2014/main" id="{34622DF6-2538-C741-9314-379B667A56A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49462" y="1556362"/>
            <a:ext cx="7057293" cy="1607991"/>
          </a:xfrm>
          <a:prstGeom prst="rect">
            <a:avLst/>
          </a:prstGeom>
        </p:spPr>
      </p:pic>
      <p:pic>
        <p:nvPicPr>
          <p:cNvPr id="4" name="Picture 3">
            <a:extLst>
              <a:ext uri="{FF2B5EF4-FFF2-40B4-BE49-F238E27FC236}">
                <a16:creationId xmlns:a16="http://schemas.microsoft.com/office/drawing/2014/main" id="{C80D9D4A-940A-2F4F-8B01-A4FB889E4B34}"/>
              </a:ext>
            </a:extLst>
          </p:cNvPr>
          <p:cNvPicPr>
            <a:picLocks noChangeAspect="1"/>
          </p:cNvPicPr>
          <p:nvPr/>
        </p:nvPicPr>
        <p:blipFill>
          <a:blip r:embed="rId4"/>
          <a:stretch>
            <a:fillRect/>
          </a:stretch>
        </p:blipFill>
        <p:spPr>
          <a:xfrm>
            <a:off x="869709" y="592633"/>
            <a:ext cx="7416800" cy="431800"/>
          </a:xfrm>
          <a:prstGeom prst="rect">
            <a:avLst/>
          </a:prstGeom>
        </p:spPr>
      </p:pic>
      <p:pic>
        <p:nvPicPr>
          <p:cNvPr id="8" name="Picture 7">
            <a:extLst>
              <a:ext uri="{FF2B5EF4-FFF2-40B4-BE49-F238E27FC236}">
                <a16:creationId xmlns:a16="http://schemas.microsoft.com/office/drawing/2014/main" id="{4EC216C2-BD52-F341-B8A2-EF2A751B762A}"/>
              </a:ext>
            </a:extLst>
          </p:cNvPr>
          <p:cNvPicPr>
            <a:picLocks noChangeAspect="1"/>
          </p:cNvPicPr>
          <p:nvPr/>
        </p:nvPicPr>
        <p:blipFill>
          <a:blip r:embed="rId5"/>
          <a:stretch>
            <a:fillRect/>
          </a:stretch>
        </p:blipFill>
        <p:spPr>
          <a:xfrm>
            <a:off x="932229" y="914510"/>
            <a:ext cx="7277100" cy="660400"/>
          </a:xfrm>
          <a:prstGeom prst="rect">
            <a:avLst/>
          </a:prstGeom>
        </p:spPr>
      </p:pic>
      <p:pic>
        <p:nvPicPr>
          <p:cNvPr id="10" name="Picture 9">
            <a:extLst>
              <a:ext uri="{FF2B5EF4-FFF2-40B4-BE49-F238E27FC236}">
                <a16:creationId xmlns:a16="http://schemas.microsoft.com/office/drawing/2014/main" id="{FD64744A-0956-634C-9E5A-41780DE972D9}"/>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20650" y="3735590"/>
            <a:ext cx="4052765" cy="1089226"/>
          </a:xfrm>
          <a:prstGeom prst="rect">
            <a:avLst/>
          </a:prstGeom>
        </p:spPr>
      </p:pic>
      <p:pic>
        <p:nvPicPr>
          <p:cNvPr id="11" name="Picture 10">
            <a:extLst>
              <a:ext uri="{FF2B5EF4-FFF2-40B4-BE49-F238E27FC236}">
                <a16:creationId xmlns:a16="http://schemas.microsoft.com/office/drawing/2014/main" id="{FEE0B68C-B247-BF47-82C3-CB6E46BCDEAF}"/>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4446223" y="3856133"/>
            <a:ext cx="4689231" cy="848139"/>
          </a:xfrm>
          <a:prstGeom prst="rect">
            <a:avLst/>
          </a:prstGeom>
        </p:spPr>
      </p:pic>
      <p:sp>
        <p:nvSpPr>
          <p:cNvPr id="32" name="Rectangle 31">
            <a:extLst>
              <a:ext uri="{FF2B5EF4-FFF2-40B4-BE49-F238E27FC236}">
                <a16:creationId xmlns:a16="http://schemas.microsoft.com/office/drawing/2014/main" id="{BD861015-BF41-844F-9557-C68D91016646}"/>
              </a:ext>
            </a:extLst>
          </p:cNvPr>
          <p:cNvSpPr/>
          <p:nvPr/>
        </p:nvSpPr>
        <p:spPr>
          <a:xfrm>
            <a:off x="1035940" y="3335480"/>
            <a:ext cx="1683814" cy="400110"/>
          </a:xfrm>
          <a:prstGeom prst="rect">
            <a:avLst/>
          </a:prstGeom>
        </p:spPr>
        <p:txBody>
          <a:bodyPr wrap="square">
            <a:spAutoFit/>
          </a:bodyPr>
          <a:lstStyle/>
          <a:p>
            <a:r>
              <a:rPr lang="en-US" sz="2000" b="1" dirty="0">
                <a:solidFill>
                  <a:srgbClr val="C00000"/>
                </a:solidFill>
                <a:latin typeface="Open Sans" panose="020B0606030504020204" pitchFamily="34" charset="0"/>
                <a:ea typeface="Open Sans" panose="020B0606030504020204" pitchFamily="34" charset="0"/>
                <a:cs typeface="Open Sans" panose="020B0606030504020204" pitchFamily="34" charset="0"/>
              </a:rPr>
              <a:t>fact-finding</a:t>
            </a:r>
          </a:p>
        </p:txBody>
      </p:sp>
      <p:sp>
        <p:nvSpPr>
          <p:cNvPr id="33" name="Rectangle 32">
            <a:extLst>
              <a:ext uri="{FF2B5EF4-FFF2-40B4-BE49-F238E27FC236}">
                <a16:creationId xmlns:a16="http://schemas.microsoft.com/office/drawing/2014/main" id="{A2F2D04A-98DA-3446-896F-2D2A391CC80D}"/>
              </a:ext>
            </a:extLst>
          </p:cNvPr>
          <p:cNvSpPr/>
          <p:nvPr/>
        </p:nvSpPr>
        <p:spPr>
          <a:xfrm>
            <a:off x="5830677" y="3328944"/>
            <a:ext cx="1898737" cy="400110"/>
          </a:xfrm>
          <a:prstGeom prst="rect">
            <a:avLst/>
          </a:prstGeom>
        </p:spPr>
        <p:txBody>
          <a:bodyPr wrap="square">
            <a:spAutoFit/>
          </a:bodyPr>
          <a:lstStyle/>
          <a:p>
            <a:r>
              <a:rPr lang="en-US" sz="2000" b="1" dirty="0">
                <a:solidFill>
                  <a:srgbClr val="C00000"/>
                </a:solidFill>
                <a:latin typeface="Open Sans" panose="020B0606030504020204" pitchFamily="34" charset="0"/>
                <a:ea typeface="Open Sans" panose="020B0606030504020204" pitchFamily="34" charset="0"/>
                <a:cs typeface="Open Sans" panose="020B0606030504020204" pitchFamily="34" charset="0"/>
              </a:rPr>
              <a:t>fact-checking</a:t>
            </a:r>
          </a:p>
        </p:txBody>
      </p:sp>
      <p:sp>
        <p:nvSpPr>
          <p:cNvPr id="13" name="Title 2">
            <a:extLst>
              <a:ext uri="{FF2B5EF4-FFF2-40B4-BE49-F238E27FC236}">
                <a16:creationId xmlns:a16="http://schemas.microsoft.com/office/drawing/2014/main" id="{72261139-0D33-0144-A7E7-4C49EF32EBDD}"/>
              </a:ext>
            </a:extLst>
          </p:cNvPr>
          <p:cNvSpPr txBox="1">
            <a:spLocks/>
          </p:cNvSpPr>
          <p:nvPr/>
        </p:nvSpPr>
        <p:spPr>
          <a:xfrm>
            <a:off x="162838" y="52231"/>
            <a:ext cx="7928976" cy="722751"/>
          </a:xfrm>
          <a:prstGeom prst="rect">
            <a:avLst/>
          </a:prstGeom>
        </p:spPr>
        <p:txBody>
          <a:bodyPr vert="horz" wrap="square" lIns="91440" tIns="45720" rIns="91440" bIns="45720" rtlCol="0" anchor="ctr" anchorCtr="0">
            <a:normAutofit/>
          </a:bodyPr>
          <a:lstStyle>
            <a:lvl1pPr algn="l" defTabSz="686047" rtl="0" eaLnBrk="1" latinLnBrk="0" hangingPunct="1">
              <a:lnSpc>
                <a:spcPct val="90000"/>
              </a:lnSpc>
              <a:spcBef>
                <a:spcPct val="0"/>
              </a:spcBef>
              <a:buNone/>
              <a:defRPr lang="en-US" sz="4400" b="1" kern="1200" cap="none" spc="-100" baseline="0" dirty="0" smtClean="0">
                <a:ln w="3175">
                  <a:noFill/>
                </a:ln>
                <a:solidFill>
                  <a:srgbClr val="13409F"/>
                </a:solidFill>
                <a:effectLst/>
                <a:latin typeface="Open Sans" panose="020B0606030504020204" pitchFamily="34" charset="0"/>
                <a:ea typeface="Open Sans" panose="020B0606030504020204" pitchFamily="34" charset="0"/>
                <a:cs typeface="Open Sans" panose="020B0606030504020204" pitchFamily="34" charset="0"/>
              </a:defRPr>
            </a:lvl1pPr>
          </a:lstStyle>
          <a:p>
            <a:r>
              <a:rPr lang="en-US" sz="4000" dirty="0"/>
              <a:t>CIDR 2011</a:t>
            </a:r>
          </a:p>
        </p:txBody>
      </p:sp>
    </p:spTree>
    <p:extLst>
      <p:ext uri="{BB962C8B-B14F-4D97-AF65-F5344CB8AC3E}">
        <p14:creationId xmlns:p14="http://schemas.microsoft.com/office/powerpoint/2010/main" val="42858277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71402"/>
          </a:xfrm>
        </p:spPr>
        <p:txBody>
          <a:bodyPr/>
          <a:lstStyle/>
          <a:p>
            <a:r>
              <a:rPr lang="en-US" dirty="0"/>
              <a:t>Exceptional Facts</a:t>
            </a:r>
          </a:p>
        </p:txBody>
      </p:sp>
      <p:sp>
        <p:nvSpPr>
          <p:cNvPr id="3" name="Text Placeholder 2"/>
          <p:cNvSpPr>
            <a:spLocks noGrp="1"/>
          </p:cNvSpPr>
          <p:nvPr>
            <p:ph type="body" sz="quarter" idx="10"/>
          </p:nvPr>
        </p:nvSpPr>
        <p:spPr>
          <a:xfrm>
            <a:off x="1709038" y="890297"/>
            <a:ext cx="6836803" cy="738664"/>
          </a:xfrm>
          <a:prstGeom prst="rect">
            <a:avLst/>
          </a:prstGeom>
          <a:noFill/>
          <a:ln cap="rnd">
            <a:noFill/>
          </a:ln>
        </p:spPr>
        <p:txBody>
          <a:bodyPr lIns="91440" tIns="91440" bIns="91440"/>
          <a:lstStyle/>
          <a:p>
            <a:pPr marL="0" indent="0">
              <a:buNone/>
            </a:pPr>
            <a:r>
              <a:rPr lang="en-US" sz="2000" dirty="0">
                <a:solidFill>
                  <a:srgbClr val="C00000"/>
                </a:solidFill>
              </a:rPr>
              <a:t>Denzel Washington </a:t>
            </a:r>
            <a:r>
              <a:rPr lang="en-US" sz="2000" dirty="0">
                <a:solidFill>
                  <a:schemeClr val="tx1"/>
                </a:solidFill>
              </a:rPr>
              <a:t>followed Sidney Poitier as only the second </a:t>
            </a:r>
            <a:r>
              <a:rPr lang="en-US" sz="2000" dirty="0">
                <a:solidFill>
                  <a:srgbClr val="C00000"/>
                </a:solidFill>
              </a:rPr>
              <a:t>black</a:t>
            </a:r>
            <a:r>
              <a:rPr lang="en-US" sz="2000" dirty="0">
                <a:solidFill>
                  <a:schemeClr val="tx1"/>
                </a:solidFill>
              </a:rPr>
              <a:t> to win the </a:t>
            </a:r>
            <a:r>
              <a:rPr lang="en-US" sz="2000" dirty="0">
                <a:solidFill>
                  <a:srgbClr val="C00000"/>
                </a:solidFill>
              </a:rPr>
              <a:t>Best Actor award</a:t>
            </a:r>
            <a:r>
              <a:rPr lang="en-US" sz="2000" dirty="0">
                <a:solidFill>
                  <a:schemeClr val="tx1"/>
                </a:solidFill>
              </a:rPr>
              <a:t>.</a:t>
            </a:r>
          </a:p>
        </p:txBody>
      </p:sp>
      <p:sp>
        <p:nvSpPr>
          <p:cNvPr id="4" name="Slide Number Placeholder 3"/>
          <p:cNvSpPr>
            <a:spLocks noGrp="1"/>
          </p:cNvSpPr>
          <p:nvPr>
            <p:ph type="sldNum" sz="quarter" idx="11"/>
          </p:nvPr>
        </p:nvSpPr>
        <p:spPr/>
        <p:txBody>
          <a:bodyPr/>
          <a:lstStyle/>
          <a:p>
            <a:pPr marL="0" marR="0" lvl="0" indent="0" algn="r" defTabSz="686047" rtl="0" eaLnBrk="1" fontAlgn="auto" latinLnBrk="0" hangingPunct="1">
              <a:lnSpc>
                <a:spcPct val="100000"/>
              </a:lnSpc>
              <a:spcBef>
                <a:spcPts val="0"/>
              </a:spcBef>
              <a:spcAft>
                <a:spcPts val="0"/>
              </a:spcAft>
              <a:buClrTx/>
              <a:buSzTx/>
              <a:buFontTx/>
              <a:buNone/>
              <a:tabLst/>
              <a:defRPr/>
            </a:pPr>
            <a:fld id="{30DB7900-D72E-4025-AF90-97BD6DF59E7D}" type="slidenum">
              <a:rPr kumimoji="0" lang="en-US" sz="1600" b="1" i="0" u="none" strike="noStrike" kern="1200" cap="none" spc="0" normalizeH="0" baseline="0" noProof="0" smtClean="0">
                <a:ln>
                  <a:noFill/>
                </a:ln>
                <a:solidFill>
                  <a:srgbClr val="000000"/>
                </a:solidFill>
                <a:effectLst/>
                <a:uLnTx/>
                <a:uFillTx/>
                <a:latin typeface="Segoe UI"/>
                <a:ea typeface="+mn-ea"/>
                <a:cs typeface="+mn-cs"/>
              </a:rPr>
              <a:pPr marL="0" marR="0" lvl="0" indent="0" algn="r" defTabSz="686047" rtl="0" eaLnBrk="1" fontAlgn="auto" latinLnBrk="0" hangingPunct="1">
                <a:lnSpc>
                  <a:spcPct val="100000"/>
                </a:lnSpc>
                <a:spcBef>
                  <a:spcPts val="0"/>
                </a:spcBef>
                <a:spcAft>
                  <a:spcPts val="0"/>
                </a:spcAft>
                <a:buClrTx/>
                <a:buSzTx/>
                <a:buFontTx/>
                <a:buNone/>
                <a:tabLst/>
                <a:defRPr/>
              </a:pPr>
              <a:t>50</a:t>
            </a:fld>
            <a:endParaRPr kumimoji="0" lang="en-US" sz="1600" b="1" i="0" u="none" strike="noStrike" kern="1200" cap="none" spc="0" normalizeH="0" baseline="0" noProof="0">
              <a:ln>
                <a:noFill/>
              </a:ln>
              <a:solidFill>
                <a:srgbClr val="000000"/>
              </a:solidFill>
              <a:effectLst/>
              <a:uLnTx/>
              <a:uFillTx/>
              <a:latin typeface="Segoe UI"/>
              <a:ea typeface="+mn-ea"/>
              <a:cs typeface="+mn-cs"/>
            </a:endParaRPr>
          </a:p>
        </p:txBody>
      </p:sp>
      <p:pic>
        <p:nvPicPr>
          <p:cNvPr id="2052" name="Picture 4" descr="http://abcnews.go.com/assets/beta/assets/abcn_images/abc_logo_aluminum.pn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50433" y="1031124"/>
            <a:ext cx="1050709" cy="420283"/>
          </a:xfrm>
          <a:prstGeom prst="rect">
            <a:avLst/>
          </a:prstGeom>
          <a:solidFill>
            <a:schemeClr val="bg1"/>
          </a:solidFill>
        </p:spPr>
      </p:pic>
      <p:sp>
        <p:nvSpPr>
          <p:cNvPr id="8" name="TextBox 7"/>
          <p:cNvSpPr txBox="1"/>
          <p:nvPr/>
        </p:nvSpPr>
        <p:spPr>
          <a:xfrm>
            <a:off x="197727" y="1975389"/>
            <a:ext cx="1893916" cy="307777"/>
          </a:xfrm>
          <a:prstGeom prst="rect">
            <a:avLst/>
          </a:prstGeom>
          <a:noFill/>
        </p:spPr>
        <p:txBody>
          <a:bodyPr wrap="none" lIns="0" tIns="0" rIns="0" bIns="0" rtlCol="0">
            <a:spAutoFit/>
          </a:bodyPr>
          <a:lstStyle/>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gradFill>
                  <a:gsLst>
                    <a:gs pos="0">
                      <a:srgbClr val="000000">
                        <a:lumMod val="75000"/>
                        <a:lumOff val="25000"/>
                      </a:srgbClr>
                    </a:gs>
                    <a:gs pos="80000">
                      <a:srgbClr val="000000">
                        <a:lumMod val="65000"/>
                        <a:lumOff val="35000"/>
                      </a:srgbClr>
                    </a:gs>
                  </a:gsLst>
                  <a:lin ang="16200000" scaled="0"/>
                </a:gradFill>
                <a:effectLst/>
                <a:uLnTx/>
                <a:uFillTx/>
                <a:latin typeface="Garamond" panose="02020404030301010803" pitchFamily="18" charset="0"/>
                <a:ea typeface="+mn-ea"/>
                <a:cs typeface="+mn-cs"/>
              </a:rPr>
              <a:t>Entity of Interest</a:t>
            </a:r>
          </a:p>
        </p:txBody>
      </p:sp>
      <p:sp>
        <p:nvSpPr>
          <p:cNvPr id="14" name="TextBox 13"/>
          <p:cNvSpPr txBox="1"/>
          <p:nvPr/>
        </p:nvSpPr>
        <p:spPr>
          <a:xfrm>
            <a:off x="197727" y="3470594"/>
            <a:ext cx="1078821" cy="307777"/>
          </a:xfrm>
          <a:prstGeom prst="rect">
            <a:avLst/>
          </a:prstGeom>
          <a:noFill/>
        </p:spPr>
        <p:txBody>
          <a:bodyPr wrap="none" lIns="0" tIns="0" rIns="0" bIns="0" rtlCol="0">
            <a:spAutoFit/>
          </a:bodyPr>
          <a:lstStyle/>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gradFill>
                  <a:gsLst>
                    <a:gs pos="0">
                      <a:srgbClr val="000000">
                        <a:lumMod val="75000"/>
                        <a:lumOff val="25000"/>
                      </a:srgbClr>
                    </a:gs>
                    <a:gs pos="80000">
                      <a:srgbClr val="000000">
                        <a:lumMod val="65000"/>
                        <a:lumOff val="35000"/>
                      </a:srgbClr>
                    </a:gs>
                  </a:gsLst>
                  <a:lin ang="16200000" scaled="0"/>
                </a:gradFill>
                <a:effectLst/>
                <a:uLnTx/>
                <a:uFillTx/>
                <a:latin typeface="Garamond" panose="02020404030301010803" pitchFamily="18" charset="0"/>
                <a:ea typeface="+mn-ea"/>
                <a:cs typeface="+mn-cs"/>
              </a:rPr>
              <a:t>Attributes</a:t>
            </a:r>
          </a:p>
        </p:txBody>
      </p:sp>
      <p:sp>
        <p:nvSpPr>
          <p:cNvPr id="15" name="TextBox 14"/>
          <p:cNvSpPr txBox="1"/>
          <p:nvPr/>
        </p:nvSpPr>
        <p:spPr>
          <a:xfrm>
            <a:off x="197727" y="2638835"/>
            <a:ext cx="856004" cy="307777"/>
          </a:xfrm>
          <a:prstGeom prst="rect">
            <a:avLst/>
          </a:prstGeom>
          <a:noFill/>
        </p:spPr>
        <p:txBody>
          <a:bodyPr wrap="none" lIns="0" tIns="0" rIns="0" bIns="0" rtlCol="0">
            <a:spAutoFit/>
          </a:bodyPr>
          <a:lstStyle/>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gradFill>
                  <a:gsLst>
                    <a:gs pos="0">
                      <a:srgbClr val="000000">
                        <a:lumMod val="75000"/>
                        <a:lumOff val="25000"/>
                      </a:srgbClr>
                    </a:gs>
                    <a:gs pos="80000">
                      <a:srgbClr val="000000">
                        <a:lumMod val="65000"/>
                        <a:lumOff val="35000"/>
                      </a:srgbClr>
                    </a:gs>
                  </a:gsLst>
                  <a:lin ang="16200000" scaled="0"/>
                </a:gradFill>
                <a:effectLst/>
                <a:uLnTx/>
                <a:uFillTx/>
                <a:latin typeface="Garamond" panose="02020404030301010803" pitchFamily="18" charset="0"/>
                <a:ea typeface="+mn-ea"/>
                <a:cs typeface="+mn-cs"/>
              </a:rPr>
              <a:t>Context</a:t>
            </a:r>
          </a:p>
        </p:txBody>
      </p:sp>
      <p:sp>
        <p:nvSpPr>
          <p:cNvPr id="23" name="TextBox 22"/>
          <p:cNvSpPr txBox="1"/>
          <p:nvPr/>
        </p:nvSpPr>
        <p:spPr>
          <a:xfrm>
            <a:off x="2203910" y="1975389"/>
            <a:ext cx="1753942" cy="276999"/>
          </a:xfrm>
          <a:prstGeom prst="rect">
            <a:avLst/>
          </a:prstGeom>
          <a:noFill/>
        </p:spPr>
        <p:txBody>
          <a:bodyPr wrap="none" lIns="0" tIns="0" rIns="0" bIns="0" rtlCol="0">
            <a:spAutoFit/>
          </a:bodyPr>
          <a:lstStyle/>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C00000"/>
                </a:solidFill>
                <a:effectLst/>
                <a:uLnTx/>
                <a:uFillTx/>
                <a:latin typeface="Garamond" panose="02020404030301010803" pitchFamily="18" charset="0"/>
                <a:ea typeface="+mn-ea"/>
                <a:cs typeface="+mn-cs"/>
              </a:rPr>
              <a:t>Denzel Washington</a:t>
            </a:r>
          </a:p>
        </p:txBody>
      </p:sp>
      <p:sp>
        <p:nvSpPr>
          <p:cNvPr id="24" name="TextBox 23"/>
          <p:cNvSpPr txBox="1"/>
          <p:nvPr/>
        </p:nvSpPr>
        <p:spPr>
          <a:xfrm>
            <a:off x="2203910" y="3499055"/>
            <a:ext cx="819135" cy="276999"/>
          </a:xfrm>
          <a:prstGeom prst="rect">
            <a:avLst/>
          </a:prstGeom>
          <a:noFill/>
        </p:spPr>
        <p:txBody>
          <a:bodyPr wrap="none" lIns="0" tIns="0" rIns="0" bIns="0" rtlCol="0">
            <a:spAutoFit/>
          </a:bodyPr>
          <a:lstStyle/>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C00000"/>
                </a:solidFill>
                <a:effectLst/>
                <a:uLnTx/>
                <a:uFillTx/>
                <a:latin typeface="Garamond" panose="02020404030301010803" pitchFamily="18" charset="0"/>
                <a:ea typeface="+mn-ea"/>
                <a:cs typeface="+mn-cs"/>
              </a:rPr>
              <a:t>Ethnicity</a:t>
            </a:r>
          </a:p>
        </p:txBody>
      </p:sp>
      <p:sp>
        <p:nvSpPr>
          <p:cNvPr id="25" name="TextBox 24"/>
          <p:cNvSpPr txBox="1"/>
          <p:nvPr/>
        </p:nvSpPr>
        <p:spPr>
          <a:xfrm>
            <a:off x="2203910" y="2630840"/>
            <a:ext cx="2307106" cy="276999"/>
          </a:xfrm>
          <a:prstGeom prst="rect">
            <a:avLst/>
          </a:prstGeom>
          <a:noFill/>
        </p:spPr>
        <p:txBody>
          <a:bodyPr wrap="none" lIns="0" tIns="0" rIns="0" bIns="0" rtlCol="0">
            <a:spAutoFit/>
          </a:bodyPr>
          <a:lstStyle/>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C00000"/>
                </a:solidFill>
                <a:effectLst/>
                <a:uLnTx/>
                <a:uFillTx/>
                <a:latin typeface="Garamond" panose="02020404030301010803" pitchFamily="18" charset="0"/>
                <a:ea typeface="+mn-ea"/>
                <a:cs typeface="+mn-cs"/>
              </a:rPr>
              <a:t>Best Actor award winners</a:t>
            </a:r>
          </a:p>
        </p:txBody>
      </p:sp>
      <p:sp>
        <p:nvSpPr>
          <p:cNvPr id="12" name="TextBox 11">
            <a:extLst>
              <a:ext uri="{FF2B5EF4-FFF2-40B4-BE49-F238E27FC236}">
                <a16:creationId xmlns:a16="http://schemas.microsoft.com/office/drawing/2014/main" id="{E51296C9-41B4-6947-AC29-3D3FD24A65F0}"/>
              </a:ext>
            </a:extLst>
          </p:cNvPr>
          <p:cNvSpPr txBox="1"/>
          <p:nvPr/>
        </p:nvSpPr>
        <p:spPr>
          <a:xfrm>
            <a:off x="197727" y="4035268"/>
            <a:ext cx="1511311" cy="307777"/>
          </a:xfrm>
          <a:prstGeom prst="rect">
            <a:avLst/>
          </a:prstGeom>
          <a:noFill/>
        </p:spPr>
        <p:txBody>
          <a:bodyPr wrap="none" lIns="0" tIns="0" rIns="0" bIns="0" rtlCol="0">
            <a:spAutoFit/>
          </a:bodyPr>
          <a:lstStyle/>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gradFill>
                  <a:gsLst>
                    <a:gs pos="0">
                      <a:srgbClr val="000000">
                        <a:lumMod val="75000"/>
                        <a:lumOff val="25000"/>
                      </a:srgbClr>
                    </a:gs>
                    <a:gs pos="80000">
                      <a:srgbClr val="000000">
                        <a:lumMod val="65000"/>
                        <a:lumOff val="35000"/>
                      </a:srgbClr>
                    </a:gs>
                  </a:gsLst>
                  <a:lin ang="16200000" scaled="0"/>
                </a:gradFill>
                <a:effectLst/>
                <a:uLnTx/>
                <a:uFillTx/>
                <a:latin typeface="Garamond" panose="02020404030301010803" pitchFamily="18" charset="0"/>
                <a:ea typeface="+mn-ea"/>
                <a:cs typeface="+mn-cs"/>
              </a:rPr>
              <a:t>Peculiar value</a:t>
            </a:r>
          </a:p>
        </p:txBody>
      </p:sp>
      <p:sp>
        <p:nvSpPr>
          <p:cNvPr id="13" name="TextBox 12">
            <a:extLst>
              <a:ext uri="{FF2B5EF4-FFF2-40B4-BE49-F238E27FC236}">
                <a16:creationId xmlns:a16="http://schemas.microsoft.com/office/drawing/2014/main" id="{8C5A3289-F961-BE48-874D-ECAE943856A2}"/>
              </a:ext>
            </a:extLst>
          </p:cNvPr>
          <p:cNvSpPr txBox="1"/>
          <p:nvPr/>
        </p:nvSpPr>
        <p:spPr>
          <a:xfrm>
            <a:off x="2203910" y="4063729"/>
            <a:ext cx="1594988" cy="553998"/>
          </a:xfrm>
          <a:prstGeom prst="rect">
            <a:avLst/>
          </a:prstGeom>
          <a:noFill/>
        </p:spPr>
        <p:txBody>
          <a:bodyPr wrap="none" lIns="0" tIns="0" rIns="0" bIns="0" rtlCol="0">
            <a:spAutoFit/>
          </a:bodyPr>
          <a:lstStyle/>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C00000"/>
                </a:solidFill>
                <a:effectLst/>
                <a:uLnTx/>
                <a:uFillTx/>
                <a:latin typeface="Garamond" panose="02020404030301010803" pitchFamily="18" charset="0"/>
                <a:ea typeface="+mn-ea"/>
                <a:cs typeface="+mn-cs"/>
              </a:rPr>
              <a:t>African American</a:t>
            </a:r>
          </a:p>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C00000"/>
                </a:solidFill>
                <a:effectLst/>
                <a:uLnTx/>
                <a:uFillTx/>
                <a:latin typeface="Garamond" panose="02020404030301010803" pitchFamily="18" charset="0"/>
                <a:ea typeface="+mn-ea"/>
                <a:cs typeface="+mn-cs"/>
              </a:rPr>
              <a:t>(only two satisfy) </a:t>
            </a:r>
          </a:p>
        </p:txBody>
      </p:sp>
      <p:sp>
        <p:nvSpPr>
          <p:cNvPr id="18" name="TextBox 17">
            <a:extLst>
              <a:ext uri="{FF2B5EF4-FFF2-40B4-BE49-F238E27FC236}">
                <a16:creationId xmlns:a16="http://schemas.microsoft.com/office/drawing/2014/main" id="{C02E2C5F-FA60-FC4B-879A-11F4A9FC8D0A}"/>
              </a:ext>
            </a:extLst>
          </p:cNvPr>
          <p:cNvSpPr txBox="1"/>
          <p:nvPr/>
        </p:nvSpPr>
        <p:spPr>
          <a:xfrm>
            <a:off x="4720816" y="1975389"/>
            <a:ext cx="1708545" cy="307777"/>
          </a:xfrm>
          <a:prstGeom prst="rect">
            <a:avLst/>
          </a:prstGeom>
          <a:noFill/>
        </p:spPr>
        <p:txBody>
          <a:bodyPr wrap="none" lIns="0" tIns="0" rIns="0" bIns="0" rtlCol="0">
            <a:spAutoFit/>
          </a:bodyPr>
          <a:lstStyle/>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64B1"/>
                </a:solidFill>
                <a:effectLst/>
                <a:uLnTx/>
                <a:uFillTx/>
                <a:latin typeface="Garamond" panose="02020404030301010803" pitchFamily="18" charset="0"/>
                <a:ea typeface="+mn-ea"/>
                <a:cs typeface="+mn-cs"/>
              </a:rPr>
              <a:t>Given an entity </a:t>
            </a:r>
            <a:r>
              <a:rPr kumimoji="0" lang="en-US" sz="2000" b="1" i="0" u="none" strike="noStrike" kern="1200" cap="none" spc="0" normalizeH="0" baseline="0" noProof="0" dirty="0">
                <a:ln>
                  <a:noFill/>
                </a:ln>
                <a:solidFill>
                  <a:srgbClr val="0064B1"/>
                </a:solidFill>
                <a:effectLst/>
                <a:uLnTx/>
                <a:uFillTx/>
                <a:latin typeface="Garamond" panose="02020404030301010803" pitchFamily="18" charset="0"/>
                <a:ea typeface="+mn-ea"/>
                <a:cs typeface="+mn-cs"/>
              </a:rPr>
              <a:t>x</a:t>
            </a:r>
          </a:p>
        </p:txBody>
      </p:sp>
      <p:sp>
        <p:nvSpPr>
          <p:cNvPr id="19" name="TextBox 18">
            <a:extLst>
              <a:ext uri="{FF2B5EF4-FFF2-40B4-BE49-F238E27FC236}">
                <a16:creationId xmlns:a16="http://schemas.microsoft.com/office/drawing/2014/main" id="{89EF8A1A-2B89-A24D-808E-C597DADE6781}"/>
              </a:ext>
            </a:extLst>
          </p:cNvPr>
          <p:cNvSpPr txBox="1"/>
          <p:nvPr/>
        </p:nvSpPr>
        <p:spPr>
          <a:xfrm>
            <a:off x="5379644" y="2283166"/>
            <a:ext cx="431208" cy="307777"/>
          </a:xfrm>
          <a:prstGeom prst="rect">
            <a:avLst/>
          </a:prstGeom>
          <a:noFill/>
        </p:spPr>
        <p:txBody>
          <a:bodyPr wrap="none" lIns="0" tIns="0" rIns="0" bIns="0" rtlCol="0">
            <a:spAutoFit/>
          </a:bodyPr>
          <a:lstStyle/>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64B1"/>
                </a:solidFill>
                <a:effectLst/>
                <a:uLnTx/>
                <a:uFillTx/>
                <a:latin typeface="Garamond" panose="02020404030301010803" pitchFamily="18" charset="0"/>
                <a:ea typeface="+mn-ea"/>
                <a:cs typeface="+mn-cs"/>
              </a:rPr>
              <a:t>find</a:t>
            </a:r>
          </a:p>
        </p:txBody>
      </p:sp>
      <p:sp>
        <p:nvSpPr>
          <p:cNvPr id="20" name="TextBox 19">
            <a:extLst>
              <a:ext uri="{FF2B5EF4-FFF2-40B4-BE49-F238E27FC236}">
                <a16:creationId xmlns:a16="http://schemas.microsoft.com/office/drawing/2014/main" id="{7D601518-D6C9-8A42-BF04-21ED0182D5CD}"/>
              </a:ext>
            </a:extLst>
          </p:cNvPr>
          <p:cNvSpPr txBox="1"/>
          <p:nvPr/>
        </p:nvSpPr>
        <p:spPr>
          <a:xfrm>
            <a:off x="4674322" y="2645602"/>
            <a:ext cx="982641" cy="307777"/>
          </a:xfrm>
          <a:prstGeom prst="rect">
            <a:avLst/>
          </a:prstGeom>
          <a:noFill/>
        </p:spPr>
        <p:txBody>
          <a:bodyPr wrap="none" lIns="0" tIns="0" rIns="0" bIns="0" rtlCol="0">
            <a:spAutoFit/>
          </a:bodyPr>
          <a:lstStyle/>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64B1"/>
                </a:solidFill>
                <a:effectLst/>
                <a:uLnTx/>
                <a:uFillTx/>
                <a:latin typeface="Garamond" panose="02020404030301010803" pitchFamily="18" charset="0"/>
                <a:ea typeface="+mn-ea"/>
                <a:cs typeface="+mn-cs"/>
              </a:rPr>
              <a:t>A context</a:t>
            </a:r>
          </a:p>
        </p:txBody>
      </p:sp>
      <p:sp>
        <p:nvSpPr>
          <p:cNvPr id="21" name="TextBox 20">
            <a:extLst>
              <a:ext uri="{FF2B5EF4-FFF2-40B4-BE49-F238E27FC236}">
                <a16:creationId xmlns:a16="http://schemas.microsoft.com/office/drawing/2014/main" id="{7D775425-E8DE-AD4D-87BA-0C3A0F326CCB}"/>
              </a:ext>
            </a:extLst>
          </p:cNvPr>
          <p:cNvSpPr txBox="1"/>
          <p:nvPr/>
        </p:nvSpPr>
        <p:spPr>
          <a:xfrm>
            <a:off x="4666573" y="3523641"/>
            <a:ext cx="1885003" cy="615553"/>
          </a:xfrm>
          <a:prstGeom prst="rect">
            <a:avLst/>
          </a:prstGeom>
          <a:noFill/>
        </p:spPr>
        <p:txBody>
          <a:bodyPr wrap="none" lIns="0" tIns="0" rIns="0" bIns="0" rtlCol="0">
            <a:spAutoFit/>
          </a:bodyPr>
          <a:lstStyle/>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64B1"/>
                </a:solidFill>
                <a:effectLst/>
                <a:uLnTx/>
                <a:uFillTx/>
                <a:latin typeface="Garamond" panose="02020404030301010803" pitchFamily="18" charset="0"/>
                <a:ea typeface="+mn-ea"/>
                <a:cs typeface="+mn-cs"/>
              </a:rPr>
              <a:t>A set of attributes </a:t>
            </a:r>
          </a:p>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64B1"/>
                </a:solidFill>
                <a:effectLst/>
                <a:uLnTx/>
                <a:uFillTx/>
                <a:latin typeface="Garamond" panose="02020404030301010803" pitchFamily="18" charset="0"/>
                <a:ea typeface="+mn-ea"/>
                <a:cs typeface="+mn-cs"/>
              </a:rPr>
              <a:t>(subspace) </a:t>
            </a:r>
          </a:p>
        </p:txBody>
      </p:sp>
    </p:spTree>
    <p:extLst>
      <p:ext uri="{BB962C8B-B14F-4D97-AF65-F5344CB8AC3E}">
        <p14:creationId xmlns:p14="http://schemas.microsoft.com/office/powerpoint/2010/main" val="334169180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71402"/>
          </a:xfrm>
        </p:spPr>
        <p:txBody>
          <a:bodyPr/>
          <a:lstStyle/>
          <a:p>
            <a:r>
              <a:rPr lang="en-US" dirty="0"/>
              <a:t>Exceptional Facts</a:t>
            </a:r>
          </a:p>
        </p:txBody>
      </p:sp>
      <p:sp>
        <p:nvSpPr>
          <p:cNvPr id="4" name="Slide Number Placeholder 3"/>
          <p:cNvSpPr>
            <a:spLocks noGrp="1"/>
          </p:cNvSpPr>
          <p:nvPr>
            <p:ph type="sldNum" sz="quarter" idx="11"/>
          </p:nvPr>
        </p:nvSpPr>
        <p:spPr/>
        <p:txBody>
          <a:bodyPr/>
          <a:lstStyle/>
          <a:p>
            <a:pPr marL="0" marR="0" lvl="0" indent="0" algn="r" defTabSz="686047" rtl="0" eaLnBrk="1" fontAlgn="auto" latinLnBrk="0" hangingPunct="1">
              <a:lnSpc>
                <a:spcPct val="100000"/>
              </a:lnSpc>
              <a:spcBef>
                <a:spcPts val="0"/>
              </a:spcBef>
              <a:spcAft>
                <a:spcPts val="0"/>
              </a:spcAft>
              <a:buClrTx/>
              <a:buSzTx/>
              <a:buFontTx/>
              <a:buNone/>
              <a:tabLst/>
              <a:defRPr/>
            </a:pPr>
            <a:fld id="{30DB7900-D72E-4025-AF90-97BD6DF59E7D}" type="slidenum">
              <a:rPr kumimoji="0" lang="en-US" sz="1600" b="1" i="0" u="none" strike="noStrike" kern="1200" cap="none" spc="0" normalizeH="0" baseline="0" noProof="0" smtClean="0">
                <a:ln>
                  <a:noFill/>
                </a:ln>
                <a:solidFill>
                  <a:srgbClr val="000000"/>
                </a:solidFill>
                <a:effectLst/>
                <a:uLnTx/>
                <a:uFillTx/>
                <a:latin typeface="Segoe UI"/>
                <a:ea typeface="+mn-ea"/>
                <a:cs typeface="+mn-cs"/>
              </a:rPr>
              <a:pPr marL="0" marR="0" lvl="0" indent="0" algn="r" defTabSz="686047" rtl="0" eaLnBrk="1" fontAlgn="auto" latinLnBrk="0" hangingPunct="1">
                <a:lnSpc>
                  <a:spcPct val="100000"/>
                </a:lnSpc>
                <a:spcBef>
                  <a:spcPts val="0"/>
                </a:spcBef>
                <a:spcAft>
                  <a:spcPts val="0"/>
                </a:spcAft>
                <a:buClrTx/>
                <a:buSzTx/>
                <a:buFontTx/>
                <a:buNone/>
                <a:tabLst/>
                <a:defRPr/>
              </a:pPr>
              <a:t>51</a:t>
            </a:fld>
            <a:endParaRPr kumimoji="0" lang="en-US" sz="1600" b="1" i="0" u="none" strike="noStrike" kern="1200" cap="none" spc="0" normalizeH="0" baseline="0" noProof="0">
              <a:ln>
                <a:noFill/>
              </a:ln>
              <a:solidFill>
                <a:srgbClr val="000000"/>
              </a:solidFill>
              <a:effectLst/>
              <a:uLnTx/>
              <a:uFillTx/>
              <a:latin typeface="Segoe UI"/>
              <a:ea typeface="+mn-ea"/>
              <a:cs typeface="+mn-cs"/>
            </a:endParaRPr>
          </a:p>
        </p:txBody>
      </p:sp>
      <p:sp>
        <p:nvSpPr>
          <p:cNvPr id="8" name="TextBox 7"/>
          <p:cNvSpPr txBox="1"/>
          <p:nvPr/>
        </p:nvSpPr>
        <p:spPr>
          <a:xfrm>
            <a:off x="197727" y="1789409"/>
            <a:ext cx="1893916" cy="307777"/>
          </a:xfrm>
          <a:prstGeom prst="rect">
            <a:avLst/>
          </a:prstGeom>
          <a:noFill/>
        </p:spPr>
        <p:txBody>
          <a:bodyPr wrap="none" lIns="0" tIns="0" rIns="0" bIns="0" rtlCol="0">
            <a:spAutoFit/>
          </a:bodyPr>
          <a:lstStyle/>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gradFill>
                  <a:gsLst>
                    <a:gs pos="0">
                      <a:srgbClr val="000000">
                        <a:lumMod val="75000"/>
                        <a:lumOff val="25000"/>
                      </a:srgbClr>
                    </a:gs>
                    <a:gs pos="80000">
                      <a:srgbClr val="000000">
                        <a:lumMod val="65000"/>
                        <a:lumOff val="35000"/>
                      </a:srgbClr>
                    </a:gs>
                  </a:gsLst>
                  <a:lin ang="16200000" scaled="0"/>
                </a:gradFill>
                <a:effectLst/>
                <a:uLnTx/>
                <a:uFillTx/>
                <a:latin typeface="Garamond" panose="02020404030301010803" pitchFamily="18" charset="0"/>
                <a:ea typeface="+mn-ea"/>
                <a:cs typeface="+mn-cs"/>
              </a:rPr>
              <a:t>Entity of Interest</a:t>
            </a:r>
          </a:p>
        </p:txBody>
      </p:sp>
      <p:sp>
        <p:nvSpPr>
          <p:cNvPr id="14" name="TextBox 13"/>
          <p:cNvSpPr txBox="1"/>
          <p:nvPr/>
        </p:nvSpPr>
        <p:spPr>
          <a:xfrm>
            <a:off x="197727" y="3284614"/>
            <a:ext cx="1078821" cy="307777"/>
          </a:xfrm>
          <a:prstGeom prst="rect">
            <a:avLst/>
          </a:prstGeom>
          <a:noFill/>
        </p:spPr>
        <p:txBody>
          <a:bodyPr wrap="none" lIns="0" tIns="0" rIns="0" bIns="0" rtlCol="0">
            <a:spAutoFit/>
          </a:bodyPr>
          <a:lstStyle/>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gradFill>
                  <a:gsLst>
                    <a:gs pos="0">
                      <a:srgbClr val="000000">
                        <a:lumMod val="75000"/>
                        <a:lumOff val="25000"/>
                      </a:srgbClr>
                    </a:gs>
                    <a:gs pos="80000">
                      <a:srgbClr val="000000">
                        <a:lumMod val="65000"/>
                        <a:lumOff val="35000"/>
                      </a:srgbClr>
                    </a:gs>
                  </a:gsLst>
                  <a:lin ang="16200000" scaled="0"/>
                </a:gradFill>
                <a:effectLst/>
                <a:uLnTx/>
                <a:uFillTx/>
                <a:latin typeface="Garamond" panose="02020404030301010803" pitchFamily="18" charset="0"/>
                <a:ea typeface="+mn-ea"/>
                <a:cs typeface="+mn-cs"/>
              </a:rPr>
              <a:t>Attributes</a:t>
            </a:r>
          </a:p>
        </p:txBody>
      </p:sp>
      <p:sp>
        <p:nvSpPr>
          <p:cNvPr id="15" name="TextBox 14"/>
          <p:cNvSpPr txBox="1"/>
          <p:nvPr/>
        </p:nvSpPr>
        <p:spPr>
          <a:xfrm>
            <a:off x="197727" y="2452855"/>
            <a:ext cx="856004" cy="307777"/>
          </a:xfrm>
          <a:prstGeom prst="rect">
            <a:avLst/>
          </a:prstGeom>
          <a:noFill/>
        </p:spPr>
        <p:txBody>
          <a:bodyPr wrap="none" lIns="0" tIns="0" rIns="0" bIns="0" rtlCol="0">
            <a:spAutoFit/>
          </a:bodyPr>
          <a:lstStyle/>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gradFill>
                  <a:gsLst>
                    <a:gs pos="0">
                      <a:srgbClr val="000000">
                        <a:lumMod val="75000"/>
                        <a:lumOff val="25000"/>
                      </a:srgbClr>
                    </a:gs>
                    <a:gs pos="80000">
                      <a:srgbClr val="000000">
                        <a:lumMod val="65000"/>
                        <a:lumOff val="35000"/>
                      </a:srgbClr>
                    </a:gs>
                  </a:gsLst>
                  <a:lin ang="16200000" scaled="0"/>
                </a:gradFill>
                <a:effectLst/>
                <a:uLnTx/>
                <a:uFillTx/>
                <a:latin typeface="Garamond" panose="02020404030301010803" pitchFamily="18" charset="0"/>
                <a:ea typeface="+mn-ea"/>
                <a:cs typeface="+mn-cs"/>
              </a:rPr>
              <a:t>Context</a:t>
            </a:r>
          </a:p>
        </p:txBody>
      </p:sp>
      <p:sp>
        <p:nvSpPr>
          <p:cNvPr id="23" name="TextBox 22"/>
          <p:cNvSpPr txBox="1"/>
          <p:nvPr/>
        </p:nvSpPr>
        <p:spPr>
          <a:xfrm>
            <a:off x="2203910" y="1789409"/>
            <a:ext cx="1753942" cy="276999"/>
          </a:xfrm>
          <a:prstGeom prst="rect">
            <a:avLst/>
          </a:prstGeom>
          <a:noFill/>
        </p:spPr>
        <p:txBody>
          <a:bodyPr wrap="none" lIns="0" tIns="0" rIns="0" bIns="0" rtlCol="0">
            <a:spAutoFit/>
          </a:bodyPr>
          <a:lstStyle/>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C00000"/>
                </a:solidFill>
                <a:effectLst/>
                <a:uLnTx/>
                <a:uFillTx/>
                <a:latin typeface="Garamond" panose="02020404030301010803" pitchFamily="18" charset="0"/>
                <a:ea typeface="+mn-ea"/>
                <a:cs typeface="+mn-cs"/>
              </a:rPr>
              <a:t>Denzel Washington</a:t>
            </a:r>
          </a:p>
        </p:txBody>
      </p:sp>
      <p:sp>
        <p:nvSpPr>
          <p:cNvPr id="24" name="TextBox 23"/>
          <p:cNvSpPr txBox="1"/>
          <p:nvPr/>
        </p:nvSpPr>
        <p:spPr>
          <a:xfrm>
            <a:off x="2203910" y="3313075"/>
            <a:ext cx="819135" cy="276999"/>
          </a:xfrm>
          <a:prstGeom prst="rect">
            <a:avLst/>
          </a:prstGeom>
          <a:noFill/>
        </p:spPr>
        <p:txBody>
          <a:bodyPr wrap="none" lIns="0" tIns="0" rIns="0" bIns="0" rtlCol="0">
            <a:spAutoFit/>
          </a:bodyPr>
          <a:lstStyle/>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C00000"/>
                </a:solidFill>
                <a:effectLst/>
                <a:uLnTx/>
                <a:uFillTx/>
                <a:latin typeface="Garamond" panose="02020404030301010803" pitchFamily="18" charset="0"/>
                <a:ea typeface="+mn-ea"/>
                <a:cs typeface="+mn-cs"/>
              </a:rPr>
              <a:t>Ethnicity</a:t>
            </a:r>
          </a:p>
        </p:txBody>
      </p:sp>
      <p:sp>
        <p:nvSpPr>
          <p:cNvPr id="25" name="TextBox 24"/>
          <p:cNvSpPr txBox="1"/>
          <p:nvPr/>
        </p:nvSpPr>
        <p:spPr>
          <a:xfrm>
            <a:off x="2203910" y="2444860"/>
            <a:ext cx="2307106" cy="276999"/>
          </a:xfrm>
          <a:prstGeom prst="rect">
            <a:avLst/>
          </a:prstGeom>
          <a:noFill/>
        </p:spPr>
        <p:txBody>
          <a:bodyPr wrap="none" lIns="0" tIns="0" rIns="0" bIns="0" rtlCol="0">
            <a:spAutoFit/>
          </a:bodyPr>
          <a:lstStyle/>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C00000"/>
                </a:solidFill>
                <a:effectLst/>
                <a:uLnTx/>
                <a:uFillTx/>
                <a:latin typeface="Garamond" panose="02020404030301010803" pitchFamily="18" charset="0"/>
                <a:ea typeface="+mn-ea"/>
                <a:cs typeface="+mn-cs"/>
              </a:rPr>
              <a:t>Best Actor award winners</a:t>
            </a:r>
          </a:p>
        </p:txBody>
      </p:sp>
      <p:sp>
        <p:nvSpPr>
          <p:cNvPr id="12" name="TextBox 11">
            <a:extLst>
              <a:ext uri="{FF2B5EF4-FFF2-40B4-BE49-F238E27FC236}">
                <a16:creationId xmlns:a16="http://schemas.microsoft.com/office/drawing/2014/main" id="{E51296C9-41B4-6947-AC29-3D3FD24A65F0}"/>
              </a:ext>
            </a:extLst>
          </p:cNvPr>
          <p:cNvSpPr txBox="1"/>
          <p:nvPr/>
        </p:nvSpPr>
        <p:spPr>
          <a:xfrm>
            <a:off x="197727" y="3849288"/>
            <a:ext cx="1511311" cy="307777"/>
          </a:xfrm>
          <a:prstGeom prst="rect">
            <a:avLst/>
          </a:prstGeom>
          <a:noFill/>
        </p:spPr>
        <p:txBody>
          <a:bodyPr wrap="none" lIns="0" tIns="0" rIns="0" bIns="0" rtlCol="0">
            <a:spAutoFit/>
          </a:bodyPr>
          <a:lstStyle/>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gradFill>
                  <a:gsLst>
                    <a:gs pos="0">
                      <a:srgbClr val="000000">
                        <a:lumMod val="75000"/>
                        <a:lumOff val="25000"/>
                      </a:srgbClr>
                    </a:gs>
                    <a:gs pos="80000">
                      <a:srgbClr val="000000">
                        <a:lumMod val="65000"/>
                        <a:lumOff val="35000"/>
                      </a:srgbClr>
                    </a:gs>
                  </a:gsLst>
                  <a:lin ang="16200000" scaled="0"/>
                </a:gradFill>
                <a:effectLst/>
                <a:uLnTx/>
                <a:uFillTx/>
                <a:latin typeface="Garamond" panose="02020404030301010803" pitchFamily="18" charset="0"/>
                <a:ea typeface="+mn-ea"/>
                <a:cs typeface="+mn-cs"/>
              </a:rPr>
              <a:t>Peculiar value</a:t>
            </a:r>
          </a:p>
        </p:txBody>
      </p:sp>
      <p:sp>
        <p:nvSpPr>
          <p:cNvPr id="13" name="TextBox 12">
            <a:extLst>
              <a:ext uri="{FF2B5EF4-FFF2-40B4-BE49-F238E27FC236}">
                <a16:creationId xmlns:a16="http://schemas.microsoft.com/office/drawing/2014/main" id="{8C5A3289-F961-BE48-874D-ECAE943856A2}"/>
              </a:ext>
            </a:extLst>
          </p:cNvPr>
          <p:cNvSpPr txBox="1"/>
          <p:nvPr/>
        </p:nvSpPr>
        <p:spPr>
          <a:xfrm>
            <a:off x="2203910" y="3877749"/>
            <a:ext cx="1594988" cy="553998"/>
          </a:xfrm>
          <a:prstGeom prst="rect">
            <a:avLst/>
          </a:prstGeom>
          <a:noFill/>
        </p:spPr>
        <p:txBody>
          <a:bodyPr wrap="none" lIns="0" tIns="0" rIns="0" bIns="0" rtlCol="0">
            <a:spAutoFit/>
          </a:bodyPr>
          <a:lstStyle/>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C00000"/>
                </a:solidFill>
                <a:effectLst/>
                <a:uLnTx/>
                <a:uFillTx/>
                <a:latin typeface="Garamond" panose="02020404030301010803" pitchFamily="18" charset="0"/>
                <a:ea typeface="+mn-ea"/>
                <a:cs typeface="+mn-cs"/>
              </a:rPr>
              <a:t>African American</a:t>
            </a:r>
          </a:p>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C00000"/>
                </a:solidFill>
                <a:effectLst/>
                <a:uLnTx/>
                <a:uFillTx/>
                <a:latin typeface="Garamond" panose="02020404030301010803" pitchFamily="18" charset="0"/>
                <a:ea typeface="+mn-ea"/>
                <a:cs typeface="+mn-cs"/>
              </a:rPr>
              <a:t>(only two satisfy) </a:t>
            </a:r>
          </a:p>
        </p:txBody>
      </p:sp>
      <p:sp>
        <p:nvSpPr>
          <p:cNvPr id="18" name="TextBox 17">
            <a:extLst>
              <a:ext uri="{FF2B5EF4-FFF2-40B4-BE49-F238E27FC236}">
                <a16:creationId xmlns:a16="http://schemas.microsoft.com/office/drawing/2014/main" id="{C02E2C5F-FA60-FC4B-879A-11F4A9FC8D0A}"/>
              </a:ext>
            </a:extLst>
          </p:cNvPr>
          <p:cNvSpPr txBox="1"/>
          <p:nvPr/>
        </p:nvSpPr>
        <p:spPr>
          <a:xfrm>
            <a:off x="4720816" y="1789409"/>
            <a:ext cx="1708545" cy="307777"/>
          </a:xfrm>
          <a:prstGeom prst="rect">
            <a:avLst/>
          </a:prstGeom>
          <a:noFill/>
        </p:spPr>
        <p:txBody>
          <a:bodyPr wrap="none" lIns="0" tIns="0" rIns="0" bIns="0" rtlCol="0">
            <a:spAutoFit/>
          </a:bodyPr>
          <a:lstStyle/>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64B1"/>
                </a:solidFill>
                <a:effectLst/>
                <a:uLnTx/>
                <a:uFillTx/>
                <a:latin typeface="Garamond" panose="02020404030301010803" pitchFamily="18" charset="0"/>
                <a:ea typeface="+mn-ea"/>
                <a:cs typeface="+mn-cs"/>
              </a:rPr>
              <a:t>Given an entity </a:t>
            </a:r>
            <a:r>
              <a:rPr kumimoji="0" lang="en-US" sz="2000" b="1" i="0" u="none" strike="noStrike" kern="1200" cap="none" spc="0" normalizeH="0" baseline="0" noProof="0" dirty="0">
                <a:ln>
                  <a:noFill/>
                </a:ln>
                <a:solidFill>
                  <a:srgbClr val="0064B1"/>
                </a:solidFill>
                <a:effectLst/>
                <a:uLnTx/>
                <a:uFillTx/>
                <a:latin typeface="Garamond" panose="02020404030301010803" pitchFamily="18" charset="0"/>
                <a:ea typeface="+mn-ea"/>
                <a:cs typeface="+mn-cs"/>
              </a:rPr>
              <a:t>x</a:t>
            </a:r>
          </a:p>
        </p:txBody>
      </p:sp>
      <p:sp>
        <p:nvSpPr>
          <p:cNvPr id="19" name="TextBox 18">
            <a:extLst>
              <a:ext uri="{FF2B5EF4-FFF2-40B4-BE49-F238E27FC236}">
                <a16:creationId xmlns:a16="http://schemas.microsoft.com/office/drawing/2014/main" id="{89EF8A1A-2B89-A24D-808E-C597DADE6781}"/>
              </a:ext>
            </a:extLst>
          </p:cNvPr>
          <p:cNvSpPr txBox="1"/>
          <p:nvPr/>
        </p:nvSpPr>
        <p:spPr>
          <a:xfrm>
            <a:off x="5379644" y="2097186"/>
            <a:ext cx="431208" cy="307777"/>
          </a:xfrm>
          <a:prstGeom prst="rect">
            <a:avLst/>
          </a:prstGeom>
          <a:noFill/>
        </p:spPr>
        <p:txBody>
          <a:bodyPr wrap="none" lIns="0" tIns="0" rIns="0" bIns="0" rtlCol="0">
            <a:spAutoFit/>
          </a:bodyPr>
          <a:lstStyle/>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64B1"/>
                </a:solidFill>
                <a:effectLst/>
                <a:uLnTx/>
                <a:uFillTx/>
                <a:latin typeface="Garamond" panose="02020404030301010803" pitchFamily="18" charset="0"/>
                <a:ea typeface="+mn-ea"/>
                <a:cs typeface="+mn-cs"/>
              </a:rPr>
              <a:t>find</a:t>
            </a:r>
          </a:p>
        </p:txBody>
      </p:sp>
      <p:sp>
        <p:nvSpPr>
          <p:cNvPr id="20" name="TextBox 19">
            <a:extLst>
              <a:ext uri="{FF2B5EF4-FFF2-40B4-BE49-F238E27FC236}">
                <a16:creationId xmlns:a16="http://schemas.microsoft.com/office/drawing/2014/main" id="{7D601518-D6C9-8A42-BF04-21ED0182D5CD}"/>
              </a:ext>
            </a:extLst>
          </p:cNvPr>
          <p:cNvSpPr txBox="1"/>
          <p:nvPr/>
        </p:nvSpPr>
        <p:spPr>
          <a:xfrm>
            <a:off x="4674322" y="2459622"/>
            <a:ext cx="982641" cy="307777"/>
          </a:xfrm>
          <a:prstGeom prst="rect">
            <a:avLst/>
          </a:prstGeom>
          <a:noFill/>
        </p:spPr>
        <p:txBody>
          <a:bodyPr wrap="none" lIns="0" tIns="0" rIns="0" bIns="0" rtlCol="0">
            <a:spAutoFit/>
          </a:bodyPr>
          <a:lstStyle/>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64B1"/>
                </a:solidFill>
                <a:effectLst/>
                <a:uLnTx/>
                <a:uFillTx/>
                <a:latin typeface="Garamond" panose="02020404030301010803" pitchFamily="18" charset="0"/>
                <a:ea typeface="+mn-ea"/>
                <a:cs typeface="+mn-cs"/>
              </a:rPr>
              <a:t>A context</a:t>
            </a:r>
          </a:p>
        </p:txBody>
      </p:sp>
      <p:sp>
        <p:nvSpPr>
          <p:cNvPr id="21" name="TextBox 20">
            <a:extLst>
              <a:ext uri="{FF2B5EF4-FFF2-40B4-BE49-F238E27FC236}">
                <a16:creationId xmlns:a16="http://schemas.microsoft.com/office/drawing/2014/main" id="{7D775425-E8DE-AD4D-87BA-0C3A0F326CCB}"/>
              </a:ext>
            </a:extLst>
          </p:cNvPr>
          <p:cNvSpPr txBox="1"/>
          <p:nvPr/>
        </p:nvSpPr>
        <p:spPr>
          <a:xfrm>
            <a:off x="4666573" y="3337661"/>
            <a:ext cx="1885003" cy="615553"/>
          </a:xfrm>
          <a:prstGeom prst="rect">
            <a:avLst/>
          </a:prstGeom>
          <a:noFill/>
        </p:spPr>
        <p:txBody>
          <a:bodyPr wrap="none" lIns="0" tIns="0" rIns="0" bIns="0" rtlCol="0">
            <a:spAutoFit/>
          </a:bodyPr>
          <a:lstStyle/>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64B1"/>
                </a:solidFill>
                <a:effectLst/>
                <a:uLnTx/>
                <a:uFillTx/>
                <a:latin typeface="Garamond" panose="02020404030301010803" pitchFamily="18" charset="0"/>
                <a:ea typeface="+mn-ea"/>
                <a:cs typeface="+mn-cs"/>
              </a:rPr>
              <a:t>A set of attributes </a:t>
            </a:r>
          </a:p>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64B1"/>
                </a:solidFill>
                <a:effectLst/>
                <a:uLnTx/>
                <a:uFillTx/>
                <a:latin typeface="Garamond" panose="02020404030301010803" pitchFamily="18" charset="0"/>
                <a:ea typeface="+mn-ea"/>
                <a:cs typeface="+mn-cs"/>
              </a:rPr>
              <a:t>(subspace) </a:t>
            </a:r>
          </a:p>
        </p:txBody>
      </p:sp>
      <p:sp>
        <p:nvSpPr>
          <p:cNvPr id="22" name="TextBox 21">
            <a:extLst>
              <a:ext uri="{FF2B5EF4-FFF2-40B4-BE49-F238E27FC236}">
                <a16:creationId xmlns:a16="http://schemas.microsoft.com/office/drawing/2014/main" id="{AC5F5B64-94BB-DD45-A3A0-88D7746B1CEA}"/>
              </a:ext>
            </a:extLst>
          </p:cNvPr>
          <p:cNvSpPr txBox="1"/>
          <p:nvPr/>
        </p:nvSpPr>
        <p:spPr>
          <a:xfrm>
            <a:off x="7236518" y="2097186"/>
            <a:ext cx="1062791" cy="307777"/>
          </a:xfrm>
          <a:prstGeom prst="rect">
            <a:avLst/>
          </a:prstGeom>
          <a:noFill/>
        </p:spPr>
        <p:txBody>
          <a:bodyPr wrap="none" lIns="0" tIns="0" rIns="0" bIns="0" rtlCol="0">
            <a:spAutoFit/>
          </a:bodyPr>
          <a:lstStyle/>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64B1"/>
                </a:solidFill>
                <a:effectLst/>
                <a:uLnTx/>
                <a:uFillTx/>
                <a:latin typeface="Garamond" panose="02020404030301010803" pitchFamily="18" charset="0"/>
                <a:ea typeface="+mn-ea"/>
                <a:cs typeface="+mn-cs"/>
              </a:rPr>
              <a:t>such that </a:t>
            </a:r>
          </a:p>
        </p:txBody>
      </p:sp>
      <p:sp>
        <p:nvSpPr>
          <p:cNvPr id="5" name="Rectangle 4">
            <a:extLst>
              <a:ext uri="{FF2B5EF4-FFF2-40B4-BE49-F238E27FC236}">
                <a16:creationId xmlns:a16="http://schemas.microsoft.com/office/drawing/2014/main" id="{2B207949-F0D6-8441-BCC7-4A9BF507E9D5}"/>
              </a:ext>
            </a:extLst>
          </p:cNvPr>
          <p:cNvSpPr/>
          <p:nvPr/>
        </p:nvSpPr>
        <p:spPr>
          <a:xfrm>
            <a:off x="6346556" y="3815873"/>
            <a:ext cx="2797444" cy="1323439"/>
          </a:xfrm>
          <a:prstGeom prst="rect">
            <a:avLst/>
          </a:prstGeom>
        </p:spPr>
        <p:txBody>
          <a:bodyPr wrap="square">
            <a:spAutoFit/>
          </a:bodyPr>
          <a:lstStyle/>
          <a:p>
            <a:pPr marL="259661" marR="0" lvl="1" indent="0" algn="l" defTabSz="68604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64B1"/>
                </a:solidFill>
                <a:effectLst/>
                <a:uLnTx/>
                <a:uFillTx/>
                <a:latin typeface="Garamond" panose="02020404030301010803" pitchFamily="18" charset="0"/>
                <a:ea typeface="+mn-ea"/>
                <a:cs typeface="+mn-cs"/>
              </a:rPr>
              <a:t>x</a:t>
            </a:r>
            <a:r>
              <a:rPr kumimoji="0" lang="en-US" sz="2000" b="0" i="0" u="none" strike="noStrike" kern="1200" cap="none" spc="0" normalizeH="0" baseline="0" noProof="0" dirty="0">
                <a:ln>
                  <a:noFill/>
                </a:ln>
                <a:solidFill>
                  <a:srgbClr val="0064B1"/>
                </a:solidFill>
                <a:effectLst/>
                <a:uLnTx/>
                <a:uFillTx/>
                <a:latin typeface="Garamond" panose="02020404030301010803" pitchFamily="18" charset="0"/>
                <a:ea typeface="+mn-ea"/>
                <a:cs typeface="+mn-cs"/>
              </a:rPr>
              <a:t> bears a peculiar value </a:t>
            </a:r>
            <a:r>
              <a:rPr kumimoji="0" lang="en-US" sz="2000" b="0" i="0" u="none" strike="noStrike" kern="1200" cap="none" spc="0" normalizeH="0" baseline="0" noProof="0" dirty="0" err="1">
                <a:ln>
                  <a:noFill/>
                </a:ln>
                <a:solidFill>
                  <a:srgbClr val="0064B1"/>
                </a:solidFill>
                <a:effectLst/>
                <a:uLnTx/>
                <a:uFillTx/>
                <a:latin typeface="Garamond" panose="02020404030301010803" pitchFamily="18" charset="0"/>
                <a:ea typeface="+mn-ea"/>
                <a:cs typeface="+mn-cs"/>
              </a:rPr>
              <a:t>w.r.t</a:t>
            </a:r>
            <a:r>
              <a:rPr kumimoji="0" lang="en-US" sz="2000" b="0" i="0" u="none" strike="noStrike" kern="1200" cap="none" spc="0" normalizeH="0" baseline="0" noProof="0" dirty="0">
                <a:ln>
                  <a:noFill/>
                </a:ln>
                <a:solidFill>
                  <a:srgbClr val="0064B1"/>
                </a:solidFill>
                <a:effectLst/>
                <a:uLnTx/>
                <a:uFillTx/>
                <a:latin typeface="Garamond" panose="02020404030301010803" pitchFamily="18" charset="0"/>
                <a:ea typeface="+mn-ea"/>
                <a:cs typeface="+mn-cs"/>
              </a:rPr>
              <a:t>. the subspace (few in the context have the value)</a:t>
            </a:r>
          </a:p>
        </p:txBody>
      </p:sp>
      <p:sp>
        <p:nvSpPr>
          <p:cNvPr id="26" name="Rectangle 25">
            <a:extLst>
              <a:ext uri="{FF2B5EF4-FFF2-40B4-BE49-F238E27FC236}">
                <a16:creationId xmlns:a16="http://schemas.microsoft.com/office/drawing/2014/main" id="{BF697ECF-6FAC-324C-B5F6-F499C30ED80B}"/>
              </a:ext>
            </a:extLst>
          </p:cNvPr>
          <p:cNvSpPr/>
          <p:nvPr/>
        </p:nvSpPr>
        <p:spPr>
          <a:xfrm>
            <a:off x="6346556" y="2432696"/>
            <a:ext cx="2568887" cy="707886"/>
          </a:xfrm>
          <a:prstGeom prst="rect">
            <a:avLst/>
          </a:prstGeom>
        </p:spPr>
        <p:txBody>
          <a:bodyPr wrap="square">
            <a:spAutoFit/>
          </a:bodyPr>
          <a:lstStyle/>
          <a:p>
            <a:pPr marL="259661" marR="0" lvl="1" indent="0" algn="l" defTabSz="68604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64B1"/>
                </a:solidFill>
                <a:effectLst/>
                <a:uLnTx/>
                <a:uFillTx/>
                <a:latin typeface="Garamond" panose="02020404030301010803" pitchFamily="18" charset="0"/>
                <a:ea typeface="+mn-ea"/>
                <a:cs typeface="+mn-cs"/>
              </a:rPr>
              <a:t>the context has many entities, including </a:t>
            </a:r>
            <a:r>
              <a:rPr kumimoji="0" lang="en-US" sz="2000" b="1" i="0" u="none" strike="noStrike" kern="1200" cap="none" spc="0" normalizeH="0" baseline="0" noProof="0" dirty="0">
                <a:ln>
                  <a:noFill/>
                </a:ln>
                <a:solidFill>
                  <a:srgbClr val="0064B1"/>
                </a:solidFill>
                <a:effectLst/>
                <a:uLnTx/>
                <a:uFillTx/>
                <a:latin typeface="Garamond" panose="02020404030301010803" pitchFamily="18" charset="0"/>
                <a:ea typeface="+mn-ea"/>
                <a:cs typeface="+mn-cs"/>
              </a:rPr>
              <a:t>x</a:t>
            </a:r>
            <a:endParaRPr kumimoji="0" lang="en-US" sz="2000" b="0" i="0" u="none" strike="noStrike" kern="1200" cap="none" spc="0" normalizeH="0" baseline="0" noProof="0" dirty="0">
              <a:ln>
                <a:noFill/>
              </a:ln>
              <a:solidFill>
                <a:srgbClr val="0064B1"/>
              </a:solidFill>
              <a:effectLst/>
              <a:uLnTx/>
              <a:uFillTx/>
              <a:latin typeface="Garamond" panose="02020404030301010803" pitchFamily="18" charset="0"/>
              <a:ea typeface="+mn-ea"/>
              <a:cs typeface="+mn-cs"/>
            </a:endParaRPr>
          </a:p>
        </p:txBody>
      </p:sp>
      <p:sp>
        <p:nvSpPr>
          <p:cNvPr id="27" name="Text Placeholder 2">
            <a:extLst>
              <a:ext uri="{FF2B5EF4-FFF2-40B4-BE49-F238E27FC236}">
                <a16:creationId xmlns:a16="http://schemas.microsoft.com/office/drawing/2014/main" id="{20A616B5-60A7-8F43-A172-56319A2B2425}"/>
              </a:ext>
            </a:extLst>
          </p:cNvPr>
          <p:cNvSpPr>
            <a:spLocks noGrp="1"/>
          </p:cNvSpPr>
          <p:nvPr>
            <p:ph type="body" sz="quarter" idx="10"/>
          </p:nvPr>
        </p:nvSpPr>
        <p:spPr>
          <a:xfrm>
            <a:off x="1709038" y="781811"/>
            <a:ext cx="6836803" cy="738664"/>
          </a:xfrm>
          <a:prstGeom prst="rect">
            <a:avLst/>
          </a:prstGeom>
          <a:noFill/>
          <a:ln cap="rnd">
            <a:noFill/>
          </a:ln>
        </p:spPr>
        <p:txBody>
          <a:bodyPr lIns="91440" tIns="91440" bIns="91440"/>
          <a:lstStyle/>
          <a:p>
            <a:pPr marL="0" indent="0">
              <a:buNone/>
            </a:pPr>
            <a:r>
              <a:rPr lang="en-US" sz="2000" dirty="0">
                <a:solidFill>
                  <a:srgbClr val="C00000"/>
                </a:solidFill>
              </a:rPr>
              <a:t>Denzel Washington </a:t>
            </a:r>
            <a:r>
              <a:rPr lang="en-US" sz="2000" dirty="0">
                <a:solidFill>
                  <a:schemeClr val="tx1"/>
                </a:solidFill>
              </a:rPr>
              <a:t>followed Sidney Poitier as only the second </a:t>
            </a:r>
            <a:r>
              <a:rPr lang="en-US" sz="2000" dirty="0">
                <a:solidFill>
                  <a:srgbClr val="C00000"/>
                </a:solidFill>
              </a:rPr>
              <a:t>black</a:t>
            </a:r>
            <a:r>
              <a:rPr lang="en-US" sz="2000" dirty="0">
                <a:solidFill>
                  <a:schemeClr val="tx1"/>
                </a:solidFill>
              </a:rPr>
              <a:t> to win the </a:t>
            </a:r>
            <a:r>
              <a:rPr lang="en-US" sz="2000" dirty="0">
                <a:solidFill>
                  <a:srgbClr val="C00000"/>
                </a:solidFill>
              </a:rPr>
              <a:t>Best Actor award</a:t>
            </a:r>
            <a:r>
              <a:rPr lang="en-US" sz="2000" dirty="0">
                <a:solidFill>
                  <a:schemeClr val="tx1"/>
                </a:solidFill>
              </a:rPr>
              <a:t>.</a:t>
            </a:r>
          </a:p>
        </p:txBody>
      </p:sp>
      <p:pic>
        <p:nvPicPr>
          <p:cNvPr id="28" name="Picture 4" descr="http://abcnews.go.com/assets/beta/assets/abcn_images/abc_logo_aluminum.png">
            <a:extLst>
              <a:ext uri="{FF2B5EF4-FFF2-40B4-BE49-F238E27FC236}">
                <a16:creationId xmlns:a16="http://schemas.microsoft.com/office/drawing/2014/main" id="{95E07586-E235-6240-A64F-90B58F075374}"/>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50433" y="938136"/>
            <a:ext cx="1050709" cy="420283"/>
          </a:xfrm>
          <a:prstGeom prst="rect">
            <a:avLst/>
          </a:prstGeom>
          <a:solidFill>
            <a:schemeClr val="bg1"/>
          </a:solidFill>
        </p:spPr>
      </p:pic>
    </p:spTree>
    <p:extLst>
      <p:ext uri="{BB962C8B-B14F-4D97-AF65-F5344CB8AC3E}">
        <p14:creationId xmlns:p14="http://schemas.microsoft.com/office/powerpoint/2010/main" val="257860393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71402"/>
          </a:xfrm>
        </p:spPr>
        <p:txBody>
          <a:bodyPr/>
          <a:lstStyle/>
          <a:p>
            <a:r>
              <a:rPr lang="en-US" dirty="0"/>
              <a:t>Exceptional Facts</a:t>
            </a:r>
          </a:p>
        </p:txBody>
      </p:sp>
      <p:sp>
        <p:nvSpPr>
          <p:cNvPr id="4" name="Slide Number Placeholder 3"/>
          <p:cNvSpPr>
            <a:spLocks noGrp="1"/>
          </p:cNvSpPr>
          <p:nvPr>
            <p:ph type="sldNum" sz="quarter" idx="11"/>
          </p:nvPr>
        </p:nvSpPr>
        <p:spPr/>
        <p:txBody>
          <a:bodyPr/>
          <a:lstStyle/>
          <a:p>
            <a:pPr marL="0" marR="0" lvl="0" indent="0" algn="r" defTabSz="686047" rtl="0" eaLnBrk="1" fontAlgn="auto" latinLnBrk="0" hangingPunct="1">
              <a:lnSpc>
                <a:spcPct val="100000"/>
              </a:lnSpc>
              <a:spcBef>
                <a:spcPts val="0"/>
              </a:spcBef>
              <a:spcAft>
                <a:spcPts val="0"/>
              </a:spcAft>
              <a:buClrTx/>
              <a:buSzTx/>
              <a:buFontTx/>
              <a:buNone/>
              <a:tabLst/>
              <a:defRPr/>
            </a:pPr>
            <a:fld id="{30DB7900-D72E-4025-AF90-97BD6DF59E7D}" type="slidenum">
              <a:rPr kumimoji="0" lang="en-US" sz="1600" b="1" i="0" u="none" strike="noStrike" kern="1200" cap="none" spc="0" normalizeH="0" baseline="0" noProof="0" smtClean="0">
                <a:ln>
                  <a:noFill/>
                </a:ln>
                <a:solidFill>
                  <a:srgbClr val="000000"/>
                </a:solidFill>
                <a:effectLst/>
                <a:uLnTx/>
                <a:uFillTx/>
                <a:latin typeface="Segoe UI"/>
                <a:ea typeface="+mn-ea"/>
                <a:cs typeface="+mn-cs"/>
              </a:rPr>
              <a:pPr marL="0" marR="0" lvl="0" indent="0" algn="r" defTabSz="686047" rtl="0" eaLnBrk="1" fontAlgn="auto" latinLnBrk="0" hangingPunct="1">
                <a:lnSpc>
                  <a:spcPct val="100000"/>
                </a:lnSpc>
                <a:spcBef>
                  <a:spcPts val="0"/>
                </a:spcBef>
                <a:spcAft>
                  <a:spcPts val="0"/>
                </a:spcAft>
                <a:buClrTx/>
                <a:buSzTx/>
                <a:buFontTx/>
                <a:buNone/>
                <a:tabLst/>
                <a:defRPr/>
              </a:pPr>
              <a:t>52</a:t>
            </a:fld>
            <a:endParaRPr kumimoji="0" lang="en-US" sz="1600" b="1" i="0" u="none" strike="noStrike" kern="1200" cap="none" spc="0" normalizeH="0" baseline="0" noProof="0">
              <a:ln>
                <a:noFill/>
              </a:ln>
              <a:solidFill>
                <a:srgbClr val="000000"/>
              </a:solidFill>
              <a:effectLst/>
              <a:uLnTx/>
              <a:uFillTx/>
              <a:latin typeface="Segoe UI"/>
              <a:ea typeface="+mn-ea"/>
              <a:cs typeface="+mn-cs"/>
            </a:endParaRPr>
          </a:p>
        </p:txBody>
      </p:sp>
      <p:pic>
        <p:nvPicPr>
          <p:cNvPr id="2054" name="Picture 6" descr="https://s.yimg.com/rz/d/yahoo_sports_en-US_s_f_pw_351x40_sports.png"/>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r="84535" b="18021"/>
          <a:stretch/>
        </p:blipFill>
        <p:spPr bwMode="auto">
          <a:xfrm>
            <a:off x="468508" y="2315721"/>
            <a:ext cx="1032634" cy="312341"/>
          </a:xfrm>
          <a:prstGeom prst="rect">
            <a:avLst/>
          </a:prstGeom>
          <a:noFill/>
          <a:extLst>
            <a:ext uri="{909E8E84-426E-40DD-AFC4-6F175D3DCCD1}">
              <a14:hiddenFill xmlns:a14="http://schemas.microsoft.com/office/drawing/2010/main">
                <a:solidFill>
                  <a:srgbClr val="FFFFFF"/>
                </a:solidFill>
              </a14:hiddenFill>
            </a:ext>
          </a:extLst>
        </p:spPr>
      </p:pic>
      <p:sp>
        <p:nvSpPr>
          <p:cNvPr id="13" name="Text Placeholder 2">
            <a:extLst>
              <a:ext uri="{FF2B5EF4-FFF2-40B4-BE49-F238E27FC236}">
                <a16:creationId xmlns:a16="http://schemas.microsoft.com/office/drawing/2014/main" id="{C0B6695F-B16C-2544-9018-62692DE13B1F}"/>
              </a:ext>
            </a:extLst>
          </p:cNvPr>
          <p:cNvSpPr txBox="1">
            <a:spLocks/>
          </p:cNvSpPr>
          <p:nvPr/>
        </p:nvSpPr>
        <p:spPr>
          <a:xfrm>
            <a:off x="1825273" y="890297"/>
            <a:ext cx="6836803" cy="849463"/>
          </a:xfrm>
          <a:prstGeom prst="rect">
            <a:avLst/>
          </a:prstGeom>
          <a:noFill/>
          <a:ln cap="rnd">
            <a:noFill/>
          </a:ln>
        </p:spPr>
        <p:txBody>
          <a:bodyPr vert="horz" wrap="square" lIns="91440" tIns="91440" rIns="0" bIns="91440" rtlCol="0">
            <a:spAutoFit/>
          </a:bodyPr>
          <a:lstStyle>
            <a:lvl1pPr marL="457200" indent="-457200" algn="l" defTabSz="686047" rtl="0" eaLnBrk="1" latinLnBrk="0" hangingPunct="1">
              <a:lnSpc>
                <a:spcPct val="90000"/>
              </a:lnSpc>
              <a:spcBef>
                <a:spcPct val="20000"/>
              </a:spcBef>
              <a:buSzPct val="90000"/>
              <a:buFont typeface="Courier New" panose="02070309020205020404" pitchFamily="49" charset="0"/>
              <a:buChar char="o"/>
              <a:defRPr sz="3200" kern="1200">
                <a:solidFill>
                  <a:srgbClr val="EE8200"/>
                </a:solidFill>
                <a:latin typeface="Garamond" panose="02020404030301010803" pitchFamily="18" charset="0"/>
                <a:ea typeface="+mn-ea"/>
                <a:cs typeface="+mn-cs"/>
              </a:defRPr>
            </a:lvl1pPr>
            <a:lvl2pPr marL="472868" indent="-213207" algn="l" defTabSz="686047" rtl="0" eaLnBrk="1" latinLnBrk="0" hangingPunct="1">
              <a:lnSpc>
                <a:spcPct val="90000"/>
              </a:lnSpc>
              <a:spcBef>
                <a:spcPct val="20000"/>
              </a:spcBef>
              <a:buSzPct val="90000"/>
              <a:buFont typeface="Courier New" panose="02070309020205020404" pitchFamily="49" charset="0"/>
              <a:buChar char="o"/>
              <a:tabLst>
                <a:tab pos="472868" algn="l"/>
              </a:tabLst>
              <a:defRPr sz="2800" kern="1200">
                <a:solidFill>
                  <a:schemeClr val="tx1"/>
                </a:solidFill>
                <a:latin typeface="Garamond" panose="02020404030301010803" pitchFamily="18" charset="0"/>
                <a:ea typeface="+mn-ea"/>
                <a:cs typeface="+mn-cs"/>
              </a:defRPr>
            </a:lvl2pPr>
            <a:lvl3pPr marL="686074" indent="-213207" algn="l" defTabSz="686047" rtl="0" eaLnBrk="1" latinLnBrk="0" hangingPunct="1">
              <a:lnSpc>
                <a:spcPct val="90000"/>
              </a:lnSpc>
              <a:spcBef>
                <a:spcPct val="20000"/>
              </a:spcBef>
              <a:buSzPct val="90000"/>
              <a:buFont typeface="Courier New" panose="02070309020205020404" pitchFamily="49" charset="0"/>
              <a:buChar char="o"/>
              <a:defRPr sz="2400" kern="1200">
                <a:solidFill>
                  <a:schemeClr val="tx1"/>
                </a:solidFill>
                <a:latin typeface="Garamond" panose="02020404030301010803" pitchFamily="18" charset="0"/>
                <a:ea typeface="+mn-ea"/>
                <a:cs typeface="+mn-cs"/>
              </a:defRPr>
            </a:lvl3pPr>
            <a:lvl4pPr marL="1112489" indent="-167946" algn="l" defTabSz="686047" rtl="0" eaLnBrk="1" latinLnBrk="0" hangingPunct="1">
              <a:lnSpc>
                <a:spcPct val="90000"/>
              </a:lnSpc>
              <a:spcBef>
                <a:spcPct val="20000"/>
              </a:spcBef>
              <a:buSzPct val="90000"/>
              <a:buFont typeface="Courier New" panose="02070309020205020404" pitchFamily="49" charset="0"/>
              <a:buChar char="o"/>
              <a:tabLst>
                <a:tab pos="686074" algn="l"/>
              </a:tabLst>
              <a:defRPr sz="2000" kern="1200">
                <a:solidFill>
                  <a:schemeClr val="tx1"/>
                </a:solidFill>
                <a:latin typeface="Garamond" panose="02020404030301010803" pitchFamily="18" charset="0"/>
                <a:ea typeface="+mn-ea"/>
                <a:cs typeface="+mn-cs"/>
              </a:defRPr>
            </a:lvl4pPr>
            <a:lvl5pPr marL="1285199" indent="-172710" algn="l" defTabSz="686047" rtl="0" eaLnBrk="1" latinLnBrk="0" hangingPunct="1">
              <a:lnSpc>
                <a:spcPct val="90000"/>
              </a:lnSpc>
              <a:spcBef>
                <a:spcPct val="20000"/>
              </a:spcBef>
              <a:buSzPct val="90000"/>
              <a:buFont typeface="Courier New" panose="02070309020205020404" pitchFamily="49" charset="0"/>
              <a:buChar char="o"/>
              <a:defRPr sz="1800" kern="1200">
                <a:solidFill>
                  <a:schemeClr val="tx1"/>
                </a:solidFill>
                <a:latin typeface="Garamond" panose="02020404030301010803" pitchFamily="18" charset="0"/>
                <a:ea typeface="+mn-ea"/>
                <a:cs typeface="+mn-cs"/>
              </a:defRPr>
            </a:lvl5pPr>
            <a:lvl6pPr marL="1886629"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652"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676"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700"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marR="0" lvl="0" indent="0" algn="l" defTabSz="686047" rtl="0" eaLnBrk="1" fontAlgn="auto" latinLnBrk="0" hangingPunct="1">
              <a:lnSpc>
                <a:spcPct val="90000"/>
              </a:lnSpc>
              <a:spcBef>
                <a:spcPct val="20000"/>
              </a:spcBef>
              <a:spcAft>
                <a:spcPts val="0"/>
              </a:spcAft>
              <a:buClrTx/>
              <a:buSzPct val="90000"/>
              <a:buFont typeface="Courier New" panose="02070309020205020404" pitchFamily="49" charset="0"/>
              <a:buNone/>
              <a:tabLst/>
              <a:defRPr/>
            </a:pPr>
            <a:r>
              <a:rPr kumimoji="0" lang="en-US" sz="2400" b="0"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Denzel Washington followed Sidney Poitier as only the second black to win the Best Actor award.</a:t>
            </a:r>
          </a:p>
        </p:txBody>
      </p:sp>
      <p:pic>
        <p:nvPicPr>
          <p:cNvPr id="14" name="Picture 4" descr="http://abcnews.go.com/assets/beta/assets/abcn_images/abc_logo_aluminum.png">
            <a:extLst>
              <a:ext uri="{FF2B5EF4-FFF2-40B4-BE49-F238E27FC236}">
                <a16:creationId xmlns:a16="http://schemas.microsoft.com/office/drawing/2014/main" id="{B901FB3B-1465-E943-BCD7-D3415DC654AF}"/>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50433" y="1031124"/>
            <a:ext cx="1050709" cy="420283"/>
          </a:xfrm>
          <a:prstGeom prst="rect">
            <a:avLst/>
          </a:prstGeom>
          <a:solidFill>
            <a:schemeClr val="bg1"/>
          </a:solidFill>
        </p:spPr>
      </p:pic>
      <p:sp>
        <p:nvSpPr>
          <p:cNvPr id="15" name="Text Placeholder 2">
            <a:extLst>
              <a:ext uri="{FF2B5EF4-FFF2-40B4-BE49-F238E27FC236}">
                <a16:creationId xmlns:a16="http://schemas.microsoft.com/office/drawing/2014/main" id="{55472504-B5C6-5742-91C8-77870064DEB8}"/>
              </a:ext>
            </a:extLst>
          </p:cNvPr>
          <p:cNvSpPr txBox="1">
            <a:spLocks/>
          </p:cNvSpPr>
          <p:nvPr/>
        </p:nvSpPr>
        <p:spPr>
          <a:xfrm>
            <a:off x="1825273" y="2219778"/>
            <a:ext cx="6836803" cy="520335"/>
          </a:xfrm>
          <a:prstGeom prst="rect">
            <a:avLst/>
          </a:prstGeom>
          <a:noFill/>
          <a:ln cap="rnd">
            <a:noFill/>
          </a:ln>
        </p:spPr>
        <p:txBody>
          <a:bodyPr vert="horz" wrap="square" lIns="91440" tIns="91440" rIns="0" bIns="91440" rtlCol="0">
            <a:spAutoFit/>
          </a:bodyPr>
          <a:lstStyle>
            <a:lvl1pPr marL="457200" indent="-457200" algn="l" defTabSz="686047" rtl="0" eaLnBrk="1" latinLnBrk="0" hangingPunct="1">
              <a:lnSpc>
                <a:spcPct val="90000"/>
              </a:lnSpc>
              <a:spcBef>
                <a:spcPct val="20000"/>
              </a:spcBef>
              <a:buSzPct val="90000"/>
              <a:buFont typeface="Courier New" panose="02070309020205020404" pitchFamily="49" charset="0"/>
              <a:buChar char="o"/>
              <a:defRPr sz="3200" kern="1200">
                <a:solidFill>
                  <a:srgbClr val="EE8200"/>
                </a:solidFill>
                <a:latin typeface="Garamond" panose="02020404030301010803" pitchFamily="18" charset="0"/>
                <a:ea typeface="+mn-ea"/>
                <a:cs typeface="+mn-cs"/>
              </a:defRPr>
            </a:lvl1pPr>
            <a:lvl2pPr marL="472868" indent="-213207" algn="l" defTabSz="686047" rtl="0" eaLnBrk="1" latinLnBrk="0" hangingPunct="1">
              <a:lnSpc>
                <a:spcPct val="90000"/>
              </a:lnSpc>
              <a:spcBef>
                <a:spcPct val="20000"/>
              </a:spcBef>
              <a:buSzPct val="90000"/>
              <a:buFont typeface="Courier New" panose="02070309020205020404" pitchFamily="49" charset="0"/>
              <a:buChar char="o"/>
              <a:tabLst>
                <a:tab pos="472868" algn="l"/>
              </a:tabLst>
              <a:defRPr sz="2800" kern="1200">
                <a:solidFill>
                  <a:schemeClr val="tx1"/>
                </a:solidFill>
                <a:latin typeface="Garamond" panose="02020404030301010803" pitchFamily="18" charset="0"/>
                <a:ea typeface="+mn-ea"/>
                <a:cs typeface="+mn-cs"/>
              </a:defRPr>
            </a:lvl2pPr>
            <a:lvl3pPr marL="686074" indent="-213207" algn="l" defTabSz="686047" rtl="0" eaLnBrk="1" latinLnBrk="0" hangingPunct="1">
              <a:lnSpc>
                <a:spcPct val="90000"/>
              </a:lnSpc>
              <a:spcBef>
                <a:spcPct val="20000"/>
              </a:spcBef>
              <a:buSzPct val="90000"/>
              <a:buFont typeface="Courier New" panose="02070309020205020404" pitchFamily="49" charset="0"/>
              <a:buChar char="o"/>
              <a:defRPr sz="2400" kern="1200">
                <a:solidFill>
                  <a:schemeClr val="tx1"/>
                </a:solidFill>
                <a:latin typeface="Garamond" panose="02020404030301010803" pitchFamily="18" charset="0"/>
                <a:ea typeface="+mn-ea"/>
                <a:cs typeface="+mn-cs"/>
              </a:defRPr>
            </a:lvl3pPr>
            <a:lvl4pPr marL="1112489" indent="-167946" algn="l" defTabSz="686047" rtl="0" eaLnBrk="1" latinLnBrk="0" hangingPunct="1">
              <a:lnSpc>
                <a:spcPct val="90000"/>
              </a:lnSpc>
              <a:spcBef>
                <a:spcPct val="20000"/>
              </a:spcBef>
              <a:buSzPct val="90000"/>
              <a:buFont typeface="Courier New" panose="02070309020205020404" pitchFamily="49" charset="0"/>
              <a:buChar char="o"/>
              <a:tabLst>
                <a:tab pos="686074" algn="l"/>
              </a:tabLst>
              <a:defRPr sz="2000" kern="1200">
                <a:solidFill>
                  <a:schemeClr val="tx1"/>
                </a:solidFill>
                <a:latin typeface="Garamond" panose="02020404030301010803" pitchFamily="18" charset="0"/>
                <a:ea typeface="+mn-ea"/>
                <a:cs typeface="+mn-cs"/>
              </a:defRPr>
            </a:lvl4pPr>
            <a:lvl5pPr marL="1285199" indent="-172710" algn="l" defTabSz="686047" rtl="0" eaLnBrk="1" latinLnBrk="0" hangingPunct="1">
              <a:lnSpc>
                <a:spcPct val="90000"/>
              </a:lnSpc>
              <a:spcBef>
                <a:spcPct val="20000"/>
              </a:spcBef>
              <a:buSzPct val="90000"/>
              <a:buFont typeface="Courier New" panose="02070309020205020404" pitchFamily="49" charset="0"/>
              <a:buChar char="o"/>
              <a:defRPr sz="1800" kern="1200">
                <a:solidFill>
                  <a:schemeClr val="tx1"/>
                </a:solidFill>
                <a:latin typeface="Garamond" panose="02020404030301010803" pitchFamily="18" charset="0"/>
                <a:ea typeface="+mn-ea"/>
                <a:cs typeface="+mn-cs"/>
              </a:defRPr>
            </a:lvl5pPr>
            <a:lvl6pPr marL="1886629"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652"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676"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700"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marR="0" lvl="0" indent="0" algn="l" defTabSz="686047" rtl="0" eaLnBrk="1" fontAlgn="auto" latinLnBrk="0" hangingPunct="1">
              <a:lnSpc>
                <a:spcPct val="90000"/>
              </a:lnSpc>
              <a:spcBef>
                <a:spcPct val="20000"/>
              </a:spcBef>
              <a:spcAft>
                <a:spcPts val="0"/>
              </a:spcAft>
              <a:buClrTx/>
              <a:buSzPct val="90000"/>
              <a:buFont typeface="Courier New" panose="02070309020205020404" pitchFamily="49" charset="0"/>
              <a:buNone/>
              <a:tabLst/>
              <a:defRPr/>
            </a:pPr>
            <a:r>
              <a:rPr kumimoji="0" lang="en-US" sz="2400" b="0"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This was Brazil's first own goal in World Cup history.</a:t>
            </a:r>
          </a:p>
        </p:txBody>
      </p:sp>
      <p:sp>
        <p:nvSpPr>
          <p:cNvPr id="20" name="Text Placeholder 2">
            <a:extLst>
              <a:ext uri="{FF2B5EF4-FFF2-40B4-BE49-F238E27FC236}">
                <a16:creationId xmlns:a16="http://schemas.microsoft.com/office/drawing/2014/main" id="{566ACFAD-F72C-5248-8394-1F5D334AF5DA}"/>
              </a:ext>
            </a:extLst>
          </p:cNvPr>
          <p:cNvSpPr txBox="1">
            <a:spLocks/>
          </p:cNvSpPr>
          <p:nvPr/>
        </p:nvSpPr>
        <p:spPr>
          <a:xfrm>
            <a:off x="1825273" y="3362776"/>
            <a:ext cx="7186989" cy="517065"/>
          </a:xfrm>
          <a:prstGeom prst="rect">
            <a:avLst/>
          </a:prstGeom>
          <a:noFill/>
          <a:ln cap="rnd">
            <a:noFill/>
          </a:ln>
        </p:spPr>
        <p:txBody>
          <a:bodyPr vert="horz" wrap="square" lIns="91440" tIns="91440" rIns="0" bIns="91440" rtlCol="0">
            <a:spAutoFit/>
          </a:bodyPr>
          <a:lstStyle>
            <a:lvl1pPr marL="457200" indent="-457200" algn="l" defTabSz="686047" rtl="0" eaLnBrk="1" latinLnBrk="0" hangingPunct="1">
              <a:lnSpc>
                <a:spcPct val="90000"/>
              </a:lnSpc>
              <a:spcBef>
                <a:spcPct val="20000"/>
              </a:spcBef>
              <a:buSzPct val="90000"/>
              <a:buFont typeface="Courier New" panose="02070309020205020404" pitchFamily="49" charset="0"/>
              <a:buChar char="o"/>
              <a:defRPr sz="3200" kern="1200">
                <a:solidFill>
                  <a:srgbClr val="EE8200"/>
                </a:solidFill>
                <a:latin typeface="Garamond" panose="02020404030301010803" pitchFamily="18" charset="0"/>
                <a:ea typeface="+mn-ea"/>
                <a:cs typeface="+mn-cs"/>
              </a:defRPr>
            </a:lvl1pPr>
            <a:lvl2pPr marL="472868" indent="-213207" algn="l" defTabSz="686047" rtl="0" eaLnBrk="1" latinLnBrk="0" hangingPunct="1">
              <a:lnSpc>
                <a:spcPct val="90000"/>
              </a:lnSpc>
              <a:spcBef>
                <a:spcPct val="20000"/>
              </a:spcBef>
              <a:buSzPct val="90000"/>
              <a:buFont typeface="Courier New" panose="02070309020205020404" pitchFamily="49" charset="0"/>
              <a:buChar char="o"/>
              <a:tabLst>
                <a:tab pos="472868" algn="l"/>
              </a:tabLst>
              <a:defRPr sz="2800" kern="1200">
                <a:solidFill>
                  <a:schemeClr val="tx1"/>
                </a:solidFill>
                <a:latin typeface="Garamond" panose="02020404030301010803" pitchFamily="18" charset="0"/>
                <a:ea typeface="+mn-ea"/>
                <a:cs typeface="+mn-cs"/>
              </a:defRPr>
            </a:lvl2pPr>
            <a:lvl3pPr marL="686074" indent="-213207" algn="l" defTabSz="686047" rtl="0" eaLnBrk="1" latinLnBrk="0" hangingPunct="1">
              <a:lnSpc>
                <a:spcPct val="90000"/>
              </a:lnSpc>
              <a:spcBef>
                <a:spcPct val="20000"/>
              </a:spcBef>
              <a:buSzPct val="90000"/>
              <a:buFont typeface="Courier New" panose="02070309020205020404" pitchFamily="49" charset="0"/>
              <a:buChar char="o"/>
              <a:defRPr sz="2400" kern="1200">
                <a:solidFill>
                  <a:schemeClr val="tx1"/>
                </a:solidFill>
                <a:latin typeface="Garamond" panose="02020404030301010803" pitchFamily="18" charset="0"/>
                <a:ea typeface="+mn-ea"/>
                <a:cs typeface="+mn-cs"/>
              </a:defRPr>
            </a:lvl3pPr>
            <a:lvl4pPr marL="1112489" indent="-167946" algn="l" defTabSz="686047" rtl="0" eaLnBrk="1" latinLnBrk="0" hangingPunct="1">
              <a:lnSpc>
                <a:spcPct val="90000"/>
              </a:lnSpc>
              <a:spcBef>
                <a:spcPct val="20000"/>
              </a:spcBef>
              <a:buSzPct val="90000"/>
              <a:buFont typeface="Courier New" panose="02070309020205020404" pitchFamily="49" charset="0"/>
              <a:buChar char="o"/>
              <a:tabLst>
                <a:tab pos="686074" algn="l"/>
              </a:tabLst>
              <a:defRPr sz="2000" kern="1200">
                <a:solidFill>
                  <a:schemeClr val="tx1"/>
                </a:solidFill>
                <a:latin typeface="Garamond" panose="02020404030301010803" pitchFamily="18" charset="0"/>
                <a:ea typeface="+mn-ea"/>
                <a:cs typeface="+mn-cs"/>
              </a:defRPr>
            </a:lvl4pPr>
            <a:lvl5pPr marL="1285199" indent="-172710" algn="l" defTabSz="686047" rtl="0" eaLnBrk="1" latinLnBrk="0" hangingPunct="1">
              <a:lnSpc>
                <a:spcPct val="90000"/>
              </a:lnSpc>
              <a:spcBef>
                <a:spcPct val="20000"/>
              </a:spcBef>
              <a:buSzPct val="90000"/>
              <a:buFont typeface="Courier New" panose="02070309020205020404" pitchFamily="49" charset="0"/>
              <a:buChar char="o"/>
              <a:defRPr sz="1800" kern="1200">
                <a:solidFill>
                  <a:schemeClr val="tx1"/>
                </a:solidFill>
                <a:latin typeface="Garamond" panose="02020404030301010803" pitchFamily="18" charset="0"/>
                <a:ea typeface="+mn-ea"/>
                <a:cs typeface="+mn-cs"/>
              </a:defRPr>
            </a:lvl5pPr>
            <a:lvl6pPr marL="1886629"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652"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676"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700"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marR="0" lvl="0" indent="0" algn="l" defTabSz="686047" rtl="0" eaLnBrk="1" fontAlgn="auto" latinLnBrk="0" hangingPunct="1">
              <a:lnSpc>
                <a:spcPct val="90000"/>
              </a:lnSpc>
              <a:spcBef>
                <a:spcPct val="20000"/>
              </a:spcBef>
              <a:spcAft>
                <a:spcPts val="0"/>
              </a:spcAft>
              <a:buClrTx/>
              <a:buSzPct val="90000"/>
              <a:buFont typeface="Courier New" panose="02070309020205020404" pitchFamily="49" charset="0"/>
              <a:buNone/>
              <a:tabLst/>
              <a:defRPr/>
            </a:pPr>
            <a:r>
              <a:rPr kumimoji="0" lang="en-US" sz="2400" b="0"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Hillary Clinton becomes first female presidential nominee.</a:t>
            </a:r>
          </a:p>
        </p:txBody>
      </p:sp>
      <p:pic>
        <p:nvPicPr>
          <p:cNvPr id="21" name="Picture 20">
            <a:extLst>
              <a:ext uri="{FF2B5EF4-FFF2-40B4-BE49-F238E27FC236}">
                <a16:creationId xmlns:a16="http://schemas.microsoft.com/office/drawing/2014/main" id="{7472C009-1B66-C04A-B142-755CA8611E83}"/>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50433" y="3510898"/>
            <a:ext cx="1291196" cy="280217"/>
          </a:xfrm>
          <a:prstGeom prst="rect">
            <a:avLst/>
          </a:prstGeom>
        </p:spPr>
      </p:pic>
    </p:spTree>
    <p:extLst>
      <p:ext uri="{BB962C8B-B14F-4D97-AF65-F5344CB8AC3E}">
        <p14:creationId xmlns:p14="http://schemas.microsoft.com/office/powerpoint/2010/main" val="132663091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71402"/>
          </a:xfrm>
        </p:spPr>
        <p:txBody>
          <a:bodyPr/>
          <a:lstStyle/>
          <a:p>
            <a:r>
              <a:rPr lang="en-US" dirty="0"/>
              <a:t>Applications</a:t>
            </a:r>
          </a:p>
        </p:txBody>
      </p:sp>
      <p:sp>
        <p:nvSpPr>
          <p:cNvPr id="3" name="Text Placeholder 2"/>
          <p:cNvSpPr>
            <a:spLocks noGrp="1"/>
          </p:cNvSpPr>
          <p:nvPr>
            <p:ph type="body" sz="quarter" idx="10"/>
          </p:nvPr>
        </p:nvSpPr>
        <p:spPr>
          <a:xfrm>
            <a:off x="107007" y="1680945"/>
            <a:ext cx="8415580" cy="3170099"/>
          </a:xfrm>
          <a:solidFill>
            <a:srgbClr val="FBFBFB"/>
          </a:solidFill>
          <a:ln>
            <a:noFill/>
          </a:ln>
        </p:spPr>
        <p:txBody>
          <a:bodyPr/>
          <a:lstStyle/>
          <a:p>
            <a:pPr marL="0" indent="0">
              <a:buNone/>
            </a:pPr>
            <a:r>
              <a:rPr lang="en-US" sz="2800" dirty="0">
                <a:solidFill>
                  <a:srgbClr val="C00000"/>
                </a:solidFill>
              </a:rPr>
              <a:t>Computational Journalism</a:t>
            </a:r>
          </a:p>
          <a:p>
            <a:pPr lvl="1"/>
            <a:r>
              <a:rPr lang="en-US" sz="2400" dirty="0"/>
              <a:t> Fact-finding</a:t>
            </a:r>
          </a:p>
          <a:p>
            <a:pPr lvl="1"/>
            <a:r>
              <a:rPr lang="en-US" sz="2400" dirty="0"/>
              <a:t> Fact-checking</a:t>
            </a:r>
          </a:p>
          <a:p>
            <a:pPr lvl="2">
              <a:buFont typeface="Wingdings" pitchFamily="2" charset="2"/>
              <a:buChar char="§"/>
            </a:pPr>
            <a:r>
              <a:rPr lang="en-US" sz="2000" dirty="0"/>
              <a:t>The first female presidential nominee was Victoria Woodhull, not Hillary Clinton (snopes.com)</a:t>
            </a:r>
          </a:p>
          <a:p>
            <a:pPr marL="0" indent="0">
              <a:buNone/>
            </a:pPr>
            <a:r>
              <a:rPr lang="en-US" sz="2800" dirty="0">
                <a:solidFill>
                  <a:srgbClr val="C00000"/>
                </a:solidFill>
              </a:rPr>
              <a:t>Data Cleaning</a:t>
            </a:r>
          </a:p>
          <a:p>
            <a:pPr marL="0" indent="0">
              <a:buNone/>
            </a:pPr>
            <a:r>
              <a:rPr lang="en-US" sz="2800" dirty="0">
                <a:solidFill>
                  <a:srgbClr val="C00000"/>
                </a:solidFill>
              </a:rPr>
              <a:t>Recommendation Systems</a:t>
            </a:r>
          </a:p>
          <a:p>
            <a:pPr lvl="1"/>
            <a:r>
              <a:rPr lang="en-US" sz="2400" dirty="0"/>
              <a:t> Friends, news, and product promotion</a:t>
            </a:r>
          </a:p>
        </p:txBody>
      </p:sp>
      <p:sp>
        <p:nvSpPr>
          <p:cNvPr id="4" name="Slide Number Placeholder 3"/>
          <p:cNvSpPr>
            <a:spLocks noGrp="1"/>
          </p:cNvSpPr>
          <p:nvPr>
            <p:ph type="sldNum" sz="quarter" idx="11"/>
          </p:nvPr>
        </p:nvSpPr>
        <p:spPr/>
        <p:txBody>
          <a:bodyPr/>
          <a:lstStyle/>
          <a:p>
            <a:pPr marL="0" marR="0" lvl="0" indent="0" algn="r" defTabSz="686047" rtl="0" eaLnBrk="1" fontAlgn="auto" latinLnBrk="0" hangingPunct="1">
              <a:lnSpc>
                <a:spcPct val="100000"/>
              </a:lnSpc>
              <a:spcBef>
                <a:spcPts val="0"/>
              </a:spcBef>
              <a:spcAft>
                <a:spcPts val="0"/>
              </a:spcAft>
              <a:buClrTx/>
              <a:buSzTx/>
              <a:buFontTx/>
              <a:buNone/>
              <a:tabLst/>
              <a:defRPr/>
            </a:pPr>
            <a:fld id="{30DB7900-D72E-4025-AF90-97BD6DF59E7D}" type="slidenum">
              <a:rPr kumimoji="0" lang="en-US" sz="1600" b="1" i="0" u="none" strike="noStrike" kern="1200" cap="none" spc="0" normalizeH="0" baseline="0" noProof="0" smtClean="0">
                <a:ln>
                  <a:noFill/>
                </a:ln>
                <a:solidFill>
                  <a:srgbClr val="000000"/>
                </a:solidFill>
                <a:effectLst/>
                <a:uLnTx/>
                <a:uFillTx/>
                <a:latin typeface="Segoe UI"/>
                <a:ea typeface="+mn-ea"/>
                <a:cs typeface="+mn-cs"/>
              </a:rPr>
              <a:pPr marL="0" marR="0" lvl="0" indent="0" algn="r" defTabSz="686047" rtl="0" eaLnBrk="1" fontAlgn="auto" latinLnBrk="0" hangingPunct="1">
                <a:lnSpc>
                  <a:spcPct val="100000"/>
                </a:lnSpc>
                <a:spcBef>
                  <a:spcPts val="0"/>
                </a:spcBef>
                <a:spcAft>
                  <a:spcPts val="0"/>
                </a:spcAft>
                <a:buClrTx/>
                <a:buSzTx/>
                <a:buFontTx/>
                <a:buNone/>
                <a:tabLst/>
                <a:defRPr/>
              </a:pPr>
              <a:t>53</a:t>
            </a:fld>
            <a:endParaRPr kumimoji="0" lang="en-US" sz="1600" b="1" i="0" u="none" strike="noStrike" kern="1200" cap="none" spc="0" normalizeH="0" baseline="0" noProof="0" dirty="0">
              <a:ln>
                <a:noFill/>
              </a:ln>
              <a:solidFill>
                <a:srgbClr val="000000"/>
              </a:solidFill>
              <a:effectLst/>
              <a:uLnTx/>
              <a:uFillTx/>
              <a:latin typeface="Segoe UI"/>
              <a:ea typeface="+mn-ea"/>
              <a:cs typeface="+mn-cs"/>
            </a:endParaRPr>
          </a:p>
        </p:txBody>
      </p:sp>
      <p:pic>
        <p:nvPicPr>
          <p:cNvPr id="7" name="Picture 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885636" y="658121"/>
            <a:ext cx="4258364" cy="2197736"/>
          </a:xfrm>
          <a:prstGeom prst="rect">
            <a:avLst/>
          </a:prstGeom>
        </p:spPr>
      </p:pic>
    </p:spTree>
    <p:extLst>
      <p:ext uri="{BB962C8B-B14F-4D97-AF65-F5344CB8AC3E}">
        <p14:creationId xmlns:p14="http://schemas.microsoft.com/office/powerpoint/2010/main" val="317084546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997196"/>
          </a:xfrm>
        </p:spPr>
        <p:txBody>
          <a:bodyPr/>
          <a:lstStyle/>
          <a:p>
            <a:r>
              <a:rPr lang="en-US" sz="3600" dirty="0"/>
              <a:t>Exceptional Facts from Knowledge Graphs</a:t>
            </a:r>
          </a:p>
        </p:txBody>
      </p:sp>
      <p:sp>
        <p:nvSpPr>
          <p:cNvPr id="4" name="Slide Number Placeholder 3"/>
          <p:cNvSpPr>
            <a:spLocks noGrp="1"/>
          </p:cNvSpPr>
          <p:nvPr>
            <p:ph type="sldNum" sz="quarter" idx="11"/>
          </p:nvPr>
        </p:nvSpPr>
        <p:spPr/>
        <p:txBody>
          <a:bodyPr/>
          <a:lstStyle/>
          <a:p>
            <a:pPr marL="0" marR="0" lvl="0" indent="0" algn="r" defTabSz="686047" rtl="0" eaLnBrk="1" fontAlgn="auto" latinLnBrk="0" hangingPunct="1">
              <a:lnSpc>
                <a:spcPct val="100000"/>
              </a:lnSpc>
              <a:spcBef>
                <a:spcPts val="0"/>
              </a:spcBef>
              <a:spcAft>
                <a:spcPts val="0"/>
              </a:spcAft>
              <a:buClrTx/>
              <a:buSzTx/>
              <a:buFontTx/>
              <a:buNone/>
              <a:tabLst/>
              <a:defRPr/>
            </a:pPr>
            <a:fld id="{30DB7900-D72E-4025-AF90-97BD6DF59E7D}" type="slidenum">
              <a:rPr kumimoji="0" lang="en-US" sz="1600" b="1" i="0" u="none" strike="noStrike" kern="1200" cap="none" spc="0" normalizeH="0" baseline="0" noProof="0" smtClean="0">
                <a:ln>
                  <a:noFill/>
                </a:ln>
                <a:solidFill>
                  <a:srgbClr val="000000"/>
                </a:solidFill>
                <a:effectLst/>
                <a:uLnTx/>
                <a:uFillTx/>
                <a:latin typeface="Segoe UI"/>
                <a:ea typeface="+mn-ea"/>
                <a:cs typeface="+mn-cs"/>
              </a:rPr>
              <a:pPr marL="0" marR="0" lvl="0" indent="0" algn="r" defTabSz="686047" rtl="0" eaLnBrk="1" fontAlgn="auto" latinLnBrk="0" hangingPunct="1">
                <a:lnSpc>
                  <a:spcPct val="100000"/>
                </a:lnSpc>
                <a:spcBef>
                  <a:spcPts val="0"/>
                </a:spcBef>
                <a:spcAft>
                  <a:spcPts val="0"/>
                </a:spcAft>
                <a:buClrTx/>
                <a:buSzTx/>
                <a:buFontTx/>
                <a:buNone/>
                <a:tabLst/>
                <a:defRPr/>
              </a:pPr>
              <a:t>54</a:t>
            </a:fld>
            <a:endParaRPr kumimoji="0" lang="en-US" sz="1600" b="1" i="0" u="none" strike="noStrike" kern="1200" cap="none" spc="0" normalizeH="0" baseline="0" noProof="0">
              <a:ln>
                <a:noFill/>
              </a:ln>
              <a:solidFill>
                <a:srgbClr val="000000"/>
              </a:solidFill>
              <a:effectLst/>
              <a:uLnTx/>
              <a:uFillTx/>
              <a:latin typeface="Segoe UI"/>
              <a:ea typeface="+mn-ea"/>
              <a:cs typeface="+mn-cs"/>
            </a:endParaRPr>
          </a:p>
        </p:txBody>
      </p:sp>
      <p:pic>
        <p:nvPicPr>
          <p:cNvPr id="6" name="Picture 5">
            <a:extLst>
              <a:ext uri="{FF2B5EF4-FFF2-40B4-BE49-F238E27FC236}">
                <a16:creationId xmlns:a16="http://schemas.microsoft.com/office/drawing/2014/main" id="{EAE31714-6E99-3D44-A93B-92DAC8A4BEF1}"/>
              </a:ext>
            </a:extLst>
          </p:cNvPr>
          <p:cNvPicPr>
            <a:picLocks noChangeAspect="1"/>
          </p:cNvPicPr>
          <p:nvPr/>
        </p:nvPicPr>
        <p:blipFill>
          <a:blip r:embed="rId3"/>
          <a:stretch>
            <a:fillRect/>
          </a:stretch>
        </p:blipFill>
        <p:spPr>
          <a:xfrm>
            <a:off x="1826241" y="2368455"/>
            <a:ext cx="5482915" cy="2637726"/>
          </a:xfrm>
          <a:prstGeom prst="rect">
            <a:avLst/>
          </a:prstGeom>
        </p:spPr>
      </p:pic>
      <p:sp>
        <p:nvSpPr>
          <p:cNvPr id="7" name="Oval 6">
            <a:extLst>
              <a:ext uri="{FF2B5EF4-FFF2-40B4-BE49-F238E27FC236}">
                <a16:creationId xmlns:a16="http://schemas.microsoft.com/office/drawing/2014/main" id="{B649AFBC-71F5-C14D-8357-028D97203EDB}"/>
              </a:ext>
            </a:extLst>
          </p:cNvPr>
          <p:cNvSpPr/>
          <p:nvPr/>
        </p:nvSpPr>
        <p:spPr bwMode="auto">
          <a:xfrm>
            <a:off x="1932599" y="2731913"/>
            <a:ext cx="435935" cy="393405"/>
          </a:xfrm>
          <a:prstGeom prst="ellipse">
            <a:avLst/>
          </a:prstGeom>
          <a:solidFill>
            <a:schemeClr val="accent6">
              <a:alpha val="3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50" normalizeH="0" baseline="0" noProof="0" dirty="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sp>
        <p:nvSpPr>
          <p:cNvPr id="8" name="Text Placeholder 2">
            <a:extLst>
              <a:ext uri="{FF2B5EF4-FFF2-40B4-BE49-F238E27FC236}">
                <a16:creationId xmlns:a16="http://schemas.microsoft.com/office/drawing/2014/main" id="{26A7ECC5-46B2-ED4E-8B7A-2DC17EAE8DFB}"/>
              </a:ext>
            </a:extLst>
          </p:cNvPr>
          <p:cNvSpPr>
            <a:spLocks noGrp="1"/>
          </p:cNvSpPr>
          <p:nvPr>
            <p:ph type="body" sz="quarter" idx="10"/>
          </p:nvPr>
        </p:nvSpPr>
        <p:spPr>
          <a:xfrm>
            <a:off x="389436" y="1532906"/>
            <a:ext cx="8363938" cy="391582"/>
          </a:xfrm>
          <a:ln>
            <a:noFill/>
          </a:ln>
        </p:spPr>
        <p:txBody>
          <a:bodyPr/>
          <a:lstStyle/>
          <a:p>
            <a:pPr marL="0" indent="0">
              <a:buNone/>
            </a:pPr>
            <a:r>
              <a:rPr lang="en-US" sz="2800" dirty="0">
                <a:solidFill>
                  <a:srgbClr val="C00000"/>
                </a:solidFill>
              </a:rPr>
              <a:t>What is exceptional about G1?</a:t>
            </a:r>
            <a:endParaRPr lang="en-US" sz="2800" dirty="0">
              <a:solidFill>
                <a:schemeClr val="tx1"/>
              </a:solidFill>
            </a:endParaRPr>
          </a:p>
        </p:txBody>
      </p:sp>
    </p:spTree>
    <p:extLst>
      <p:ext uri="{BB962C8B-B14F-4D97-AF65-F5344CB8AC3E}">
        <p14:creationId xmlns:p14="http://schemas.microsoft.com/office/powerpoint/2010/main" val="108568182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93CDC06-85D9-A740-A2C4-D05E6C651B08}"/>
              </a:ext>
            </a:extLst>
          </p:cNvPr>
          <p:cNvPicPr>
            <a:picLocks noChangeAspect="1"/>
          </p:cNvPicPr>
          <p:nvPr/>
        </p:nvPicPr>
        <p:blipFill>
          <a:blip r:embed="rId3"/>
          <a:stretch>
            <a:fillRect/>
          </a:stretch>
        </p:blipFill>
        <p:spPr>
          <a:xfrm>
            <a:off x="1826241" y="2368455"/>
            <a:ext cx="5482915" cy="2637726"/>
          </a:xfrm>
          <a:prstGeom prst="rect">
            <a:avLst/>
          </a:prstGeom>
        </p:spPr>
      </p:pic>
      <p:sp>
        <p:nvSpPr>
          <p:cNvPr id="2" name="Title 1"/>
          <p:cNvSpPr>
            <a:spLocks noGrp="1"/>
          </p:cNvSpPr>
          <p:nvPr>
            <p:ph type="title"/>
          </p:nvPr>
        </p:nvSpPr>
        <p:spPr>
          <a:xfrm>
            <a:off x="389436" y="171450"/>
            <a:ext cx="8363938" cy="671402"/>
          </a:xfrm>
        </p:spPr>
        <p:txBody>
          <a:bodyPr/>
          <a:lstStyle/>
          <a:p>
            <a:r>
              <a:rPr lang="en-US" dirty="0"/>
              <a:t>Modeling</a:t>
            </a:r>
            <a:endParaRPr lang="en-US" sz="4000" dirty="0"/>
          </a:p>
        </p:txBody>
      </p:sp>
      <p:sp>
        <p:nvSpPr>
          <p:cNvPr id="3" name="Text Placeholder 2"/>
          <p:cNvSpPr>
            <a:spLocks noGrp="1"/>
          </p:cNvSpPr>
          <p:nvPr>
            <p:ph type="body" sz="quarter" idx="10"/>
          </p:nvPr>
        </p:nvSpPr>
        <p:spPr>
          <a:xfrm>
            <a:off x="389436" y="959476"/>
            <a:ext cx="8363938" cy="1144929"/>
          </a:xfrm>
          <a:ln>
            <a:noFill/>
          </a:ln>
        </p:spPr>
        <p:txBody>
          <a:bodyPr/>
          <a:lstStyle/>
          <a:p>
            <a:pPr marL="0" indent="0">
              <a:buNone/>
            </a:pPr>
            <a:r>
              <a:rPr lang="en-US" sz="2400" dirty="0">
                <a:solidFill>
                  <a:srgbClr val="C00000"/>
                </a:solidFill>
              </a:rPr>
              <a:t>Attributes: </a:t>
            </a:r>
            <a:r>
              <a:rPr lang="en-US" sz="2400" dirty="0">
                <a:solidFill>
                  <a:schemeClr val="tx1"/>
                </a:solidFill>
              </a:rPr>
              <a:t>labels of incoming/outgoing edges</a:t>
            </a:r>
          </a:p>
          <a:p>
            <a:pPr marL="0" indent="0">
              <a:buNone/>
            </a:pPr>
            <a:r>
              <a:rPr lang="en-US" sz="2400" dirty="0">
                <a:solidFill>
                  <a:srgbClr val="C00000"/>
                </a:solidFill>
              </a:rPr>
              <a:t>Values: </a:t>
            </a:r>
            <a:r>
              <a:rPr lang="en-US" sz="2400" dirty="0">
                <a:solidFill>
                  <a:schemeClr val="tx1"/>
                </a:solidFill>
              </a:rPr>
              <a:t>direct neighbors</a:t>
            </a:r>
          </a:p>
          <a:p>
            <a:pPr marL="0" indent="0">
              <a:buNone/>
            </a:pPr>
            <a:r>
              <a:rPr lang="en-US" sz="2400" dirty="0">
                <a:solidFill>
                  <a:srgbClr val="C00000"/>
                </a:solidFill>
              </a:rPr>
              <a:t>Subspace: </a:t>
            </a:r>
            <a:r>
              <a:rPr lang="en-US" sz="2400" dirty="0">
                <a:solidFill>
                  <a:schemeClr val="tx1"/>
                </a:solidFill>
              </a:rPr>
              <a:t>a subset of attributes</a:t>
            </a:r>
          </a:p>
        </p:txBody>
      </p:sp>
      <p:sp>
        <p:nvSpPr>
          <p:cNvPr id="4" name="Slide Number Placeholder 3"/>
          <p:cNvSpPr>
            <a:spLocks noGrp="1"/>
          </p:cNvSpPr>
          <p:nvPr>
            <p:ph type="sldNum" sz="quarter" idx="11"/>
          </p:nvPr>
        </p:nvSpPr>
        <p:spPr/>
        <p:txBody>
          <a:bodyPr/>
          <a:lstStyle/>
          <a:p>
            <a:pPr marL="0" marR="0" lvl="0" indent="0" algn="r" defTabSz="686047" rtl="0" eaLnBrk="1" fontAlgn="auto" latinLnBrk="0" hangingPunct="1">
              <a:lnSpc>
                <a:spcPct val="100000"/>
              </a:lnSpc>
              <a:spcBef>
                <a:spcPts val="0"/>
              </a:spcBef>
              <a:spcAft>
                <a:spcPts val="0"/>
              </a:spcAft>
              <a:buClrTx/>
              <a:buSzTx/>
              <a:buFontTx/>
              <a:buNone/>
              <a:tabLst/>
              <a:defRPr/>
            </a:pPr>
            <a:fld id="{30DB7900-D72E-4025-AF90-97BD6DF59E7D}" type="slidenum">
              <a:rPr kumimoji="0" lang="en-US" sz="1600" b="1" i="0" u="none" strike="noStrike" kern="1200" cap="none" spc="0" normalizeH="0" baseline="0" noProof="0" smtClean="0">
                <a:ln>
                  <a:noFill/>
                </a:ln>
                <a:solidFill>
                  <a:srgbClr val="000000"/>
                </a:solidFill>
                <a:effectLst/>
                <a:uLnTx/>
                <a:uFillTx/>
                <a:latin typeface="Segoe UI"/>
                <a:ea typeface="+mn-ea"/>
                <a:cs typeface="+mn-cs"/>
              </a:rPr>
              <a:pPr marL="0" marR="0" lvl="0" indent="0" algn="r" defTabSz="686047" rtl="0" eaLnBrk="1" fontAlgn="auto" latinLnBrk="0" hangingPunct="1">
                <a:lnSpc>
                  <a:spcPct val="100000"/>
                </a:lnSpc>
                <a:spcBef>
                  <a:spcPts val="0"/>
                </a:spcBef>
                <a:spcAft>
                  <a:spcPts val="0"/>
                </a:spcAft>
                <a:buClrTx/>
                <a:buSzTx/>
                <a:buFontTx/>
                <a:buNone/>
                <a:tabLst/>
                <a:defRPr/>
              </a:pPr>
              <a:t>55</a:t>
            </a:fld>
            <a:endParaRPr kumimoji="0" lang="en-US" sz="1600" b="1" i="0" u="none" strike="noStrike" kern="1200" cap="none" spc="0" normalizeH="0" baseline="0" noProof="0">
              <a:ln>
                <a:noFill/>
              </a:ln>
              <a:solidFill>
                <a:srgbClr val="000000"/>
              </a:solidFill>
              <a:effectLst/>
              <a:uLnTx/>
              <a:uFillTx/>
              <a:latin typeface="Segoe UI"/>
              <a:ea typeface="+mn-ea"/>
              <a:cs typeface="+mn-cs"/>
            </a:endParaRPr>
          </a:p>
        </p:txBody>
      </p:sp>
      <p:sp>
        <p:nvSpPr>
          <p:cNvPr id="6" name="Oval 5"/>
          <p:cNvSpPr/>
          <p:nvPr/>
        </p:nvSpPr>
        <p:spPr bwMode="auto">
          <a:xfrm>
            <a:off x="1932599" y="2731913"/>
            <a:ext cx="435935" cy="393405"/>
          </a:xfrm>
          <a:prstGeom prst="ellipse">
            <a:avLst/>
          </a:prstGeom>
          <a:solidFill>
            <a:schemeClr val="accent6">
              <a:alpha val="3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50" normalizeH="0" baseline="0" noProof="0" dirty="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sp>
        <p:nvSpPr>
          <p:cNvPr id="10" name="Freeform 9">
            <a:extLst>
              <a:ext uri="{FF2B5EF4-FFF2-40B4-BE49-F238E27FC236}">
                <a16:creationId xmlns:a16="http://schemas.microsoft.com/office/drawing/2014/main" id="{7D05EBD5-347C-5F40-880B-E334D74745C4}"/>
              </a:ext>
            </a:extLst>
          </p:cNvPr>
          <p:cNvSpPr/>
          <p:nvPr/>
        </p:nvSpPr>
        <p:spPr bwMode="auto">
          <a:xfrm>
            <a:off x="1862051" y="3092335"/>
            <a:ext cx="1429789" cy="864523"/>
          </a:xfrm>
          <a:custGeom>
            <a:avLst/>
            <a:gdLst>
              <a:gd name="connsiteX0" fmla="*/ 41564 w 1429789"/>
              <a:gd name="connsiteY0" fmla="*/ 8312 h 864523"/>
              <a:gd name="connsiteX1" fmla="*/ 0 w 1429789"/>
              <a:gd name="connsiteY1" fmla="*/ 490450 h 864523"/>
              <a:gd name="connsiteX2" fmla="*/ 1030778 w 1429789"/>
              <a:gd name="connsiteY2" fmla="*/ 864523 h 864523"/>
              <a:gd name="connsiteX3" fmla="*/ 1429789 w 1429789"/>
              <a:gd name="connsiteY3" fmla="*/ 723207 h 864523"/>
              <a:gd name="connsiteX4" fmla="*/ 465513 w 1429789"/>
              <a:gd name="connsiteY4" fmla="*/ 0 h 864523"/>
              <a:gd name="connsiteX5" fmla="*/ 41564 w 1429789"/>
              <a:gd name="connsiteY5" fmla="*/ 8312 h 864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29789" h="864523">
                <a:moveTo>
                  <a:pt x="41564" y="8312"/>
                </a:moveTo>
                <a:lnTo>
                  <a:pt x="0" y="490450"/>
                </a:lnTo>
                <a:lnTo>
                  <a:pt x="1030778" y="864523"/>
                </a:lnTo>
                <a:lnTo>
                  <a:pt x="1429789" y="723207"/>
                </a:lnTo>
                <a:lnTo>
                  <a:pt x="465513" y="0"/>
                </a:lnTo>
                <a:lnTo>
                  <a:pt x="41564" y="8312"/>
                </a:lnTo>
                <a:close/>
              </a:path>
            </a:pathLst>
          </a:custGeom>
          <a:noFill/>
          <a:ln w="1905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50" normalizeH="0" baseline="0" noProof="0" dirty="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sp>
        <p:nvSpPr>
          <p:cNvPr id="11" name="TextBox 10">
            <a:extLst>
              <a:ext uri="{FF2B5EF4-FFF2-40B4-BE49-F238E27FC236}">
                <a16:creationId xmlns:a16="http://schemas.microsoft.com/office/drawing/2014/main" id="{F24E333F-2B93-EC4C-BCDB-F72859CC3495}"/>
              </a:ext>
            </a:extLst>
          </p:cNvPr>
          <p:cNvSpPr txBox="1"/>
          <p:nvPr/>
        </p:nvSpPr>
        <p:spPr>
          <a:xfrm>
            <a:off x="5519651" y="1825188"/>
            <a:ext cx="3308465" cy="430887"/>
          </a:xfrm>
          <a:prstGeom prst="rect">
            <a:avLst/>
          </a:prstGeom>
          <a:noFill/>
        </p:spPr>
        <p:txBody>
          <a:bodyPr wrap="square" lIns="0" tIns="0" rIns="0" bIns="0" rtlCol="0">
            <a:spAutoFit/>
          </a:bodyPr>
          <a:lstStyle/>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C00000"/>
                </a:solidFill>
                <a:effectLst/>
                <a:uLnTx/>
                <a:uFillTx/>
                <a:latin typeface="Garamond" panose="02020404030301010803" pitchFamily="18" charset="0"/>
                <a:ea typeface="+mn-ea"/>
                <a:cs typeface="+mn-cs"/>
              </a:rPr>
              <a:t>G1. awarded-to = CRO</a:t>
            </a:r>
          </a:p>
        </p:txBody>
      </p:sp>
    </p:spTree>
    <p:extLst>
      <p:ext uri="{BB962C8B-B14F-4D97-AF65-F5344CB8AC3E}">
        <p14:creationId xmlns:p14="http://schemas.microsoft.com/office/powerpoint/2010/main" val="190085945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71402"/>
          </a:xfrm>
        </p:spPr>
        <p:txBody>
          <a:bodyPr/>
          <a:lstStyle/>
          <a:p>
            <a:r>
              <a:rPr lang="en-US" dirty="0"/>
              <a:t>Modeling</a:t>
            </a:r>
          </a:p>
        </p:txBody>
      </p:sp>
      <p:sp>
        <p:nvSpPr>
          <p:cNvPr id="3" name="Text Placeholder 2"/>
          <p:cNvSpPr>
            <a:spLocks noGrp="1"/>
          </p:cNvSpPr>
          <p:nvPr>
            <p:ph type="body" sz="quarter" idx="10"/>
          </p:nvPr>
        </p:nvSpPr>
        <p:spPr>
          <a:xfrm>
            <a:off x="371002" y="872344"/>
            <a:ext cx="8744989" cy="387798"/>
          </a:xfrm>
          <a:ln>
            <a:noFill/>
          </a:ln>
        </p:spPr>
        <p:txBody>
          <a:bodyPr/>
          <a:lstStyle/>
          <a:p>
            <a:pPr marL="0" indent="0">
              <a:buNone/>
            </a:pPr>
            <a:r>
              <a:rPr lang="en-US" sz="2800" dirty="0">
                <a:solidFill>
                  <a:srgbClr val="13409F"/>
                </a:solidFill>
              </a:rPr>
              <a:t>Context: </a:t>
            </a:r>
            <a:r>
              <a:rPr lang="en-US" sz="2400" dirty="0">
                <a:solidFill>
                  <a:schemeClr val="tx1"/>
                </a:solidFill>
              </a:rPr>
              <a:t>entities sharing some common characteristics</a:t>
            </a:r>
          </a:p>
        </p:txBody>
      </p:sp>
      <p:sp>
        <p:nvSpPr>
          <p:cNvPr id="4" name="Slide Number Placeholder 3"/>
          <p:cNvSpPr>
            <a:spLocks noGrp="1"/>
          </p:cNvSpPr>
          <p:nvPr>
            <p:ph type="sldNum" sz="quarter" idx="11"/>
          </p:nvPr>
        </p:nvSpPr>
        <p:spPr/>
        <p:txBody>
          <a:bodyPr/>
          <a:lstStyle/>
          <a:p>
            <a:pPr marL="0" marR="0" lvl="0" indent="0" algn="r" defTabSz="686047" rtl="0" eaLnBrk="1" fontAlgn="auto" latinLnBrk="0" hangingPunct="1">
              <a:lnSpc>
                <a:spcPct val="100000"/>
              </a:lnSpc>
              <a:spcBef>
                <a:spcPts val="0"/>
              </a:spcBef>
              <a:spcAft>
                <a:spcPts val="0"/>
              </a:spcAft>
              <a:buClrTx/>
              <a:buSzTx/>
              <a:buFontTx/>
              <a:buNone/>
              <a:tabLst/>
              <a:defRPr/>
            </a:pPr>
            <a:fld id="{30DB7900-D72E-4025-AF90-97BD6DF59E7D}" type="slidenum">
              <a:rPr kumimoji="0" lang="en-US" sz="1600" b="1" i="0" u="none" strike="noStrike" kern="1200" cap="none" spc="0" normalizeH="0" baseline="0" noProof="0" smtClean="0">
                <a:ln>
                  <a:noFill/>
                </a:ln>
                <a:solidFill>
                  <a:srgbClr val="000000"/>
                </a:solidFill>
                <a:effectLst/>
                <a:uLnTx/>
                <a:uFillTx/>
                <a:latin typeface="Segoe UI"/>
                <a:ea typeface="+mn-ea"/>
                <a:cs typeface="+mn-cs"/>
              </a:rPr>
              <a:pPr marL="0" marR="0" lvl="0" indent="0" algn="r" defTabSz="686047" rtl="0" eaLnBrk="1" fontAlgn="auto" latinLnBrk="0" hangingPunct="1">
                <a:lnSpc>
                  <a:spcPct val="100000"/>
                </a:lnSpc>
                <a:spcBef>
                  <a:spcPts val="0"/>
                </a:spcBef>
                <a:spcAft>
                  <a:spcPts val="0"/>
                </a:spcAft>
                <a:buClrTx/>
                <a:buSzTx/>
                <a:buFontTx/>
                <a:buNone/>
                <a:tabLst/>
                <a:defRPr/>
              </a:pPr>
              <a:t>56</a:t>
            </a:fld>
            <a:endParaRPr kumimoji="0" lang="en-US" sz="1600" b="1" i="0" u="none" strike="noStrike" kern="1200" cap="none" spc="0" normalizeH="0" baseline="0" noProof="0">
              <a:ln>
                <a:noFill/>
              </a:ln>
              <a:solidFill>
                <a:srgbClr val="000000"/>
              </a:solidFill>
              <a:effectLst/>
              <a:uLnTx/>
              <a:uFillTx/>
              <a:latin typeface="Segoe UI"/>
              <a:ea typeface="+mn-ea"/>
              <a:cs typeface="+mn-cs"/>
            </a:endParaRPr>
          </a:p>
        </p:txBody>
      </p:sp>
      <p:pic>
        <p:nvPicPr>
          <p:cNvPr id="9" name="Picture 8"/>
          <p:cNvPicPr>
            <a:picLocks noChangeAspect="1"/>
          </p:cNvPicPr>
          <p:nvPr/>
        </p:nvPicPr>
        <p:blipFill>
          <a:blip r:embed="rId3"/>
          <a:stretch>
            <a:fillRect/>
          </a:stretch>
        </p:blipFill>
        <p:spPr>
          <a:xfrm>
            <a:off x="880527" y="1789913"/>
            <a:ext cx="2440048" cy="513694"/>
          </a:xfrm>
          <a:prstGeom prst="rect">
            <a:avLst/>
          </a:prstGeom>
        </p:spPr>
      </p:pic>
      <p:sp>
        <p:nvSpPr>
          <p:cNvPr id="24" name="Oval 23"/>
          <p:cNvSpPr/>
          <p:nvPr/>
        </p:nvSpPr>
        <p:spPr bwMode="auto">
          <a:xfrm>
            <a:off x="880527" y="1925615"/>
            <a:ext cx="319763" cy="377992"/>
          </a:xfrm>
          <a:prstGeom prst="ellipse">
            <a:avLst/>
          </a:prstGeom>
          <a:solidFill>
            <a:schemeClr val="accent6">
              <a:alpha val="3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50" normalizeH="0" baseline="0" noProof="0" dirty="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sp>
        <p:nvSpPr>
          <p:cNvPr id="25" name="TextBox 24"/>
          <p:cNvSpPr txBox="1"/>
          <p:nvPr/>
        </p:nvSpPr>
        <p:spPr>
          <a:xfrm>
            <a:off x="3680473" y="1782210"/>
            <a:ext cx="5355462" cy="430887"/>
          </a:xfrm>
          <a:prstGeom prst="rect">
            <a:avLst/>
          </a:prstGeom>
          <a:noFill/>
        </p:spPr>
        <p:txBody>
          <a:bodyPr wrap="square" lIns="0" tIns="0" rIns="0" bIns="0" rtlCol="0">
            <a:spAutoFit/>
          </a:bodyPr>
          <a:lstStyle/>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13409F"/>
                </a:solidFill>
                <a:effectLst/>
                <a:uLnTx/>
                <a:uFillTx/>
                <a:latin typeface="Garamond" panose="02020404030301010803" pitchFamily="18" charset="0"/>
                <a:ea typeface="+mn-ea"/>
                <a:cs typeface="+mn-cs"/>
              </a:rPr>
              <a:t>Goals scored by Brazilian players</a:t>
            </a:r>
          </a:p>
        </p:txBody>
      </p:sp>
      <p:sp>
        <p:nvSpPr>
          <p:cNvPr id="26" name="TextBox 25"/>
          <p:cNvSpPr txBox="1"/>
          <p:nvPr/>
        </p:nvSpPr>
        <p:spPr>
          <a:xfrm>
            <a:off x="389436" y="1843765"/>
            <a:ext cx="272510" cy="369332"/>
          </a:xfrm>
          <a:prstGeom prst="rect">
            <a:avLst/>
          </a:prstGeom>
          <a:noFill/>
        </p:spPr>
        <p:txBody>
          <a:bodyPr wrap="none" lIns="0" tIns="0" rIns="0" bIns="0" rtlCol="0">
            <a:spAutoFit/>
          </a:bodyPr>
          <a:lstStyle/>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gradFill>
                  <a:gsLst>
                    <a:gs pos="0">
                      <a:srgbClr val="000000">
                        <a:lumMod val="75000"/>
                        <a:lumOff val="25000"/>
                      </a:srgbClr>
                    </a:gs>
                    <a:gs pos="80000">
                      <a:srgbClr val="000000">
                        <a:lumMod val="65000"/>
                        <a:lumOff val="35000"/>
                      </a:srgbClr>
                    </a:gs>
                  </a:gsLst>
                  <a:lin ang="16200000" scaled="0"/>
                </a:gradFill>
                <a:effectLst/>
                <a:uLnTx/>
                <a:uFillTx/>
                <a:latin typeface="Segoe UI Light" pitchFamily="34" charset="0"/>
                <a:ea typeface="+mn-ea"/>
                <a:cs typeface="+mn-cs"/>
              </a:rPr>
              <a:t>P</a:t>
            </a:r>
            <a:r>
              <a:rPr kumimoji="0" lang="en-US" sz="2400" b="0" i="0" u="none" strike="noStrike" kern="1200" cap="none" spc="0" normalizeH="0" baseline="-25000" noProof="0" dirty="0">
                <a:ln>
                  <a:noFill/>
                </a:ln>
                <a:gradFill>
                  <a:gsLst>
                    <a:gs pos="0">
                      <a:srgbClr val="000000">
                        <a:lumMod val="75000"/>
                        <a:lumOff val="25000"/>
                      </a:srgbClr>
                    </a:gs>
                    <a:gs pos="80000">
                      <a:srgbClr val="000000">
                        <a:lumMod val="65000"/>
                        <a:lumOff val="35000"/>
                      </a:srgbClr>
                    </a:gs>
                  </a:gsLst>
                  <a:lin ang="16200000" scaled="0"/>
                </a:gradFill>
                <a:effectLst/>
                <a:uLnTx/>
                <a:uFillTx/>
                <a:latin typeface="Segoe UI Light" pitchFamily="34" charset="0"/>
                <a:ea typeface="+mn-ea"/>
                <a:cs typeface="+mn-cs"/>
              </a:rPr>
              <a:t>1</a:t>
            </a:r>
          </a:p>
        </p:txBody>
      </p:sp>
      <p:sp>
        <p:nvSpPr>
          <p:cNvPr id="10" name="Text Placeholder 2">
            <a:extLst>
              <a:ext uri="{FF2B5EF4-FFF2-40B4-BE49-F238E27FC236}">
                <a16:creationId xmlns:a16="http://schemas.microsoft.com/office/drawing/2014/main" id="{002630B0-FEFE-3340-A1A8-577CCCE01EB3}"/>
              </a:ext>
            </a:extLst>
          </p:cNvPr>
          <p:cNvSpPr txBox="1">
            <a:spLocks/>
          </p:cNvSpPr>
          <p:nvPr/>
        </p:nvSpPr>
        <p:spPr>
          <a:xfrm>
            <a:off x="371002" y="1345704"/>
            <a:ext cx="5248402" cy="387798"/>
          </a:xfrm>
          <a:prstGeom prst="rect">
            <a:avLst/>
          </a:prstGeom>
          <a:ln>
            <a:noFill/>
          </a:ln>
        </p:spPr>
        <p:txBody>
          <a:bodyPr vert="horz" wrap="square" lIns="0" tIns="0" rIns="0" bIns="0" rtlCol="0">
            <a:spAutoFit/>
          </a:bodyPr>
          <a:lstStyle>
            <a:lvl1pPr marL="457200" indent="-457200" algn="l" defTabSz="686047" rtl="0" eaLnBrk="1" latinLnBrk="0" hangingPunct="1">
              <a:lnSpc>
                <a:spcPct val="90000"/>
              </a:lnSpc>
              <a:spcBef>
                <a:spcPct val="20000"/>
              </a:spcBef>
              <a:buSzPct val="90000"/>
              <a:buFont typeface="Courier New" panose="02070309020205020404" pitchFamily="49" charset="0"/>
              <a:buChar char="o"/>
              <a:defRPr sz="3200" kern="1200">
                <a:solidFill>
                  <a:srgbClr val="EE8200"/>
                </a:solidFill>
                <a:latin typeface="Garamond" panose="02020404030301010803" pitchFamily="18" charset="0"/>
                <a:ea typeface="+mn-ea"/>
                <a:cs typeface="+mn-cs"/>
              </a:defRPr>
            </a:lvl1pPr>
            <a:lvl2pPr marL="472868" indent="-213207" algn="l" defTabSz="686047" rtl="0" eaLnBrk="1" latinLnBrk="0" hangingPunct="1">
              <a:lnSpc>
                <a:spcPct val="90000"/>
              </a:lnSpc>
              <a:spcBef>
                <a:spcPct val="20000"/>
              </a:spcBef>
              <a:buSzPct val="90000"/>
              <a:buFont typeface="Courier New" panose="02070309020205020404" pitchFamily="49" charset="0"/>
              <a:buChar char="o"/>
              <a:tabLst>
                <a:tab pos="472868" algn="l"/>
              </a:tabLst>
              <a:defRPr sz="2800" kern="1200">
                <a:solidFill>
                  <a:schemeClr val="tx1"/>
                </a:solidFill>
                <a:latin typeface="Garamond" panose="02020404030301010803" pitchFamily="18" charset="0"/>
                <a:ea typeface="+mn-ea"/>
                <a:cs typeface="+mn-cs"/>
              </a:defRPr>
            </a:lvl2pPr>
            <a:lvl3pPr marL="686074" indent="-213207" algn="l" defTabSz="686047" rtl="0" eaLnBrk="1" latinLnBrk="0" hangingPunct="1">
              <a:lnSpc>
                <a:spcPct val="90000"/>
              </a:lnSpc>
              <a:spcBef>
                <a:spcPct val="20000"/>
              </a:spcBef>
              <a:buSzPct val="90000"/>
              <a:buFont typeface="Courier New" panose="02070309020205020404" pitchFamily="49" charset="0"/>
              <a:buChar char="o"/>
              <a:defRPr sz="2400" kern="1200">
                <a:solidFill>
                  <a:schemeClr val="tx1"/>
                </a:solidFill>
                <a:latin typeface="Garamond" panose="02020404030301010803" pitchFamily="18" charset="0"/>
                <a:ea typeface="+mn-ea"/>
                <a:cs typeface="+mn-cs"/>
              </a:defRPr>
            </a:lvl3pPr>
            <a:lvl4pPr marL="1112489" indent="-167946" algn="l" defTabSz="686047" rtl="0" eaLnBrk="1" latinLnBrk="0" hangingPunct="1">
              <a:lnSpc>
                <a:spcPct val="90000"/>
              </a:lnSpc>
              <a:spcBef>
                <a:spcPct val="20000"/>
              </a:spcBef>
              <a:buSzPct val="90000"/>
              <a:buFont typeface="Courier New" panose="02070309020205020404" pitchFamily="49" charset="0"/>
              <a:buChar char="o"/>
              <a:tabLst>
                <a:tab pos="686074" algn="l"/>
              </a:tabLst>
              <a:defRPr sz="2000" kern="1200">
                <a:solidFill>
                  <a:schemeClr val="tx1"/>
                </a:solidFill>
                <a:latin typeface="Garamond" panose="02020404030301010803" pitchFamily="18" charset="0"/>
                <a:ea typeface="+mn-ea"/>
                <a:cs typeface="+mn-cs"/>
              </a:defRPr>
            </a:lvl4pPr>
            <a:lvl5pPr marL="1285199" indent="-172710" algn="l" defTabSz="686047" rtl="0" eaLnBrk="1" latinLnBrk="0" hangingPunct="1">
              <a:lnSpc>
                <a:spcPct val="90000"/>
              </a:lnSpc>
              <a:spcBef>
                <a:spcPct val="20000"/>
              </a:spcBef>
              <a:buSzPct val="90000"/>
              <a:buFont typeface="Courier New" panose="02070309020205020404" pitchFamily="49" charset="0"/>
              <a:buChar char="o"/>
              <a:defRPr sz="1800" kern="1200">
                <a:solidFill>
                  <a:schemeClr val="tx1"/>
                </a:solidFill>
                <a:latin typeface="Garamond" panose="02020404030301010803" pitchFamily="18" charset="0"/>
                <a:ea typeface="+mn-ea"/>
                <a:cs typeface="+mn-cs"/>
              </a:defRPr>
            </a:lvl5pPr>
            <a:lvl6pPr marL="1886629"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652"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676"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700"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marR="0" lvl="0" indent="0" algn="l" defTabSz="686047" rtl="0" eaLnBrk="1" fontAlgn="auto" latinLnBrk="0" hangingPunct="1">
              <a:lnSpc>
                <a:spcPct val="90000"/>
              </a:lnSpc>
              <a:spcBef>
                <a:spcPct val="20000"/>
              </a:spcBef>
              <a:spcAft>
                <a:spcPts val="0"/>
              </a:spcAft>
              <a:buClrTx/>
              <a:buSzPct val="90000"/>
              <a:buFont typeface="Courier New" panose="02070309020205020404" pitchFamily="49" charset="0"/>
              <a:buNone/>
              <a:tabLst/>
              <a:defRPr/>
            </a:pPr>
            <a:r>
              <a:rPr kumimoji="0" lang="en-US" sz="2800" b="0"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Defined by a pattern-variable pair</a:t>
            </a:r>
          </a:p>
        </p:txBody>
      </p:sp>
    </p:spTree>
    <p:extLst>
      <p:ext uri="{BB962C8B-B14F-4D97-AF65-F5344CB8AC3E}">
        <p14:creationId xmlns:p14="http://schemas.microsoft.com/office/powerpoint/2010/main" val="115713261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71402"/>
          </a:xfrm>
        </p:spPr>
        <p:txBody>
          <a:bodyPr/>
          <a:lstStyle/>
          <a:p>
            <a:r>
              <a:rPr lang="en-US" dirty="0"/>
              <a:t>Modeling</a:t>
            </a:r>
          </a:p>
        </p:txBody>
      </p:sp>
      <p:sp>
        <p:nvSpPr>
          <p:cNvPr id="3" name="Text Placeholder 2"/>
          <p:cNvSpPr>
            <a:spLocks noGrp="1"/>
          </p:cNvSpPr>
          <p:nvPr>
            <p:ph type="body" sz="quarter" idx="10"/>
          </p:nvPr>
        </p:nvSpPr>
        <p:spPr>
          <a:xfrm>
            <a:off x="371002" y="872344"/>
            <a:ext cx="8744989" cy="387798"/>
          </a:xfrm>
          <a:ln>
            <a:noFill/>
          </a:ln>
        </p:spPr>
        <p:txBody>
          <a:bodyPr/>
          <a:lstStyle/>
          <a:p>
            <a:pPr marL="0" indent="0">
              <a:buNone/>
            </a:pPr>
            <a:r>
              <a:rPr lang="en-US" sz="2800" dirty="0">
                <a:solidFill>
                  <a:srgbClr val="13409F"/>
                </a:solidFill>
              </a:rPr>
              <a:t>Context: </a:t>
            </a:r>
            <a:r>
              <a:rPr lang="en-US" sz="2400" dirty="0">
                <a:solidFill>
                  <a:schemeClr val="tx1"/>
                </a:solidFill>
              </a:rPr>
              <a:t>entities sharing some common characteristics</a:t>
            </a:r>
          </a:p>
        </p:txBody>
      </p:sp>
      <p:sp>
        <p:nvSpPr>
          <p:cNvPr id="4" name="Slide Number Placeholder 3"/>
          <p:cNvSpPr>
            <a:spLocks noGrp="1"/>
          </p:cNvSpPr>
          <p:nvPr>
            <p:ph type="sldNum" sz="quarter" idx="11"/>
          </p:nvPr>
        </p:nvSpPr>
        <p:spPr/>
        <p:txBody>
          <a:bodyPr/>
          <a:lstStyle/>
          <a:p>
            <a:pPr marL="0" marR="0" lvl="0" indent="0" algn="r" defTabSz="686047" rtl="0" eaLnBrk="1" fontAlgn="auto" latinLnBrk="0" hangingPunct="1">
              <a:lnSpc>
                <a:spcPct val="100000"/>
              </a:lnSpc>
              <a:spcBef>
                <a:spcPts val="0"/>
              </a:spcBef>
              <a:spcAft>
                <a:spcPts val="0"/>
              </a:spcAft>
              <a:buClrTx/>
              <a:buSzTx/>
              <a:buFontTx/>
              <a:buNone/>
              <a:tabLst/>
              <a:defRPr/>
            </a:pPr>
            <a:fld id="{30DB7900-D72E-4025-AF90-97BD6DF59E7D}" type="slidenum">
              <a:rPr kumimoji="0" lang="en-US" sz="1600" b="1" i="0" u="none" strike="noStrike" kern="1200" cap="none" spc="0" normalizeH="0" baseline="0" noProof="0" smtClean="0">
                <a:ln>
                  <a:noFill/>
                </a:ln>
                <a:solidFill>
                  <a:srgbClr val="000000"/>
                </a:solidFill>
                <a:effectLst/>
                <a:uLnTx/>
                <a:uFillTx/>
                <a:latin typeface="Segoe UI"/>
                <a:ea typeface="+mn-ea"/>
                <a:cs typeface="+mn-cs"/>
              </a:rPr>
              <a:pPr marL="0" marR="0" lvl="0" indent="0" algn="r" defTabSz="686047" rtl="0" eaLnBrk="1" fontAlgn="auto" latinLnBrk="0" hangingPunct="1">
                <a:lnSpc>
                  <a:spcPct val="100000"/>
                </a:lnSpc>
                <a:spcBef>
                  <a:spcPts val="0"/>
                </a:spcBef>
                <a:spcAft>
                  <a:spcPts val="0"/>
                </a:spcAft>
                <a:buClrTx/>
                <a:buSzTx/>
                <a:buFontTx/>
                <a:buNone/>
                <a:tabLst/>
                <a:defRPr/>
              </a:pPr>
              <a:t>57</a:t>
            </a:fld>
            <a:endParaRPr kumimoji="0" lang="en-US" sz="1600" b="1" i="0" u="none" strike="noStrike" kern="1200" cap="none" spc="0" normalizeH="0" baseline="0" noProof="0">
              <a:ln>
                <a:noFill/>
              </a:ln>
              <a:solidFill>
                <a:srgbClr val="000000"/>
              </a:solidFill>
              <a:effectLst/>
              <a:uLnTx/>
              <a:uFillTx/>
              <a:latin typeface="Segoe UI"/>
              <a:ea typeface="+mn-ea"/>
              <a:cs typeface="+mn-cs"/>
            </a:endParaRPr>
          </a:p>
        </p:txBody>
      </p:sp>
      <p:pic>
        <p:nvPicPr>
          <p:cNvPr id="9" name="Picture 8"/>
          <p:cNvPicPr>
            <a:picLocks noChangeAspect="1"/>
          </p:cNvPicPr>
          <p:nvPr/>
        </p:nvPicPr>
        <p:blipFill>
          <a:blip r:embed="rId3"/>
          <a:stretch>
            <a:fillRect/>
          </a:stretch>
        </p:blipFill>
        <p:spPr>
          <a:xfrm>
            <a:off x="880527" y="1789913"/>
            <a:ext cx="2440048" cy="513694"/>
          </a:xfrm>
          <a:prstGeom prst="rect">
            <a:avLst/>
          </a:prstGeom>
        </p:spPr>
      </p:pic>
      <p:sp>
        <p:nvSpPr>
          <p:cNvPr id="24" name="Oval 23"/>
          <p:cNvSpPr/>
          <p:nvPr/>
        </p:nvSpPr>
        <p:spPr bwMode="auto">
          <a:xfrm>
            <a:off x="880527" y="1925615"/>
            <a:ext cx="319763" cy="377992"/>
          </a:xfrm>
          <a:prstGeom prst="ellipse">
            <a:avLst/>
          </a:prstGeom>
          <a:solidFill>
            <a:schemeClr val="accent6">
              <a:alpha val="3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50" normalizeH="0" baseline="0" noProof="0" dirty="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sp>
        <p:nvSpPr>
          <p:cNvPr id="25" name="TextBox 24"/>
          <p:cNvSpPr txBox="1"/>
          <p:nvPr/>
        </p:nvSpPr>
        <p:spPr>
          <a:xfrm>
            <a:off x="3680473" y="1782210"/>
            <a:ext cx="5355462" cy="430887"/>
          </a:xfrm>
          <a:prstGeom prst="rect">
            <a:avLst/>
          </a:prstGeom>
          <a:noFill/>
        </p:spPr>
        <p:txBody>
          <a:bodyPr wrap="square" lIns="0" tIns="0" rIns="0" bIns="0" rtlCol="0">
            <a:spAutoFit/>
          </a:bodyPr>
          <a:lstStyle/>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13409F"/>
                </a:solidFill>
                <a:effectLst/>
                <a:uLnTx/>
                <a:uFillTx/>
                <a:latin typeface="Garamond" panose="02020404030301010803" pitchFamily="18" charset="0"/>
                <a:ea typeface="+mn-ea"/>
                <a:cs typeface="+mn-cs"/>
              </a:rPr>
              <a:t>Goals scored by Brazilian players</a:t>
            </a:r>
          </a:p>
        </p:txBody>
      </p:sp>
      <p:sp>
        <p:nvSpPr>
          <p:cNvPr id="26" name="TextBox 25"/>
          <p:cNvSpPr txBox="1"/>
          <p:nvPr/>
        </p:nvSpPr>
        <p:spPr>
          <a:xfrm>
            <a:off x="389436" y="1843765"/>
            <a:ext cx="272510" cy="369332"/>
          </a:xfrm>
          <a:prstGeom prst="rect">
            <a:avLst/>
          </a:prstGeom>
          <a:noFill/>
        </p:spPr>
        <p:txBody>
          <a:bodyPr wrap="none" lIns="0" tIns="0" rIns="0" bIns="0" rtlCol="0">
            <a:spAutoFit/>
          </a:bodyPr>
          <a:lstStyle/>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gradFill>
                  <a:gsLst>
                    <a:gs pos="0">
                      <a:srgbClr val="000000">
                        <a:lumMod val="75000"/>
                        <a:lumOff val="25000"/>
                      </a:srgbClr>
                    </a:gs>
                    <a:gs pos="80000">
                      <a:srgbClr val="000000">
                        <a:lumMod val="65000"/>
                        <a:lumOff val="35000"/>
                      </a:srgbClr>
                    </a:gs>
                  </a:gsLst>
                  <a:lin ang="16200000" scaled="0"/>
                </a:gradFill>
                <a:effectLst/>
                <a:uLnTx/>
                <a:uFillTx/>
                <a:latin typeface="Segoe UI Light" pitchFamily="34" charset="0"/>
                <a:ea typeface="+mn-ea"/>
                <a:cs typeface="+mn-cs"/>
              </a:rPr>
              <a:t>P</a:t>
            </a:r>
            <a:r>
              <a:rPr kumimoji="0" lang="en-US" sz="2400" b="0" i="0" u="none" strike="noStrike" kern="1200" cap="none" spc="0" normalizeH="0" baseline="-25000" noProof="0" dirty="0">
                <a:ln>
                  <a:noFill/>
                </a:ln>
                <a:gradFill>
                  <a:gsLst>
                    <a:gs pos="0">
                      <a:srgbClr val="000000">
                        <a:lumMod val="75000"/>
                        <a:lumOff val="25000"/>
                      </a:srgbClr>
                    </a:gs>
                    <a:gs pos="80000">
                      <a:srgbClr val="000000">
                        <a:lumMod val="65000"/>
                        <a:lumOff val="35000"/>
                      </a:srgbClr>
                    </a:gs>
                  </a:gsLst>
                  <a:lin ang="16200000" scaled="0"/>
                </a:gradFill>
                <a:effectLst/>
                <a:uLnTx/>
                <a:uFillTx/>
                <a:latin typeface="Segoe UI Light" pitchFamily="34" charset="0"/>
                <a:ea typeface="+mn-ea"/>
                <a:cs typeface="+mn-cs"/>
              </a:rPr>
              <a:t>1</a:t>
            </a:r>
          </a:p>
        </p:txBody>
      </p:sp>
      <p:sp>
        <p:nvSpPr>
          <p:cNvPr id="10" name="Text Placeholder 2">
            <a:extLst>
              <a:ext uri="{FF2B5EF4-FFF2-40B4-BE49-F238E27FC236}">
                <a16:creationId xmlns:a16="http://schemas.microsoft.com/office/drawing/2014/main" id="{002630B0-FEFE-3340-A1A8-577CCCE01EB3}"/>
              </a:ext>
            </a:extLst>
          </p:cNvPr>
          <p:cNvSpPr txBox="1">
            <a:spLocks/>
          </p:cNvSpPr>
          <p:nvPr/>
        </p:nvSpPr>
        <p:spPr>
          <a:xfrm>
            <a:off x="371002" y="1345704"/>
            <a:ext cx="5248402" cy="387798"/>
          </a:xfrm>
          <a:prstGeom prst="rect">
            <a:avLst/>
          </a:prstGeom>
          <a:ln>
            <a:noFill/>
          </a:ln>
        </p:spPr>
        <p:txBody>
          <a:bodyPr vert="horz" wrap="square" lIns="0" tIns="0" rIns="0" bIns="0" rtlCol="0">
            <a:spAutoFit/>
          </a:bodyPr>
          <a:lstStyle>
            <a:lvl1pPr marL="457200" indent="-457200" algn="l" defTabSz="686047" rtl="0" eaLnBrk="1" latinLnBrk="0" hangingPunct="1">
              <a:lnSpc>
                <a:spcPct val="90000"/>
              </a:lnSpc>
              <a:spcBef>
                <a:spcPct val="20000"/>
              </a:spcBef>
              <a:buSzPct val="90000"/>
              <a:buFont typeface="Courier New" panose="02070309020205020404" pitchFamily="49" charset="0"/>
              <a:buChar char="o"/>
              <a:defRPr sz="3200" kern="1200">
                <a:solidFill>
                  <a:srgbClr val="EE8200"/>
                </a:solidFill>
                <a:latin typeface="Garamond" panose="02020404030301010803" pitchFamily="18" charset="0"/>
                <a:ea typeface="+mn-ea"/>
                <a:cs typeface="+mn-cs"/>
              </a:defRPr>
            </a:lvl1pPr>
            <a:lvl2pPr marL="472868" indent="-213207" algn="l" defTabSz="686047" rtl="0" eaLnBrk="1" latinLnBrk="0" hangingPunct="1">
              <a:lnSpc>
                <a:spcPct val="90000"/>
              </a:lnSpc>
              <a:spcBef>
                <a:spcPct val="20000"/>
              </a:spcBef>
              <a:buSzPct val="90000"/>
              <a:buFont typeface="Courier New" panose="02070309020205020404" pitchFamily="49" charset="0"/>
              <a:buChar char="o"/>
              <a:tabLst>
                <a:tab pos="472868" algn="l"/>
              </a:tabLst>
              <a:defRPr sz="2800" kern="1200">
                <a:solidFill>
                  <a:schemeClr val="tx1"/>
                </a:solidFill>
                <a:latin typeface="Garamond" panose="02020404030301010803" pitchFamily="18" charset="0"/>
                <a:ea typeface="+mn-ea"/>
                <a:cs typeface="+mn-cs"/>
              </a:defRPr>
            </a:lvl2pPr>
            <a:lvl3pPr marL="686074" indent="-213207" algn="l" defTabSz="686047" rtl="0" eaLnBrk="1" latinLnBrk="0" hangingPunct="1">
              <a:lnSpc>
                <a:spcPct val="90000"/>
              </a:lnSpc>
              <a:spcBef>
                <a:spcPct val="20000"/>
              </a:spcBef>
              <a:buSzPct val="90000"/>
              <a:buFont typeface="Courier New" panose="02070309020205020404" pitchFamily="49" charset="0"/>
              <a:buChar char="o"/>
              <a:defRPr sz="2400" kern="1200">
                <a:solidFill>
                  <a:schemeClr val="tx1"/>
                </a:solidFill>
                <a:latin typeface="Garamond" panose="02020404030301010803" pitchFamily="18" charset="0"/>
                <a:ea typeface="+mn-ea"/>
                <a:cs typeface="+mn-cs"/>
              </a:defRPr>
            </a:lvl3pPr>
            <a:lvl4pPr marL="1112489" indent="-167946" algn="l" defTabSz="686047" rtl="0" eaLnBrk="1" latinLnBrk="0" hangingPunct="1">
              <a:lnSpc>
                <a:spcPct val="90000"/>
              </a:lnSpc>
              <a:spcBef>
                <a:spcPct val="20000"/>
              </a:spcBef>
              <a:buSzPct val="90000"/>
              <a:buFont typeface="Courier New" panose="02070309020205020404" pitchFamily="49" charset="0"/>
              <a:buChar char="o"/>
              <a:tabLst>
                <a:tab pos="686074" algn="l"/>
              </a:tabLst>
              <a:defRPr sz="2000" kern="1200">
                <a:solidFill>
                  <a:schemeClr val="tx1"/>
                </a:solidFill>
                <a:latin typeface="Garamond" panose="02020404030301010803" pitchFamily="18" charset="0"/>
                <a:ea typeface="+mn-ea"/>
                <a:cs typeface="+mn-cs"/>
              </a:defRPr>
            </a:lvl4pPr>
            <a:lvl5pPr marL="1285199" indent="-172710" algn="l" defTabSz="686047" rtl="0" eaLnBrk="1" latinLnBrk="0" hangingPunct="1">
              <a:lnSpc>
                <a:spcPct val="90000"/>
              </a:lnSpc>
              <a:spcBef>
                <a:spcPct val="20000"/>
              </a:spcBef>
              <a:buSzPct val="90000"/>
              <a:buFont typeface="Courier New" panose="02070309020205020404" pitchFamily="49" charset="0"/>
              <a:buChar char="o"/>
              <a:defRPr sz="1800" kern="1200">
                <a:solidFill>
                  <a:schemeClr val="tx1"/>
                </a:solidFill>
                <a:latin typeface="Garamond" panose="02020404030301010803" pitchFamily="18" charset="0"/>
                <a:ea typeface="+mn-ea"/>
                <a:cs typeface="+mn-cs"/>
              </a:defRPr>
            </a:lvl5pPr>
            <a:lvl6pPr marL="1886629"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652"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676"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700"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marR="0" lvl="0" indent="0" algn="l" defTabSz="686047" rtl="0" eaLnBrk="1" fontAlgn="auto" latinLnBrk="0" hangingPunct="1">
              <a:lnSpc>
                <a:spcPct val="90000"/>
              </a:lnSpc>
              <a:spcBef>
                <a:spcPct val="20000"/>
              </a:spcBef>
              <a:spcAft>
                <a:spcPts val="0"/>
              </a:spcAft>
              <a:buClrTx/>
              <a:buSzPct val="90000"/>
              <a:buFont typeface="Courier New" panose="02070309020205020404" pitchFamily="49" charset="0"/>
              <a:buNone/>
              <a:tabLst/>
              <a:defRPr/>
            </a:pPr>
            <a:r>
              <a:rPr kumimoji="0" lang="en-US" sz="2800" b="0"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Defined by a pattern-variable pair</a:t>
            </a:r>
          </a:p>
        </p:txBody>
      </p:sp>
      <p:pic>
        <p:nvPicPr>
          <p:cNvPr id="12" name="Picture 11">
            <a:extLst>
              <a:ext uri="{FF2B5EF4-FFF2-40B4-BE49-F238E27FC236}">
                <a16:creationId xmlns:a16="http://schemas.microsoft.com/office/drawing/2014/main" id="{8F87CC5D-719A-1D4C-82D8-688BC34F6505}"/>
              </a:ext>
            </a:extLst>
          </p:cNvPr>
          <p:cNvPicPr>
            <a:picLocks noChangeAspect="1"/>
          </p:cNvPicPr>
          <p:nvPr/>
        </p:nvPicPr>
        <p:blipFill>
          <a:blip r:embed="rId4"/>
          <a:stretch>
            <a:fillRect/>
          </a:stretch>
        </p:blipFill>
        <p:spPr>
          <a:xfrm>
            <a:off x="1826241" y="2368455"/>
            <a:ext cx="5482915" cy="2637726"/>
          </a:xfrm>
          <a:prstGeom prst="rect">
            <a:avLst/>
          </a:prstGeom>
        </p:spPr>
      </p:pic>
      <p:sp>
        <p:nvSpPr>
          <p:cNvPr id="11" name="Freeform 10">
            <a:extLst>
              <a:ext uri="{FF2B5EF4-FFF2-40B4-BE49-F238E27FC236}">
                <a16:creationId xmlns:a16="http://schemas.microsoft.com/office/drawing/2014/main" id="{E3D457C9-3832-6C4C-943E-A65B3F22E553}"/>
              </a:ext>
            </a:extLst>
          </p:cNvPr>
          <p:cNvSpPr/>
          <p:nvPr/>
        </p:nvSpPr>
        <p:spPr bwMode="auto">
          <a:xfrm>
            <a:off x="3915295" y="3707476"/>
            <a:ext cx="1654232" cy="1338349"/>
          </a:xfrm>
          <a:custGeom>
            <a:avLst/>
            <a:gdLst>
              <a:gd name="connsiteX0" fmla="*/ 1654232 w 1654232"/>
              <a:gd name="connsiteY0" fmla="*/ 1130531 h 1338349"/>
              <a:gd name="connsiteX1" fmla="*/ 1479665 w 1654232"/>
              <a:gd name="connsiteY1" fmla="*/ 1338349 h 1338349"/>
              <a:gd name="connsiteX2" fmla="*/ 141316 w 1654232"/>
              <a:gd name="connsiteY2" fmla="*/ 1246909 h 1338349"/>
              <a:gd name="connsiteX3" fmla="*/ 0 w 1654232"/>
              <a:gd name="connsiteY3" fmla="*/ 906088 h 1338349"/>
              <a:gd name="connsiteX4" fmla="*/ 49876 w 1654232"/>
              <a:gd name="connsiteY4" fmla="*/ 199506 h 1338349"/>
              <a:gd name="connsiteX5" fmla="*/ 781396 w 1654232"/>
              <a:gd name="connsiteY5" fmla="*/ 0 h 1338349"/>
              <a:gd name="connsiteX6" fmla="*/ 864523 w 1654232"/>
              <a:gd name="connsiteY6" fmla="*/ 149629 h 1338349"/>
              <a:gd name="connsiteX7" fmla="*/ 290945 w 1654232"/>
              <a:gd name="connsiteY7" fmla="*/ 773084 h 1338349"/>
              <a:gd name="connsiteX8" fmla="*/ 365760 w 1654232"/>
              <a:gd name="connsiteY8" fmla="*/ 897775 h 1338349"/>
              <a:gd name="connsiteX9" fmla="*/ 1263534 w 1654232"/>
              <a:gd name="connsiteY9" fmla="*/ 839586 h 1338349"/>
              <a:gd name="connsiteX10" fmla="*/ 1654232 w 1654232"/>
              <a:gd name="connsiteY10" fmla="*/ 1130531 h 1338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54232" h="1338349">
                <a:moveTo>
                  <a:pt x="1654232" y="1130531"/>
                </a:moveTo>
                <a:lnTo>
                  <a:pt x="1479665" y="1338349"/>
                </a:lnTo>
                <a:lnTo>
                  <a:pt x="141316" y="1246909"/>
                </a:lnTo>
                <a:lnTo>
                  <a:pt x="0" y="906088"/>
                </a:lnTo>
                <a:lnTo>
                  <a:pt x="49876" y="199506"/>
                </a:lnTo>
                <a:lnTo>
                  <a:pt x="781396" y="0"/>
                </a:lnTo>
                <a:lnTo>
                  <a:pt x="864523" y="149629"/>
                </a:lnTo>
                <a:lnTo>
                  <a:pt x="290945" y="773084"/>
                </a:lnTo>
                <a:lnTo>
                  <a:pt x="365760" y="897775"/>
                </a:lnTo>
                <a:lnTo>
                  <a:pt x="1263534" y="839586"/>
                </a:lnTo>
                <a:lnTo>
                  <a:pt x="1654232" y="1130531"/>
                </a:lnTo>
                <a:close/>
              </a:path>
            </a:pathLst>
          </a:custGeom>
          <a:noFill/>
          <a:ln w="19050">
            <a:solidFill>
              <a:schemeClr val="accent5">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50" normalizeH="0" baseline="0" noProof="0" dirty="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sp>
        <p:nvSpPr>
          <p:cNvPr id="13" name="Freeform 12">
            <a:extLst>
              <a:ext uri="{FF2B5EF4-FFF2-40B4-BE49-F238E27FC236}">
                <a16:creationId xmlns:a16="http://schemas.microsoft.com/office/drawing/2014/main" id="{13FA4175-9DA1-5046-A1E1-E7B4C3F33E25}"/>
              </a:ext>
            </a:extLst>
          </p:cNvPr>
          <p:cNvSpPr/>
          <p:nvPr/>
        </p:nvSpPr>
        <p:spPr bwMode="auto">
          <a:xfrm>
            <a:off x="1978429" y="2626822"/>
            <a:ext cx="2776451" cy="1014153"/>
          </a:xfrm>
          <a:custGeom>
            <a:avLst/>
            <a:gdLst>
              <a:gd name="connsiteX0" fmla="*/ 0 w 2776451"/>
              <a:gd name="connsiteY0" fmla="*/ 399011 h 1014153"/>
              <a:gd name="connsiteX1" fmla="*/ 66502 w 2776451"/>
              <a:gd name="connsiteY1" fmla="*/ 124691 h 1014153"/>
              <a:gd name="connsiteX2" fmla="*/ 1197033 w 2776451"/>
              <a:gd name="connsiteY2" fmla="*/ 0 h 1014153"/>
              <a:gd name="connsiteX3" fmla="*/ 1429789 w 2776451"/>
              <a:gd name="connsiteY3" fmla="*/ 141316 h 1014153"/>
              <a:gd name="connsiteX4" fmla="*/ 1546167 w 2776451"/>
              <a:gd name="connsiteY4" fmla="*/ 457200 h 1014153"/>
              <a:gd name="connsiteX5" fmla="*/ 2776451 w 2776451"/>
              <a:gd name="connsiteY5" fmla="*/ 773083 h 1014153"/>
              <a:gd name="connsiteX6" fmla="*/ 2743200 w 2776451"/>
              <a:gd name="connsiteY6" fmla="*/ 1014153 h 1014153"/>
              <a:gd name="connsiteX7" fmla="*/ 1404851 w 2776451"/>
              <a:gd name="connsiteY7" fmla="*/ 773083 h 1014153"/>
              <a:gd name="connsiteX8" fmla="*/ 897775 w 2776451"/>
              <a:gd name="connsiteY8" fmla="*/ 324196 h 1014153"/>
              <a:gd name="connsiteX9" fmla="*/ 0 w 2776451"/>
              <a:gd name="connsiteY9" fmla="*/ 399011 h 1014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76451" h="1014153">
                <a:moveTo>
                  <a:pt x="0" y="399011"/>
                </a:moveTo>
                <a:lnTo>
                  <a:pt x="66502" y="124691"/>
                </a:lnTo>
                <a:lnTo>
                  <a:pt x="1197033" y="0"/>
                </a:lnTo>
                <a:lnTo>
                  <a:pt x="1429789" y="141316"/>
                </a:lnTo>
                <a:lnTo>
                  <a:pt x="1546167" y="457200"/>
                </a:lnTo>
                <a:lnTo>
                  <a:pt x="2776451" y="773083"/>
                </a:lnTo>
                <a:lnTo>
                  <a:pt x="2743200" y="1014153"/>
                </a:lnTo>
                <a:lnTo>
                  <a:pt x="1404851" y="773083"/>
                </a:lnTo>
                <a:lnTo>
                  <a:pt x="897775" y="324196"/>
                </a:lnTo>
                <a:lnTo>
                  <a:pt x="0" y="399011"/>
                </a:lnTo>
                <a:close/>
              </a:path>
            </a:pathLst>
          </a:custGeom>
          <a:noFill/>
          <a:ln w="19050">
            <a:solidFill>
              <a:schemeClr val="accent5">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50" normalizeH="0" baseline="0" noProof="0" dirty="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sp>
        <p:nvSpPr>
          <p:cNvPr id="14" name="Freeform 13">
            <a:extLst>
              <a:ext uri="{FF2B5EF4-FFF2-40B4-BE49-F238E27FC236}">
                <a16:creationId xmlns:a16="http://schemas.microsoft.com/office/drawing/2014/main" id="{4A005960-A773-1D4B-AC68-C297816BC960}"/>
              </a:ext>
            </a:extLst>
          </p:cNvPr>
          <p:cNvSpPr/>
          <p:nvPr/>
        </p:nvSpPr>
        <p:spPr bwMode="auto">
          <a:xfrm>
            <a:off x="4505498" y="2344189"/>
            <a:ext cx="2078182" cy="1197033"/>
          </a:xfrm>
          <a:custGeom>
            <a:avLst/>
            <a:gdLst>
              <a:gd name="connsiteX0" fmla="*/ 2078182 w 2078182"/>
              <a:gd name="connsiteY0" fmla="*/ 806335 h 1197033"/>
              <a:gd name="connsiteX1" fmla="*/ 2044931 w 2078182"/>
              <a:gd name="connsiteY1" fmla="*/ 282633 h 1197033"/>
              <a:gd name="connsiteX2" fmla="*/ 839586 w 2078182"/>
              <a:gd name="connsiteY2" fmla="*/ 0 h 1197033"/>
              <a:gd name="connsiteX3" fmla="*/ 0 w 2078182"/>
              <a:gd name="connsiteY3" fmla="*/ 141316 h 1197033"/>
              <a:gd name="connsiteX4" fmla="*/ 0 w 2078182"/>
              <a:gd name="connsiteY4" fmla="*/ 831273 h 1197033"/>
              <a:gd name="connsiteX5" fmla="*/ 415637 w 2078182"/>
              <a:gd name="connsiteY5" fmla="*/ 1197033 h 1197033"/>
              <a:gd name="connsiteX6" fmla="*/ 648393 w 2078182"/>
              <a:gd name="connsiteY6" fmla="*/ 723207 h 1197033"/>
              <a:gd name="connsiteX7" fmla="*/ 415637 w 2078182"/>
              <a:gd name="connsiteY7" fmla="*/ 299258 h 1197033"/>
              <a:gd name="connsiteX8" fmla="*/ 1197033 w 2078182"/>
              <a:gd name="connsiteY8" fmla="*/ 324196 h 1197033"/>
              <a:gd name="connsiteX9" fmla="*/ 1820487 w 2078182"/>
              <a:gd name="connsiteY9" fmla="*/ 806335 h 1197033"/>
              <a:gd name="connsiteX10" fmla="*/ 2078182 w 2078182"/>
              <a:gd name="connsiteY10" fmla="*/ 806335 h 1197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78182" h="1197033">
                <a:moveTo>
                  <a:pt x="2078182" y="806335"/>
                </a:moveTo>
                <a:lnTo>
                  <a:pt x="2044931" y="282633"/>
                </a:lnTo>
                <a:lnTo>
                  <a:pt x="839586" y="0"/>
                </a:lnTo>
                <a:lnTo>
                  <a:pt x="0" y="141316"/>
                </a:lnTo>
                <a:lnTo>
                  <a:pt x="0" y="831273"/>
                </a:lnTo>
                <a:lnTo>
                  <a:pt x="415637" y="1197033"/>
                </a:lnTo>
                <a:lnTo>
                  <a:pt x="648393" y="723207"/>
                </a:lnTo>
                <a:lnTo>
                  <a:pt x="415637" y="299258"/>
                </a:lnTo>
                <a:lnTo>
                  <a:pt x="1197033" y="324196"/>
                </a:lnTo>
                <a:lnTo>
                  <a:pt x="1820487" y="806335"/>
                </a:lnTo>
                <a:lnTo>
                  <a:pt x="2078182" y="806335"/>
                </a:lnTo>
                <a:close/>
              </a:path>
            </a:pathLst>
          </a:custGeom>
          <a:noFill/>
          <a:ln w="19050">
            <a:solidFill>
              <a:schemeClr val="accent5">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50" normalizeH="0" baseline="0" noProof="0" dirty="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sp>
        <p:nvSpPr>
          <p:cNvPr id="18" name="Oval 17">
            <a:extLst>
              <a:ext uri="{FF2B5EF4-FFF2-40B4-BE49-F238E27FC236}">
                <a16:creationId xmlns:a16="http://schemas.microsoft.com/office/drawing/2014/main" id="{26A0C4AD-C114-C54F-8D8B-55AC94DCCA9B}"/>
              </a:ext>
            </a:extLst>
          </p:cNvPr>
          <p:cNvSpPr/>
          <p:nvPr/>
        </p:nvSpPr>
        <p:spPr bwMode="auto">
          <a:xfrm>
            <a:off x="1978429" y="2716423"/>
            <a:ext cx="319763" cy="377992"/>
          </a:xfrm>
          <a:prstGeom prst="ellipse">
            <a:avLst/>
          </a:prstGeom>
          <a:solidFill>
            <a:schemeClr val="accent6">
              <a:alpha val="3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50" normalizeH="0" baseline="0" noProof="0" dirty="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sp>
        <p:nvSpPr>
          <p:cNvPr id="19" name="Oval 18">
            <a:extLst>
              <a:ext uri="{FF2B5EF4-FFF2-40B4-BE49-F238E27FC236}">
                <a16:creationId xmlns:a16="http://schemas.microsoft.com/office/drawing/2014/main" id="{4ED1BD9E-70C8-3948-BAA1-24FF62C83511}"/>
              </a:ext>
            </a:extLst>
          </p:cNvPr>
          <p:cNvSpPr/>
          <p:nvPr/>
        </p:nvSpPr>
        <p:spPr bwMode="auto">
          <a:xfrm>
            <a:off x="5205759" y="4648011"/>
            <a:ext cx="319763" cy="377992"/>
          </a:xfrm>
          <a:prstGeom prst="ellipse">
            <a:avLst/>
          </a:prstGeom>
          <a:solidFill>
            <a:schemeClr val="accent6">
              <a:alpha val="3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50" normalizeH="0" baseline="0" noProof="0" dirty="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sp>
        <p:nvSpPr>
          <p:cNvPr id="20" name="Oval 19">
            <a:extLst>
              <a:ext uri="{FF2B5EF4-FFF2-40B4-BE49-F238E27FC236}">
                <a16:creationId xmlns:a16="http://schemas.microsoft.com/office/drawing/2014/main" id="{D88DFAF5-3E49-3844-BE29-38CF726C9204}"/>
              </a:ext>
            </a:extLst>
          </p:cNvPr>
          <p:cNvSpPr/>
          <p:nvPr/>
        </p:nvSpPr>
        <p:spPr bwMode="auto">
          <a:xfrm>
            <a:off x="6263917" y="2895068"/>
            <a:ext cx="319763" cy="377992"/>
          </a:xfrm>
          <a:prstGeom prst="ellipse">
            <a:avLst/>
          </a:prstGeom>
          <a:solidFill>
            <a:schemeClr val="accent6">
              <a:alpha val="3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50" normalizeH="0" baseline="0" noProof="0" dirty="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49363750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71402"/>
          </a:xfrm>
        </p:spPr>
        <p:txBody>
          <a:bodyPr/>
          <a:lstStyle/>
          <a:p>
            <a:r>
              <a:rPr lang="en-US" dirty="0"/>
              <a:t>Modeling</a:t>
            </a:r>
          </a:p>
        </p:txBody>
      </p:sp>
      <p:sp>
        <p:nvSpPr>
          <p:cNvPr id="3" name="Text Placeholder 2"/>
          <p:cNvSpPr>
            <a:spLocks noGrp="1"/>
          </p:cNvSpPr>
          <p:nvPr>
            <p:ph type="body" sz="quarter" idx="10"/>
          </p:nvPr>
        </p:nvSpPr>
        <p:spPr>
          <a:xfrm>
            <a:off x="371002" y="872344"/>
            <a:ext cx="8744989" cy="387798"/>
          </a:xfrm>
          <a:ln>
            <a:noFill/>
          </a:ln>
        </p:spPr>
        <p:txBody>
          <a:bodyPr/>
          <a:lstStyle/>
          <a:p>
            <a:pPr marL="0" indent="0">
              <a:buNone/>
            </a:pPr>
            <a:r>
              <a:rPr lang="en-US" sz="2800" dirty="0">
                <a:solidFill>
                  <a:srgbClr val="13409F"/>
                </a:solidFill>
              </a:rPr>
              <a:t>Context: </a:t>
            </a:r>
            <a:r>
              <a:rPr lang="en-US" sz="2400" dirty="0">
                <a:solidFill>
                  <a:schemeClr val="tx1"/>
                </a:solidFill>
              </a:rPr>
              <a:t>entities sharing some common characteristics</a:t>
            </a:r>
          </a:p>
        </p:txBody>
      </p:sp>
      <p:sp>
        <p:nvSpPr>
          <p:cNvPr id="4" name="Slide Number Placeholder 3"/>
          <p:cNvSpPr>
            <a:spLocks noGrp="1"/>
          </p:cNvSpPr>
          <p:nvPr>
            <p:ph type="sldNum" sz="quarter" idx="11"/>
          </p:nvPr>
        </p:nvSpPr>
        <p:spPr/>
        <p:txBody>
          <a:bodyPr/>
          <a:lstStyle/>
          <a:p>
            <a:pPr marL="0" marR="0" lvl="0" indent="0" algn="r" defTabSz="686047" rtl="0" eaLnBrk="1" fontAlgn="auto" latinLnBrk="0" hangingPunct="1">
              <a:lnSpc>
                <a:spcPct val="100000"/>
              </a:lnSpc>
              <a:spcBef>
                <a:spcPts val="0"/>
              </a:spcBef>
              <a:spcAft>
                <a:spcPts val="0"/>
              </a:spcAft>
              <a:buClrTx/>
              <a:buSzTx/>
              <a:buFontTx/>
              <a:buNone/>
              <a:tabLst/>
              <a:defRPr/>
            </a:pPr>
            <a:fld id="{30DB7900-D72E-4025-AF90-97BD6DF59E7D}" type="slidenum">
              <a:rPr kumimoji="0" lang="en-US" sz="1600" b="1" i="0" u="none" strike="noStrike" kern="1200" cap="none" spc="0" normalizeH="0" baseline="0" noProof="0" smtClean="0">
                <a:ln>
                  <a:noFill/>
                </a:ln>
                <a:solidFill>
                  <a:srgbClr val="000000"/>
                </a:solidFill>
                <a:effectLst/>
                <a:uLnTx/>
                <a:uFillTx/>
                <a:latin typeface="Segoe UI"/>
                <a:ea typeface="+mn-ea"/>
                <a:cs typeface="+mn-cs"/>
              </a:rPr>
              <a:pPr marL="0" marR="0" lvl="0" indent="0" algn="r" defTabSz="686047" rtl="0" eaLnBrk="1" fontAlgn="auto" latinLnBrk="0" hangingPunct="1">
                <a:lnSpc>
                  <a:spcPct val="100000"/>
                </a:lnSpc>
                <a:spcBef>
                  <a:spcPts val="0"/>
                </a:spcBef>
                <a:spcAft>
                  <a:spcPts val="0"/>
                </a:spcAft>
                <a:buClrTx/>
                <a:buSzTx/>
                <a:buFontTx/>
                <a:buNone/>
                <a:tabLst/>
                <a:defRPr/>
              </a:pPr>
              <a:t>58</a:t>
            </a:fld>
            <a:endParaRPr kumimoji="0" lang="en-US" sz="1600" b="1" i="0" u="none" strike="noStrike" kern="1200" cap="none" spc="0" normalizeH="0" baseline="0" noProof="0">
              <a:ln>
                <a:noFill/>
              </a:ln>
              <a:solidFill>
                <a:srgbClr val="000000"/>
              </a:solidFill>
              <a:effectLst/>
              <a:uLnTx/>
              <a:uFillTx/>
              <a:latin typeface="Segoe UI"/>
              <a:ea typeface="+mn-ea"/>
              <a:cs typeface="+mn-cs"/>
            </a:endParaRPr>
          </a:p>
        </p:txBody>
      </p:sp>
      <p:pic>
        <p:nvPicPr>
          <p:cNvPr id="9" name="Picture 8"/>
          <p:cNvPicPr>
            <a:picLocks noChangeAspect="1"/>
          </p:cNvPicPr>
          <p:nvPr/>
        </p:nvPicPr>
        <p:blipFill>
          <a:blip r:embed="rId3"/>
          <a:stretch>
            <a:fillRect/>
          </a:stretch>
        </p:blipFill>
        <p:spPr>
          <a:xfrm>
            <a:off x="880527" y="1789913"/>
            <a:ext cx="2440048" cy="513694"/>
          </a:xfrm>
          <a:prstGeom prst="rect">
            <a:avLst/>
          </a:prstGeom>
        </p:spPr>
      </p:pic>
      <p:sp>
        <p:nvSpPr>
          <p:cNvPr id="24" name="Oval 23"/>
          <p:cNvSpPr/>
          <p:nvPr/>
        </p:nvSpPr>
        <p:spPr bwMode="auto">
          <a:xfrm>
            <a:off x="880527" y="1925615"/>
            <a:ext cx="319763" cy="377992"/>
          </a:xfrm>
          <a:prstGeom prst="ellipse">
            <a:avLst/>
          </a:prstGeom>
          <a:solidFill>
            <a:schemeClr val="accent6">
              <a:alpha val="3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50" normalizeH="0" baseline="0" noProof="0" dirty="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sp>
        <p:nvSpPr>
          <p:cNvPr id="25" name="TextBox 24"/>
          <p:cNvSpPr txBox="1"/>
          <p:nvPr/>
        </p:nvSpPr>
        <p:spPr>
          <a:xfrm>
            <a:off x="3680473" y="1782210"/>
            <a:ext cx="5355462" cy="430887"/>
          </a:xfrm>
          <a:prstGeom prst="rect">
            <a:avLst/>
          </a:prstGeom>
          <a:noFill/>
        </p:spPr>
        <p:txBody>
          <a:bodyPr wrap="square" lIns="0" tIns="0" rIns="0" bIns="0" rtlCol="0">
            <a:spAutoFit/>
          </a:bodyPr>
          <a:lstStyle/>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13409F"/>
                </a:solidFill>
                <a:effectLst/>
                <a:uLnTx/>
                <a:uFillTx/>
                <a:latin typeface="Garamond" panose="02020404030301010803" pitchFamily="18" charset="0"/>
                <a:ea typeface="+mn-ea"/>
                <a:cs typeface="+mn-cs"/>
              </a:rPr>
              <a:t>Goals scored by Brazilian players</a:t>
            </a:r>
          </a:p>
        </p:txBody>
      </p:sp>
      <p:sp>
        <p:nvSpPr>
          <p:cNvPr id="26" name="TextBox 25"/>
          <p:cNvSpPr txBox="1"/>
          <p:nvPr/>
        </p:nvSpPr>
        <p:spPr>
          <a:xfrm>
            <a:off x="389436" y="1843765"/>
            <a:ext cx="272510" cy="369332"/>
          </a:xfrm>
          <a:prstGeom prst="rect">
            <a:avLst/>
          </a:prstGeom>
          <a:noFill/>
        </p:spPr>
        <p:txBody>
          <a:bodyPr wrap="none" lIns="0" tIns="0" rIns="0" bIns="0" rtlCol="0">
            <a:spAutoFit/>
          </a:bodyPr>
          <a:lstStyle/>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gradFill>
                  <a:gsLst>
                    <a:gs pos="0">
                      <a:srgbClr val="000000">
                        <a:lumMod val="75000"/>
                        <a:lumOff val="25000"/>
                      </a:srgbClr>
                    </a:gs>
                    <a:gs pos="80000">
                      <a:srgbClr val="000000">
                        <a:lumMod val="65000"/>
                        <a:lumOff val="35000"/>
                      </a:srgbClr>
                    </a:gs>
                  </a:gsLst>
                  <a:lin ang="16200000" scaled="0"/>
                </a:gradFill>
                <a:effectLst/>
                <a:uLnTx/>
                <a:uFillTx/>
                <a:latin typeface="Segoe UI Light" pitchFamily="34" charset="0"/>
                <a:ea typeface="+mn-ea"/>
                <a:cs typeface="+mn-cs"/>
              </a:rPr>
              <a:t>P</a:t>
            </a:r>
            <a:r>
              <a:rPr kumimoji="0" lang="en-US" sz="2400" b="0" i="0" u="none" strike="noStrike" kern="1200" cap="none" spc="0" normalizeH="0" baseline="-25000" noProof="0" dirty="0">
                <a:ln>
                  <a:noFill/>
                </a:ln>
                <a:gradFill>
                  <a:gsLst>
                    <a:gs pos="0">
                      <a:srgbClr val="000000">
                        <a:lumMod val="75000"/>
                        <a:lumOff val="25000"/>
                      </a:srgbClr>
                    </a:gs>
                    <a:gs pos="80000">
                      <a:srgbClr val="000000">
                        <a:lumMod val="65000"/>
                        <a:lumOff val="35000"/>
                      </a:srgbClr>
                    </a:gs>
                  </a:gsLst>
                  <a:lin ang="16200000" scaled="0"/>
                </a:gradFill>
                <a:effectLst/>
                <a:uLnTx/>
                <a:uFillTx/>
                <a:latin typeface="Segoe UI Light" pitchFamily="34" charset="0"/>
                <a:ea typeface="+mn-ea"/>
                <a:cs typeface="+mn-cs"/>
              </a:rPr>
              <a:t>1</a:t>
            </a:r>
          </a:p>
        </p:txBody>
      </p:sp>
      <p:sp>
        <p:nvSpPr>
          <p:cNvPr id="10" name="Text Placeholder 2">
            <a:extLst>
              <a:ext uri="{FF2B5EF4-FFF2-40B4-BE49-F238E27FC236}">
                <a16:creationId xmlns:a16="http://schemas.microsoft.com/office/drawing/2014/main" id="{002630B0-FEFE-3340-A1A8-577CCCE01EB3}"/>
              </a:ext>
            </a:extLst>
          </p:cNvPr>
          <p:cNvSpPr txBox="1">
            <a:spLocks/>
          </p:cNvSpPr>
          <p:nvPr/>
        </p:nvSpPr>
        <p:spPr>
          <a:xfrm>
            <a:off x="371002" y="1345704"/>
            <a:ext cx="5248402" cy="387798"/>
          </a:xfrm>
          <a:prstGeom prst="rect">
            <a:avLst/>
          </a:prstGeom>
          <a:ln>
            <a:noFill/>
          </a:ln>
        </p:spPr>
        <p:txBody>
          <a:bodyPr vert="horz" wrap="square" lIns="0" tIns="0" rIns="0" bIns="0" rtlCol="0">
            <a:spAutoFit/>
          </a:bodyPr>
          <a:lstStyle>
            <a:lvl1pPr marL="457200" indent="-457200" algn="l" defTabSz="686047" rtl="0" eaLnBrk="1" latinLnBrk="0" hangingPunct="1">
              <a:lnSpc>
                <a:spcPct val="90000"/>
              </a:lnSpc>
              <a:spcBef>
                <a:spcPct val="20000"/>
              </a:spcBef>
              <a:buSzPct val="90000"/>
              <a:buFont typeface="Courier New" panose="02070309020205020404" pitchFamily="49" charset="0"/>
              <a:buChar char="o"/>
              <a:defRPr sz="3200" kern="1200">
                <a:solidFill>
                  <a:srgbClr val="EE8200"/>
                </a:solidFill>
                <a:latin typeface="Garamond" panose="02020404030301010803" pitchFamily="18" charset="0"/>
                <a:ea typeface="+mn-ea"/>
                <a:cs typeface="+mn-cs"/>
              </a:defRPr>
            </a:lvl1pPr>
            <a:lvl2pPr marL="472868" indent="-213207" algn="l" defTabSz="686047" rtl="0" eaLnBrk="1" latinLnBrk="0" hangingPunct="1">
              <a:lnSpc>
                <a:spcPct val="90000"/>
              </a:lnSpc>
              <a:spcBef>
                <a:spcPct val="20000"/>
              </a:spcBef>
              <a:buSzPct val="90000"/>
              <a:buFont typeface="Courier New" panose="02070309020205020404" pitchFamily="49" charset="0"/>
              <a:buChar char="o"/>
              <a:tabLst>
                <a:tab pos="472868" algn="l"/>
              </a:tabLst>
              <a:defRPr sz="2800" kern="1200">
                <a:solidFill>
                  <a:schemeClr val="tx1"/>
                </a:solidFill>
                <a:latin typeface="Garamond" panose="02020404030301010803" pitchFamily="18" charset="0"/>
                <a:ea typeface="+mn-ea"/>
                <a:cs typeface="+mn-cs"/>
              </a:defRPr>
            </a:lvl2pPr>
            <a:lvl3pPr marL="686074" indent="-213207" algn="l" defTabSz="686047" rtl="0" eaLnBrk="1" latinLnBrk="0" hangingPunct="1">
              <a:lnSpc>
                <a:spcPct val="90000"/>
              </a:lnSpc>
              <a:spcBef>
                <a:spcPct val="20000"/>
              </a:spcBef>
              <a:buSzPct val="90000"/>
              <a:buFont typeface="Courier New" panose="02070309020205020404" pitchFamily="49" charset="0"/>
              <a:buChar char="o"/>
              <a:defRPr sz="2400" kern="1200">
                <a:solidFill>
                  <a:schemeClr val="tx1"/>
                </a:solidFill>
                <a:latin typeface="Garamond" panose="02020404030301010803" pitchFamily="18" charset="0"/>
                <a:ea typeface="+mn-ea"/>
                <a:cs typeface="+mn-cs"/>
              </a:defRPr>
            </a:lvl3pPr>
            <a:lvl4pPr marL="1112489" indent="-167946" algn="l" defTabSz="686047" rtl="0" eaLnBrk="1" latinLnBrk="0" hangingPunct="1">
              <a:lnSpc>
                <a:spcPct val="90000"/>
              </a:lnSpc>
              <a:spcBef>
                <a:spcPct val="20000"/>
              </a:spcBef>
              <a:buSzPct val="90000"/>
              <a:buFont typeface="Courier New" panose="02070309020205020404" pitchFamily="49" charset="0"/>
              <a:buChar char="o"/>
              <a:tabLst>
                <a:tab pos="686074" algn="l"/>
              </a:tabLst>
              <a:defRPr sz="2000" kern="1200">
                <a:solidFill>
                  <a:schemeClr val="tx1"/>
                </a:solidFill>
                <a:latin typeface="Garamond" panose="02020404030301010803" pitchFamily="18" charset="0"/>
                <a:ea typeface="+mn-ea"/>
                <a:cs typeface="+mn-cs"/>
              </a:defRPr>
            </a:lvl4pPr>
            <a:lvl5pPr marL="1285199" indent="-172710" algn="l" defTabSz="686047" rtl="0" eaLnBrk="1" latinLnBrk="0" hangingPunct="1">
              <a:lnSpc>
                <a:spcPct val="90000"/>
              </a:lnSpc>
              <a:spcBef>
                <a:spcPct val="20000"/>
              </a:spcBef>
              <a:buSzPct val="90000"/>
              <a:buFont typeface="Courier New" panose="02070309020205020404" pitchFamily="49" charset="0"/>
              <a:buChar char="o"/>
              <a:defRPr sz="1800" kern="1200">
                <a:solidFill>
                  <a:schemeClr val="tx1"/>
                </a:solidFill>
                <a:latin typeface="Garamond" panose="02020404030301010803" pitchFamily="18" charset="0"/>
                <a:ea typeface="+mn-ea"/>
                <a:cs typeface="+mn-cs"/>
              </a:defRPr>
            </a:lvl5pPr>
            <a:lvl6pPr marL="1886629"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652"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676"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700"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marR="0" lvl="0" indent="0" algn="l" defTabSz="686047" rtl="0" eaLnBrk="1" fontAlgn="auto" latinLnBrk="0" hangingPunct="1">
              <a:lnSpc>
                <a:spcPct val="90000"/>
              </a:lnSpc>
              <a:spcBef>
                <a:spcPct val="20000"/>
              </a:spcBef>
              <a:spcAft>
                <a:spcPts val="0"/>
              </a:spcAft>
              <a:buClrTx/>
              <a:buSzPct val="90000"/>
              <a:buFont typeface="Courier New" panose="02070309020205020404" pitchFamily="49" charset="0"/>
              <a:buNone/>
              <a:tabLst/>
              <a:defRPr/>
            </a:pPr>
            <a:r>
              <a:rPr kumimoji="0" lang="en-US" sz="2800" b="0"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Defined by a pattern-variable pair</a:t>
            </a:r>
          </a:p>
        </p:txBody>
      </p:sp>
      <p:pic>
        <p:nvPicPr>
          <p:cNvPr id="12" name="Picture 11">
            <a:extLst>
              <a:ext uri="{FF2B5EF4-FFF2-40B4-BE49-F238E27FC236}">
                <a16:creationId xmlns:a16="http://schemas.microsoft.com/office/drawing/2014/main" id="{8F87CC5D-719A-1D4C-82D8-688BC34F6505}"/>
              </a:ext>
            </a:extLst>
          </p:cNvPr>
          <p:cNvPicPr>
            <a:picLocks noChangeAspect="1"/>
          </p:cNvPicPr>
          <p:nvPr/>
        </p:nvPicPr>
        <p:blipFill>
          <a:blip r:embed="rId4"/>
          <a:stretch>
            <a:fillRect/>
          </a:stretch>
        </p:blipFill>
        <p:spPr>
          <a:xfrm>
            <a:off x="1826241" y="2368455"/>
            <a:ext cx="5482915" cy="2637726"/>
          </a:xfrm>
          <a:prstGeom prst="rect">
            <a:avLst/>
          </a:prstGeom>
        </p:spPr>
      </p:pic>
      <p:sp>
        <p:nvSpPr>
          <p:cNvPr id="11" name="Freeform 10">
            <a:extLst>
              <a:ext uri="{FF2B5EF4-FFF2-40B4-BE49-F238E27FC236}">
                <a16:creationId xmlns:a16="http://schemas.microsoft.com/office/drawing/2014/main" id="{E3D457C9-3832-6C4C-943E-A65B3F22E553}"/>
              </a:ext>
            </a:extLst>
          </p:cNvPr>
          <p:cNvSpPr/>
          <p:nvPr/>
        </p:nvSpPr>
        <p:spPr bwMode="auto">
          <a:xfrm>
            <a:off x="3915295" y="3707476"/>
            <a:ext cx="1654232" cy="1338349"/>
          </a:xfrm>
          <a:custGeom>
            <a:avLst/>
            <a:gdLst>
              <a:gd name="connsiteX0" fmla="*/ 1654232 w 1654232"/>
              <a:gd name="connsiteY0" fmla="*/ 1130531 h 1338349"/>
              <a:gd name="connsiteX1" fmla="*/ 1479665 w 1654232"/>
              <a:gd name="connsiteY1" fmla="*/ 1338349 h 1338349"/>
              <a:gd name="connsiteX2" fmla="*/ 141316 w 1654232"/>
              <a:gd name="connsiteY2" fmla="*/ 1246909 h 1338349"/>
              <a:gd name="connsiteX3" fmla="*/ 0 w 1654232"/>
              <a:gd name="connsiteY3" fmla="*/ 906088 h 1338349"/>
              <a:gd name="connsiteX4" fmla="*/ 49876 w 1654232"/>
              <a:gd name="connsiteY4" fmla="*/ 199506 h 1338349"/>
              <a:gd name="connsiteX5" fmla="*/ 781396 w 1654232"/>
              <a:gd name="connsiteY5" fmla="*/ 0 h 1338349"/>
              <a:gd name="connsiteX6" fmla="*/ 864523 w 1654232"/>
              <a:gd name="connsiteY6" fmla="*/ 149629 h 1338349"/>
              <a:gd name="connsiteX7" fmla="*/ 290945 w 1654232"/>
              <a:gd name="connsiteY7" fmla="*/ 773084 h 1338349"/>
              <a:gd name="connsiteX8" fmla="*/ 365760 w 1654232"/>
              <a:gd name="connsiteY8" fmla="*/ 897775 h 1338349"/>
              <a:gd name="connsiteX9" fmla="*/ 1263534 w 1654232"/>
              <a:gd name="connsiteY9" fmla="*/ 839586 h 1338349"/>
              <a:gd name="connsiteX10" fmla="*/ 1654232 w 1654232"/>
              <a:gd name="connsiteY10" fmla="*/ 1130531 h 1338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54232" h="1338349">
                <a:moveTo>
                  <a:pt x="1654232" y="1130531"/>
                </a:moveTo>
                <a:lnTo>
                  <a:pt x="1479665" y="1338349"/>
                </a:lnTo>
                <a:lnTo>
                  <a:pt x="141316" y="1246909"/>
                </a:lnTo>
                <a:lnTo>
                  <a:pt x="0" y="906088"/>
                </a:lnTo>
                <a:lnTo>
                  <a:pt x="49876" y="199506"/>
                </a:lnTo>
                <a:lnTo>
                  <a:pt x="781396" y="0"/>
                </a:lnTo>
                <a:lnTo>
                  <a:pt x="864523" y="149629"/>
                </a:lnTo>
                <a:lnTo>
                  <a:pt x="290945" y="773084"/>
                </a:lnTo>
                <a:lnTo>
                  <a:pt x="365760" y="897775"/>
                </a:lnTo>
                <a:lnTo>
                  <a:pt x="1263534" y="839586"/>
                </a:lnTo>
                <a:lnTo>
                  <a:pt x="1654232" y="1130531"/>
                </a:lnTo>
                <a:close/>
              </a:path>
            </a:pathLst>
          </a:custGeom>
          <a:noFill/>
          <a:ln w="19050">
            <a:solidFill>
              <a:schemeClr val="accent5">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50" normalizeH="0" baseline="0" noProof="0" dirty="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sp>
        <p:nvSpPr>
          <p:cNvPr id="13" name="Freeform 12">
            <a:extLst>
              <a:ext uri="{FF2B5EF4-FFF2-40B4-BE49-F238E27FC236}">
                <a16:creationId xmlns:a16="http://schemas.microsoft.com/office/drawing/2014/main" id="{13FA4175-9DA1-5046-A1E1-E7B4C3F33E25}"/>
              </a:ext>
            </a:extLst>
          </p:cNvPr>
          <p:cNvSpPr/>
          <p:nvPr/>
        </p:nvSpPr>
        <p:spPr bwMode="auto">
          <a:xfrm>
            <a:off x="1978429" y="2626822"/>
            <a:ext cx="2776451" cy="1014153"/>
          </a:xfrm>
          <a:custGeom>
            <a:avLst/>
            <a:gdLst>
              <a:gd name="connsiteX0" fmla="*/ 0 w 2776451"/>
              <a:gd name="connsiteY0" fmla="*/ 399011 h 1014153"/>
              <a:gd name="connsiteX1" fmla="*/ 66502 w 2776451"/>
              <a:gd name="connsiteY1" fmla="*/ 124691 h 1014153"/>
              <a:gd name="connsiteX2" fmla="*/ 1197033 w 2776451"/>
              <a:gd name="connsiteY2" fmla="*/ 0 h 1014153"/>
              <a:gd name="connsiteX3" fmla="*/ 1429789 w 2776451"/>
              <a:gd name="connsiteY3" fmla="*/ 141316 h 1014153"/>
              <a:gd name="connsiteX4" fmla="*/ 1546167 w 2776451"/>
              <a:gd name="connsiteY4" fmla="*/ 457200 h 1014153"/>
              <a:gd name="connsiteX5" fmla="*/ 2776451 w 2776451"/>
              <a:gd name="connsiteY5" fmla="*/ 773083 h 1014153"/>
              <a:gd name="connsiteX6" fmla="*/ 2743200 w 2776451"/>
              <a:gd name="connsiteY6" fmla="*/ 1014153 h 1014153"/>
              <a:gd name="connsiteX7" fmla="*/ 1404851 w 2776451"/>
              <a:gd name="connsiteY7" fmla="*/ 773083 h 1014153"/>
              <a:gd name="connsiteX8" fmla="*/ 897775 w 2776451"/>
              <a:gd name="connsiteY8" fmla="*/ 324196 h 1014153"/>
              <a:gd name="connsiteX9" fmla="*/ 0 w 2776451"/>
              <a:gd name="connsiteY9" fmla="*/ 399011 h 1014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76451" h="1014153">
                <a:moveTo>
                  <a:pt x="0" y="399011"/>
                </a:moveTo>
                <a:lnTo>
                  <a:pt x="66502" y="124691"/>
                </a:lnTo>
                <a:lnTo>
                  <a:pt x="1197033" y="0"/>
                </a:lnTo>
                <a:lnTo>
                  <a:pt x="1429789" y="141316"/>
                </a:lnTo>
                <a:lnTo>
                  <a:pt x="1546167" y="457200"/>
                </a:lnTo>
                <a:lnTo>
                  <a:pt x="2776451" y="773083"/>
                </a:lnTo>
                <a:lnTo>
                  <a:pt x="2743200" y="1014153"/>
                </a:lnTo>
                <a:lnTo>
                  <a:pt x="1404851" y="773083"/>
                </a:lnTo>
                <a:lnTo>
                  <a:pt x="897775" y="324196"/>
                </a:lnTo>
                <a:lnTo>
                  <a:pt x="0" y="399011"/>
                </a:lnTo>
                <a:close/>
              </a:path>
            </a:pathLst>
          </a:custGeom>
          <a:noFill/>
          <a:ln w="19050">
            <a:solidFill>
              <a:schemeClr val="accent5">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50" normalizeH="0" baseline="0" noProof="0" dirty="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sp>
        <p:nvSpPr>
          <p:cNvPr id="14" name="Freeform 13">
            <a:extLst>
              <a:ext uri="{FF2B5EF4-FFF2-40B4-BE49-F238E27FC236}">
                <a16:creationId xmlns:a16="http://schemas.microsoft.com/office/drawing/2014/main" id="{4A005960-A773-1D4B-AC68-C297816BC960}"/>
              </a:ext>
            </a:extLst>
          </p:cNvPr>
          <p:cNvSpPr/>
          <p:nvPr/>
        </p:nvSpPr>
        <p:spPr bwMode="auto">
          <a:xfrm>
            <a:off x="4505498" y="2344189"/>
            <a:ext cx="2078182" cy="1197033"/>
          </a:xfrm>
          <a:custGeom>
            <a:avLst/>
            <a:gdLst>
              <a:gd name="connsiteX0" fmla="*/ 2078182 w 2078182"/>
              <a:gd name="connsiteY0" fmla="*/ 806335 h 1197033"/>
              <a:gd name="connsiteX1" fmla="*/ 2044931 w 2078182"/>
              <a:gd name="connsiteY1" fmla="*/ 282633 h 1197033"/>
              <a:gd name="connsiteX2" fmla="*/ 839586 w 2078182"/>
              <a:gd name="connsiteY2" fmla="*/ 0 h 1197033"/>
              <a:gd name="connsiteX3" fmla="*/ 0 w 2078182"/>
              <a:gd name="connsiteY3" fmla="*/ 141316 h 1197033"/>
              <a:gd name="connsiteX4" fmla="*/ 0 w 2078182"/>
              <a:gd name="connsiteY4" fmla="*/ 831273 h 1197033"/>
              <a:gd name="connsiteX5" fmla="*/ 415637 w 2078182"/>
              <a:gd name="connsiteY5" fmla="*/ 1197033 h 1197033"/>
              <a:gd name="connsiteX6" fmla="*/ 648393 w 2078182"/>
              <a:gd name="connsiteY6" fmla="*/ 723207 h 1197033"/>
              <a:gd name="connsiteX7" fmla="*/ 415637 w 2078182"/>
              <a:gd name="connsiteY7" fmla="*/ 299258 h 1197033"/>
              <a:gd name="connsiteX8" fmla="*/ 1197033 w 2078182"/>
              <a:gd name="connsiteY8" fmla="*/ 324196 h 1197033"/>
              <a:gd name="connsiteX9" fmla="*/ 1820487 w 2078182"/>
              <a:gd name="connsiteY9" fmla="*/ 806335 h 1197033"/>
              <a:gd name="connsiteX10" fmla="*/ 2078182 w 2078182"/>
              <a:gd name="connsiteY10" fmla="*/ 806335 h 1197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78182" h="1197033">
                <a:moveTo>
                  <a:pt x="2078182" y="806335"/>
                </a:moveTo>
                <a:lnTo>
                  <a:pt x="2044931" y="282633"/>
                </a:lnTo>
                <a:lnTo>
                  <a:pt x="839586" y="0"/>
                </a:lnTo>
                <a:lnTo>
                  <a:pt x="0" y="141316"/>
                </a:lnTo>
                <a:lnTo>
                  <a:pt x="0" y="831273"/>
                </a:lnTo>
                <a:lnTo>
                  <a:pt x="415637" y="1197033"/>
                </a:lnTo>
                <a:lnTo>
                  <a:pt x="648393" y="723207"/>
                </a:lnTo>
                <a:lnTo>
                  <a:pt x="415637" y="299258"/>
                </a:lnTo>
                <a:lnTo>
                  <a:pt x="1197033" y="324196"/>
                </a:lnTo>
                <a:lnTo>
                  <a:pt x="1820487" y="806335"/>
                </a:lnTo>
                <a:lnTo>
                  <a:pt x="2078182" y="806335"/>
                </a:lnTo>
                <a:close/>
              </a:path>
            </a:pathLst>
          </a:custGeom>
          <a:noFill/>
          <a:ln w="19050">
            <a:solidFill>
              <a:schemeClr val="accent5">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50" normalizeH="0" baseline="0" noProof="0" dirty="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sp>
        <p:nvSpPr>
          <p:cNvPr id="18" name="Oval 17">
            <a:extLst>
              <a:ext uri="{FF2B5EF4-FFF2-40B4-BE49-F238E27FC236}">
                <a16:creationId xmlns:a16="http://schemas.microsoft.com/office/drawing/2014/main" id="{26A0C4AD-C114-C54F-8D8B-55AC94DCCA9B}"/>
              </a:ext>
            </a:extLst>
          </p:cNvPr>
          <p:cNvSpPr/>
          <p:nvPr/>
        </p:nvSpPr>
        <p:spPr bwMode="auto">
          <a:xfrm>
            <a:off x="1978429" y="2716423"/>
            <a:ext cx="319763" cy="377992"/>
          </a:xfrm>
          <a:prstGeom prst="ellipse">
            <a:avLst/>
          </a:prstGeom>
          <a:solidFill>
            <a:schemeClr val="accent6">
              <a:alpha val="3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50" normalizeH="0" baseline="0" noProof="0" dirty="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sp>
        <p:nvSpPr>
          <p:cNvPr id="19" name="Oval 18">
            <a:extLst>
              <a:ext uri="{FF2B5EF4-FFF2-40B4-BE49-F238E27FC236}">
                <a16:creationId xmlns:a16="http://schemas.microsoft.com/office/drawing/2014/main" id="{4ED1BD9E-70C8-3948-BAA1-24FF62C83511}"/>
              </a:ext>
            </a:extLst>
          </p:cNvPr>
          <p:cNvSpPr/>
          <p:nvPr/>
        </p:nvSpPr>
        <p:spPr bwMode="auto">
          <a:xfrm>
            <a:off x="5205759" y="4648011"/>
            <a:ext cx="319763" cy="377992"/>
          </a:xfrm>
          <a:prstGeom prst="ellipse">
            <a:avLst/>
          </a:prstGeom>
          <a:solidFill>
            <a:schemeClr val="accent6">
              <a:alpha val="3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50" normalizeH="0" baseline="0" noProof="0" dirty="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sp>
        <p:nvSpPr>
          <p:cNvPr id="20" name="Oval 19">
            <a:extLst>
              <a:ext uri="{FF2B5EF4-FFF2-40B4-BE49-F238E27FC236}">
                <a16:creationId xmlns:a16="http://schemas.microsoft.com/office/drawing/2014/main" id="{D88DFAF5-3E49-3844-BE29-38CF726C9204}"/>
              </a:ext>
            </a:extLst>
          </p:cNvPr>
          <p:cNvSpPr/>
          <p:nvPr/>
        </p:nvSpPr>
        <p:spPr bwMode="auto">
          <a:xfrm>
            <a:off x="6263917" y="2895068"/>
            <a:ext cx="319763" cy="377992"/>
          </a:xfrm>
          <a:prstGeom prst="ellipse">
            <a:avLst/>
          </a:prstGeom>
          <a:solidFill>
            <a:schemeClr val="accent6">
              <a:alpha val="3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50" normalizeH="0" baseline="0" noProof="0" dirty="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sp>
        <p:nvSpPr>
          <p:cNvPr id="17" name="Freeform 16">
            <a:extLst>
              <a:ext uri="{FF2B5EF4-FFF2-40B4-BE49-F238E27FC236}">
                <a16:creationId xmlns:a16="http://schemas.microsoft.com/office/drawing/2014/main" id="{00E0407E-32AF-4C4F-95E8-E5EA44FB35A4}"/>
              </a:ext>
            </a:extLst>
          </p:cNvPr>
          <p:cNvSpPr/>
          <p:nvPr/>
        </p:nvSpPr>
        <p:spPr bwMode="auto">
          <a:xfrm>
            <a:off x="1862051" y="3092335"/>
            <a:ext cx="1429789" cy="864523"/>
          </a:xfrm>
          <a:custGeom>
            <a:avLst/>
            <a:gdLst>
              <a:gd name="connsiteX0" fmla="*/ 41564 w 1429789"/>
              <a:gd name="connsiteY0" fmla="*/ 8312 h 864523"/>
              <a:gd name="connsiteX1" fmla="*/ 0 w 1429789"/>
              <a:gd name="connsiteY1" fmla="*/ 490450 h 864523"/>
              <a:gd name="connsiteX2" fmla="*/ 1030778 w 1429789"/>
              <a:gd name="connsiteY2" fmla="*/ 864523 h 864523"/>
              <a:gd name="connsiteX3" fmla="*/ 1429789 w 1429789"/>
              <a:gd name="connsiteY3" fmla="*/ 723207 h 864523"/>
              <a:gd name="connsiteX4" fmla="*/ 465513 w 1429789"/>
              <a:gd name="connsiteY4" fmla="*/ 0 h 864523"/>
              <a:gd name="connsiteX5" fmla="*/ 41564 w 1429789"/>
              <a:gd name="connsiteY5" fmla="*/ 8312 h 864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29789" h="864523">
                <a:moveTo>
                  <a:pt x="41564" y="8312"/>
                </a:moveTo>
                <a:lnTo>
                  <a:pt x="0" y="490450"/>
                </a:lnTo>
                <a:lnTo>
                  <a:pt x="1030778" y="864523"/>
                </a:lnTo>
                <a:lnTo>
                  <a:pt x="1429789" y="723207"/>
                </a:lnTo>
                <a:lnTo>
                  <a:pt x="465513" y="0"/>
                </a:lnTo>
                <a:lnTo>
                  <a:pt x="41564" y="8312"/>
                </a:lnTo>
                <a:close/>
              </a:path>
            </a:pathLst>
          </a:custGeom>
          <a:noFill/>
          <a:ln w="1905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50" normalizeH="0" baseline="0" noProof="0" dirty="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sp>
        <p:nvSpPr>
          <p:cNvPr id="5" name="Freeform 4">
            <a:extLst>
              <a:ext uri="{FF2B5EF4-FFF2-40B4-BE49-F238E27FC236}">
                <a16:creationId xmlns:a16="http://schemas.microsoft.com/office/drawing/2014/main" id="{A1288DCA-81D7-A647-A9CA-B7FF44692B85}"/>
              </a:ext>
            </a:extLst>
          </p:cNvPr>
          <p:cNvSpPr/>
          <p:nvPr/>
        </p:nvSpPr>
        <p:spPr bwMode="auto">
          <a:xfrm>
            <a:off x="5045825" y="3050771"/>
            <a:ext cx="1263535" cy="565265"/>
          </a:xfrm>
          <a:custGeom>
            <a:avLst/>
            <a:gdLst>
              <a:gd name="connsiteX0" fmla="*/ 1263535 w 1263535"/>
              <a:gd name="connsiteY0" fmla="*/ 166254 h 565265"/>
              <a:gd name="connsiteX1" fmla="*/ 83128 w 1263535"/>
              <a:gd name="connsiteY1" fmla="*/ 565265 h 565265"/>
              <a:gd name="connsiteX2" fmla="*/ 0 w 1263535"/>
              <a:gd name="connsiteY2" fmla="*/ 374073 h 565265"/>
              <a:gd name="connsiteX3" fmla="*/ 315884 w 1263535"/>
              <a:gd name="connsiteY3" fmla="*/ 41564 h 565265"/>
              <a:gd name="connsiteX4" fmla="*/ 1122219 w 1263535"/>
              <a:gd name="connsiteY4" fmla="*/ 0 h 565265"/>
              <a:gd name="connsiteX5" fmla="*/ 1263535 w 1263535"/>
              <a:gd name="connsiteY5" fmla="*/ 166254 h 565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3535" h="565265">
                <a:moveTo>
                  <a:pt x="1263535" y="166254"/>
                </a:moveTo>
                <a:lnTo>
                  <a:pt x="83128" y="565265"/>
                </a:lnTo>
                <a:lnTo>
                  <a:pt x="0" y="374073"/>
                </a:lnTo>
                <a:lnTo>
                  <a:pt x="315884" y="41564"/>
                </a:lnTo>
                <a:lnTo>
                  <a:pt x="1122219" y="0"/>
                </a:lnTo>
                <a:lnTo>
                  <a:pt x="1263535" y="166254"/>
                </a:lnTo>
                <a:close/>
              </a:path>
            </a:pathLst>
          </a:custGeom>
          <a:noFill/>
          <a:ln w="1905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50" normalizeH="0" baseline="0" noProof="0" dirty="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sp>
        <p:nvSpPr>
          <p:cNvPr id="8" name="Freeform 7">
            <a:extLst>
              <a:ext uri="{FF2B5EF4-FFF2-40B4-BE49-F238E27FC236}">
                <a16:creationId xmlns:a16="http://schemas.microsoft.com/office/drawing/2014/main" id="{476C1107-7EC2-7D44-9797-8442CA9D57D1}"/>
              </a:ext>
            </a:extLst>
          </p:cNvPr>
          <p:cNvSpPr/>
          <p:nvPr/>
        </p:nvSpPr>
        <p:spPr bwMode="auto">
          <a:xfrm>
            <a:off x="4729942" y="3782291"/>
            <a:ext cx="889462" cy="922713"/>
          </a:xfrm>
          <a:custGeom>
            <a:avLst/>
            <a:gdLst>
              <a:gd name="connsiteX0" fmla="*/ 473825 w 889462"/>
              <a:gd name="connsiteY0" fmla="*/ 0 h 922713"/>
              <a:gd name="connsiteX1" fmla="*/ 889462 w 889462"/>
              <a:gd name="connsiteY1" fmla="*/ 399011 h 922713"/>
              <a:gd name="connsiteX2" fmla="*/ 806334 w 889462"/>
              <a:gd name="connsiteY2" fmla="*/ 922713 h 922713"/>
              <a:gd name="connsiteX3" fmla="*/ 0 w 889462"/>
              <a:gd name="connsiteY3" fmla="*/ 498764 h 922713"/>
              <a:gd name="connsiteX4" fmla="*/ 473825 w 889462"/>
              <a:gd name="connsiteY4" fmla="*/ 0 h 9227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462" h="922713">
                <a:moveTo>
                  <a:pt x="473825" y="0"/>
                </a:moveTo>
                <a:lnTo>
                  <a:pt x="889462" y="399011"/>
                </a:lnTo>
                <a:lnTo>
                  <a:pt x="806334" y="922713"/>
                </a:lnTo>
                <a:lnTo>
                  <a:pt x="0" y="498764"/>
                </a:lnTo>
                <a:lnTo>
                  <a:pt x="473825" y="0"/>
                </a:lnTo>
                <a:close/>
              </a:path>
            </a:pathLst>
          </a:custGeom>
          <a:noFill/>
          <a:ln w="1905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50" normalizeH="0" baseline="0" noProof="0" dirty="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61588052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71402"/>
          </a:xfrm>
        </p:spPr>
        <p:txBody>
          <a:bodyPr/>
          <a:lstStyle/>
          <a:p>
            <a:r>
              <a:rPr lang="en-US" dirty="0"/>
              <a:t>Modeling</a:t>
            </a:r>
          </a:p>
        </p:txBody>
      </p:sp>
      <p:sp>
        <p:nvSpPr>
          <p:cNvPr id="4" name="Slide Number Placeholder 3"/>
          <p:cNvSpPr>
            <a:spLocks noGrp="1"/>
          </p:cNvSpPr>
          <p:nvPr>
            <p:ph type="sldNum" sz="quarter" idx="11"/>
          </p:nvPr>
        </p:nvSpPr>
        <p:spPr/>
        <p:txBody>
          <a:bodyPr/>
          <a:lstStyle/>
          <a:p>
            <a:pPr marL="0" marR="0" lvl="0" indent="0" algn="r" defTabSz="686047" rtl="0" eaLnBrk="1" fontAlgn="auto" latinLnBrk="0" hangingPunct="1">
              <a:lnSpc>
                <a:spcPct val="100000"/>
              </a:lnSpc>
              <a:spcBef>
                <a:spcPts val="0"/>
              </a:spcBef>
              <a:spcAft>
                <a:spcPts val="0"/>
              </a:spcAft>
              <a:buClrTx/>
              <a:buSzTx/>
              <a:buFontTx/>
              <a:buNone/>
              <a:tabLst/>
              <a:defRPr/>
            </a:pPr>
            <a:fld id="{30DB7900-D72E-4025-AF90-97BD6DF59E7D}" type="slidenum">
              <a:rPr kumimoji="0" lang="en-US" sz="1600" b="1" i="0" u="none" strike="noStrike" kern="1200" cap="none" spc="0" normalizeH="0" baseline="0" noProof="0" smtClean="0">
                <a:ln>
                  <a:noFill/>
                </a:ln>
                <a:solidFill>
                  <a:srgbClr val="000000"/>
                </a:solidFill>
                <a:effectLst/>
                <a:uLnTx/>
                <a:uFillTx/>
                <a:latin typeface="Segoe UI"/>
                <a:ea typeface="+mn-ea"/>
                <a:cs typeface="+mn-cs"/>
              </a:rPr>
              <a:pPr marL="0" marR="0" lvl="0" indent="0" algn="r" defTabSz="686047" rtl="0" eaLnBrk="1" fontAlgn="auto" latinLnBrk="0" hangingPunct="1">
                <a:lnSpc>
                  <a:spcPct val="100000"/>
                </a:lnSpc>
                <a:spcBef>
                  <a:spcPts val="0"/>
                </a:spcBef>
                <a:spcAft>
                  <a:spcPts val="0"/>
                </a:spcAft>
                <a:buClrTx/>
                <a:buSzTx/>
                <a:buFontTx/>
                <a:buNone/>
                <a:tabLst/>
                <a:defRPr/>
              </a:pPr>
              <a:t>59</a:t>
            </a:fld>
            <a:endParaRPr kumimoji="0" lang="en-US" sz="1600" b="1" i="0" u="none" strike="noStrike" kern="1200" cap="none" spc="0" normalizeH="0" baseline="0" noProof="0">
              <a:ln>
                <a:noFill/>
              </a:ln>
              <a:solidFill>
                <a:srgbClr val="000000"/>
              </a:solidFill>
              <a:effectLst/>
              <a:uLnTx/>
              <a:uFillTx/>
              <a:latin typeface="Segoe UI"/>
              <a:ea typeface="+mn-ea"/>
              <a:cs typeface="+mn-cs"/>
            </a:endParaRPr>
          </a:p>
        </p:txBody>
      </p:sp>
      <p:pic>
        <p:nvPicPr>
          <p:cNvPr id="12" name="Picture 11">
            <a:extLst>
              <a:ext uri="{FF2B5EF4-FFF2-40B4-BE49-F238E27FC236}">
                <a16:creationId xmlns:a16="http://schemas.microsoft.com/office/drawing/2014/main" id="{8F87CC5D-719A-1D4C-82D8-688BC34F6505}"/>
              </a:ext>
            </a:extLst>
          </p:cNvPr>
          <p:cNvPicPr>
            <a:picLocks noChangeAspect="1"/>
          </p:cNvPicPr>
          <p:nvPr/>
        </p:nvPicPr>
        <p:blipFill>
          <a:blip r:embed="rId3"/>
          <a:stretch>
            <a:fillRect/>
          </a:stretch>
        </p:blipFill>
        <p:spPr>
          <a:xfrm>
            <a:off x="1826241" y="2368455"/>
            <a:ext cx="5482915" cy="2637726"/>
          </a:xfrm>
          <a:prstGeom prst="rect">
            <a:avLst/>
          </a:prstGeom>
        </p:spPr>
      </p:pic>
      <p:sp>
        <p:nvSpPr>
          <p:cNvPr id="11" name="Freeform 10">
            <a:extLst>
              <a:ext uri="{FF2B5EF4-FFF2-40B4-BE49-F238E27FC236}">
                <a16:creationId xmlns:a16="http://schemas.microsoft.com/office/drawing/2014/main" id="{E3D457C9-3832-6C4C-943E-A65B3F22E553}"/>
              </a:ext>
            </a:extLst>
          </p:cNvPr>
          <p:cNvSpPr/>
          <p:nvPr/>
        </p:nvSpPr>
        <p:spPr bwMode="auto">
          <a:xfrm>
            <a:off x="3915295" y="3707476"/>
            <a:ext cx="1654232" cy="1338349"/>
          </a:xfrm>
          <a:custGeom>
            <a:avLst/>
            <a:gdLst>
              <a:gd name="connsiteX0" fmla="*/ 1654232 w 1654232"/>
              <a:gd name="connsiteY0" fmla="*/ 1130531 h 1338349"/>
              <a:gd name="connsiteX1" fmla="*/ 1479665 w 1654232"/>
              <a:gd name="connsiteY1" fmla="*/ 1338349 h 1338349"/>
              <a:gd name="connsiteX2" fmla="*/ 141316 w 1654232"/>
              <a:gd name="connsiteY2" fmla="*/ 1246909 h 1338349"/>
              <a:gd name="connsiteX3" fmla="*/ 0 w 1654232"/>
              <a:gd name="connsiteY3" fmla="*/ 906088 h 1338349"/>
              <a:gd name="connsiteX4" fmla="*/ 49876 w 1654232"/>
              <a:gd name="connsiteY4" fmla="*/ 199506 h 1338349"/>
              <a:gd name="connsiteX5" fmla="*/ 781396 w 1654232"/>
              <a:gd name="connsiteY5" fmla="*/ 0 h 1338349"/>
              <a:gd name="connsiteX6" fmla="*/ 864523 w 1654232"/>
              <a:gd name="connsiteY6" fmla="*/ 149629 h 1338349"/>
              <a:gd name="connsiteX7" fmla="*/ 290945 w 1654232"/>
              <a:gd name="connsiteY7" fmla="*/ 773084 h 1338349"/>
              <a:gd name="connsiteX8" fmla="*/ 365760 w 1654232"/>
              <a:gd name="connsiteY8" fmla="*/ 897775 h 1338349"/>
              <a:gd name="connsiteX9" fmla="*/ 1263534 w 1654232"/>
              <a:gd name="connsiteY9" fmla="*/ 839586 h 1338349"/>
              <a:gd name="connsiteX10" fmla="*/ 1654232 w 1654232"/>
              <a:gd name="connsiteY10" fmla="*/ 1130531 h 1338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54232" h="1338349">
                <a:moveTo>
                  <a:pt x="1654232" y="1130531"/>
                </a:moveTo>
                <a:lnTo>
                  <a:pt x="1479665" y="1338349"/>
                </a:lnTo>
                <a:lnTo>
                  <a:pt x="141316" y="1246909"/>
                </a:lnTo>
                <a:lnTo>
                  <a:pt x="0" y="906088"/>
                </a:lnTo>
                <a:lnTo>
                  <a:pt x="49876" y="199506"/>
                </a:lnTo>
                <a:lnTo>
                  <a:pt x="781396" y="0"/>
                </a:lnTo>
                <a:lnTo>
                  <a:pt x="864523" y="149629"/>
                </a:lnTo>
                <a:lnTo>
                  <a:pt x="290945" y="773084"/>
                </a:lnTo>
                <a:lnTo>
                  <a:pt x="365760" y="897775"/>
                </a:lnTo>
                <a:lnTo>
                  <a:pt x="1263534" y="839586"/>
                </a:lnTo>
                <a:lnTo>
                  <a:pt x="1654232" y="1130531"/>
                </a:lnTo>
                <a:close/>
              </a:path>
            </a:pathLst>
          </a:custGeom>
          <a:noFill/>
          <a:ln w="19050">
            <a:solidFill>
              <a:schemeClr val="accent5">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50" normalizeH="0" baseline="0" noProof="0" dirty="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sp>
        <p:nvSpPr>
          <p:cNvPr id="13" name="Freeform 12">
            <a:extLst>
              <a:ext uri="{FF2B5EF4-FFF2-40B4-BE49-F238E27FC236}">
                <a16:creationId xmlns:a16="http://schemas.microsoft.com/office/drawing/2014/main" id="{13FA4175-9DA1-5046-A1E1-E7B4C3F33E25}"/>
              </a:ext>
            </a:extLst>
          </p:cNvPr>
          <p:cNvSpPr/>
          <p:nvPr/>
        </p:nvSpPr>
        <p:spPr bwMode="auto">
          <a:xfrm>
            <a:off x="1978429" y="2626822"/>
            <a:ext cx="2776451" cy="1014153"/>
          </a:xfrm>
          <a:custGeom>
            <a:avLst/>
            <a:gdLst>
              <a:gd name="connsiteX0" fmla="*/ 0 w 2776451"/>
              <a:gd name="connsiteY0" fmla="*/ 399011 h 1014153"/>
              <a:gd name="connsiteX1" fmla="*/ 66502 w 2776451"/>
              <a:gd name="connsiteY1" fmla="*/ 124691 h 1014153"/>
              <a:gd name="connsiteX2" fmla="*/ 1197033 w 2776451"/>
              <a:gd name="connsiteY2" fmla="*/ 0 h 1014153"/>
              <a:gd name="connsiteX3" fmla="*/ 1429789 w 2776451"/>
              <a:gd name="connsiteY3" fmla="*/ 141316 h 1014153"/>
              <a:gd name="connsiteX4" fmla="*/ 1546167 w 2776451"/>
              <a:gd name="connsiteY4" fmla="*/ 457200 h 1014153"/>
              <a:gd name="connsiteX5" fmla="*/ 2776451 w 2776451"/>
              <a:gd name="connsiteY5" fmla="*/ 773083 h 1014153"/>
              <a:gd name="connsiteX6" fmla="*/ 2743200 w 2776451"/>
              <a:gd name="connsiteY6" fmla="*/ 1014153 h 1014153"/>
              <a:gd name="connsiteX7" fmla="*/ 1404851 w 2776451"/>
              <a:gd name="connsiteY7" fmla="*/ 773083 h 1014153"/>
              <a:gd name="connsiteX8" fmla="*/ 897775 w 2776451"/>
              <a:gd name="connsiteY8" fmla="*/ 324196 h 1014153"/>
              <a:gd name="connsiteX9" fmla="*/ 0 w 2776451"/>
              <a:gd name="connsiteY9" fmla="*/ 399011 h 1014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76451" h="1014153">
                <a:moveTo>
                  <a:pt x="0" y="399011"/>
                </a:moveTo>
                <a:lnTo>
                  <a:pt x="66502" y="124691"/>
                </a:lnTo>
                <a:lnTo>
                  <a:pt x="1197033" y="0"/>
                </a:lnTo>
                <a:lnTo>
                  <a:pt x="1429789" y="141316"/>
                </a:lnTo>
                <a:lnTo>
                  <a:pt x="1546167" y="457200"/>
                </a:lnTo>
                <a:lnTo>
                  <a:pt x="2776451" y="773083"/>
                </a:lnTo>
                <a:lnTo>
                  <a:pt x="2743200" y="1014153"/>
                </a:lnTo>
                <a:lnTo>
                  <a:pt x="1404851" y="773083"/>
                </a:lnTo>
                <a:lnTo>
                  <a:pt x="897775" y="324196"/>
                </a:lnTo>
                <a:lnTo>
                  <a:pt x="0" y="399011"/>
                </a:lnTo>
                <a:close/>
              </a:path>
            </a:pathLst>
          </a:custGeom>
          <a:noFill/>
          <a:ln w="19050">
            <a:solidFill>
              <a:schemeClr val="accent5">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50" normalizeH="0" baseline="0" noProof="0" dirty="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sp>
        <p:nvSpPr>
          <p:cNvPr id="14" name="Freeform 13">
            <a:extLst>
              <a:ext uri="{FF2B5EF4-FFF2-40B4-BE49-F238E27FC236}">
                <a16:creationId xmlns:a16="http://schemas.microsoft.com/office/drawing/2014/main" id="{4A005960-A773-1D4B-AC68-C297816BC960}"/>
              </a:ext>
            </a:extLst>
          </p:cNvPr>
          <p:cNvSpPr/>
          <p:nvPr/>
        </p:nvSpPr>
        <p:spPr bwMode="auto">
          <a:xfrm>
            <a:off x="4505498" y="2344189"/>
            <a:ext cx="2078182" cy="1197033"/>
          </a:xfrm>
          <a:custGeom>
            <a:avLst/>
            <a:gdLst>
              <a:gd name="connsiteX0" fmla="*/ 2078182 w 2078182"/>
              <a:gd name="connsiteY0" fmla="*/ 806335 h 1197033"/>
              <a:gd name="connsiteX1" fmla="*/ 2044931 w 2078182"/>
              <a:gd name="connsiteY1" fmla="*/ 282633 h 1197033"/>
              <a:gd name="connsiteX2" fmla="*/ 839586 w 2078182"/>
              <a:gd name="connsiteY2" fmla="*/ 0 h 1197033"/>
              <a:gd name="connsiteX3" fmla="*/ 0 w 2078182"/>
              <a:gd name="connsiteY3" fmla="*/ 141316 h 1197033"/>
              <a:gd name="connsiteX4" fmla="*/ 0 w 2078182"/>
              <a:gd name="connsiteY4" fmla="*/ 831273 h 1197033"/>
              <a:gd name="connsiteX5" fmla="*/ 415637 w 2078182"/>
              <a:gd name="connsiteY5" fmla="*/ 1197033 h 1197033"/>
              <a:gd name="connsiteX6" fmla="*/ 648393 w 2078182"/>
              <a:gd name="connsiteY6" fmla="*/ 723207 h 1197033"/>
              <a:gd name="connsiteX7" fmla="*/ 415637 w 2078182"/>
              <a:gd name="connsiteY7" fmla="*/ 299258 h 1197033"/>
              <a:gd name="connsiteX8" fmla="*/ 1197033 w 2078182"/>
              <a:gd name="connsiteY8" fmla="*/ 324196 h 1197033"/>
              <a:gd name="connsiteX9" fmla="*/ 1820487 w 2078182"/>
              <a:gd name="connsiteY9" fmla="*/ 806335 h 1197033"/>
              <a:gd name="connsiteX10" fmla="*/ 2078182 w 2078182"/>
              <a:gd name="connsiteY10" fmla="*/ 806335 h 1197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78182" h="1197033">
                <a:moveTo>
                  <a:pt x="2078182" y="806335"/>
                </a:moveTo>
                <a:lnTo>
                  <a:pt x="2044931" y="282633"/>
                </a:lnTo>
                <a:lnTo>
                  <a:pt x="839586" y="0"/>
                </a:lnTo>
                <a:lnTo>
                  <a:pt x="0" y="141316"/>
                </a:lnTo>
                <a:lnTo>
                  <a:pt x="0" y="831273"/>
                </a:lnTo>
                <a:lnTo>
                  <a:pt x="415637" y="1197033"/>
                </a:lnTo>
                <a:lnTo>
                  <a:pt x="648393" y="723207"/>
                </a:lnTo>
                <a:lnTo>
                  <a:pt x="415637" y="299258"/>
                </a:lnTo>
                <a:lnTo>
                  <a:pt x="1197033" y="324196"/>
                </a:lnTo>
                <a:lnTo>
                  <a:pt x="1820487" y="806335"/>
                </a:lnTo>
                <a:lnTo>
                  <a:pt x="2078182" y="806335"/>
                </a:lnTo>
                <a:close/>
              </a:path>
            </a:pathLst>
          </a:custGeom>
          <a:noFill/>
          <a:ln w="19050">
            <a:solidFill>
              <a:schemeClr val="accent5">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50" normalizeH="0" baseline="0" noProof="0" dirty="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sp>
        <p:nvSpPr>
          <p:cNvPr id="18" name="Oval 17">
            <a:extLst>
              <a:ext uri="{FF2B5EF4-FFF2-40B4-BE49-F238E27FC236}">
                <a16:creationId xmlns:a16="http://schemas.microsoft.com/office/drawing/2014/main" id="{26A0C4AD-C114-C54F-8D8B-55AC94DCCA9B}"/>
              </a:ext>
            </a:extLst>
          </p:cNvPr>
          <p:cNvSpPr/>
          <p:nvPr/>
        </p:nvSpPr>
        <p:spPr bwMode="auto">
          <a:xfrm>
            <a:off x="1978429" y="2716423"/>
            <a:ext cx="319763" cy="377992"/>
          </a:xfrm>
          <a:prstGeom prst="ellipse">
            <a:avLst/>
          </a:prstGeom>
          <a:solidFill>
            <a:schemeClr val="accent6">
              <a:alpha val="3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50" normalizeH="0" baseline="0" noProof="0" dirty="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sp>
        <p:nvSpPr>
          <p:cNvPr id="19" name="Oval 18">
            <a:extLst>
              <a:ext uri="{FF2B5EF4-FFF2-40B4-BE49-F238E27FC236}">
                <a16:creationId xmlns:a16="http://schemas.microsoft.com/office/drawing/2014/main" id="{4ED1BD9E-70C8-3948-BAA1-24FF62C83511}"/>
              </a:ext>
            </a:extLst>
          </p:cNvPr>
          <p:cNvSpPr/>
          <p:nvPr/>
        </p:nvSpPr>
        <p:spPr bwMode="auto">
          <a:xfrm>
            <a:off x="5205759" y="4648011"/>
            <a:ext cx="319763" cy="377992"/>
          </a:xfrm>
          <a:prstGeom prst="ellipse">
            <a:avLst/>
          </a:prstGeom>
          <a:solidFill>
            <a:schemeClr val="accent6">
              <a:alpha val="3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50" normalizeH="0" baseline="0" noProof="0" dirty="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sp>
        <p:nvSpPr>
          <p:cNvPr id="20" name="Oval 19">
            <a:extLst>
              <a:ext uri="{FF2B5EF4-FFF2-40B4-BE49-F238E27FC236}">
                <a16:creationId xmlns:a16="http://schemas.microsoft.com/office/drawing/2014/main" id="{D88DFAF5-3E49-3844-BE29-38CF726C9204}"/>
              </a:ext>
            </a:extLst>
          </p:cNvPr>
          <p:cNvSpPr/>
          <p:nvPr/>
        </p:nvSpPr>
        <p:spPr bwMode="auto">
          <a:xfrm>
            <a:off x="6263917" y="2895068"/>
            <a:ext cx="319763" cy="377992"/>
          </a:xfrm>
          <a:prstGeom prst="ellipse">
            <a:avLst/>
          </a:prstGeom>
          <a:solidFill>
            <a:schemeClr val="accent6">
              <a:alpha val="3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50" normalizeH="0" baseline="0" noProof="0" dirty="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sp>
        <p:nvSpPr>
          <p:cNvPr id="17" name="Freeform 16">
            <a:extLst>
              <a:ext uri="{FF2B5EF4-FFF2-40B4-BE49-F238E27FC236}">
                <a16:creationId xmlns:a16="http://schemas.microsoft.com/office/drawing/2014/main" id="{00E0407E-32AF-4C4F-95E8-E5EA44FB35A4}"/>
              </a:ext>
            </a:extLst>
          </p:cNvPr>
          <p:cNvSpPr/>
          <p:nvPr/>
        </p:nvSpPr>
        <p:spPr bwMode="auto">
          <a:xfrm>
            <a:off x="1862051" y="3092335"/>
            <a:ext cx="1429789" cy="864523"/>
          </a:xfrm>
          <a:custGeom>
            <a:avLst/>
            <a:gdLst>
              <a:gd name="connsiteX0" fmla="*/ 41564 w 1429789"/>
              <a:gd name="connsiteY0" fmla="*/ 8312 h 864523"/>
              <a:gd name="connsiteX1" fmla="*/ 0 w 1429789"/>
              <a:gd name="connsiteY1" fmla="*/ 490450 h 864523"/>
              <a:gd name="connsiteX2" fmla="*/ 1030778 w 1429789"/>
              <a:gd name="connsiteY2" fmla="*/ 864523 h 864523"/>
              <a:gd name="connsiteX3" fmla="*/ 1429789 w 1429789"/>
              <a:gd name="connsiteY3" fmla="*/ 723207 h 864523"/>
              <a:gd name="connsiteX4" fmla="*/ 465513 w 1429789"/>
              <a:gd name="connsiteY4" fmla="*/ 0 h 864523"/>
              <a:gd name="connsiteX5" fmla="*/ 41564 w 1429789"/>
              <a:gd name="connsiteY5" fmla="*/ 8312 h 864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29789" h="864523">
                <a:moveTo>
                  <a:pt x="41564" y="8312"/>
                </a:moveTo>
                <a:lnTo>
                  <a:pt x="0" y="490450"/>
                </a:lnTo>
                <a:lnTo>
                  <a:pt x="1030778" y="864523"/>
                </a:lnTo>
                <a:lnTo>
                  <a:pt x="1429789" y="723207"/>
                </a:lnTo>
                <a:lnTo>
                  <a:pt x="465513" y="0"/>
                </a:lnTo>
                <a:lnTo>
                  <a:pt x="41564" y="8312"/>
                </a:lnTo>
                <a:close/>
              </a:path>
            </a:pathLst>
          </a:custGeom>
          <a:noFill/>
          <a:ln w="1905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50" normalizeH="0" baseline="0" noProof="0" dirty="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sp>
        <p:nvSpPr>
          <p:cNvPr id="5" name="Freeform 4">
            <a:extLst>
              <a:ext uri="{FF2B5EF4-FFF2-40B4-BE49-F238E27FC236}">
                <a16:creationId xmlns:a16="http://schemas.microsoft.com/office/drawing/2014/main" id="{A1288DCA-81D7-A647-A9CA-B7FF44692B85}"/>
              </a:ext>
            </a:extLst>
          </p:cNvPr>
          <p:cNvSpPr/>
          <p:nvPr/>
        </p:nvSpPr>
        <p:spPr bwMode="auto">
          <a:xfrm>
            <a:off x="5045825" y="3050771"/>
            <a:ext cx="1263535" cy="565265"/>
          </a:xfrm>
          <a:custGeom>
            <a:avLst/>
            <a:gdLst>
              <a:gd name="connsiteX0" fmla="*/ 1263535 w 1263535"/>
              <a:gd name="connsiteY0" fmla="*/ 166254 h 565265"/>
              <a:gd name="connsiteX1" fmla="*/ 83128 w 1263535"/>
              <a:gd name="connsiteY1" fmla="*/ 565265 h 565265"/>
              <a:gd name="connsiteX2" fmla="*/ 0 w 1263535"/>
              <a:gd name="connsiteY2" fmla="*/ 374073 h 565265"/>
              <a:gd name="connsiteX3" fmla="*/ 315884 w 1263535"/>
              <a:gd name="connsiteY3" fmla="*/ 41564 h 565265"/>
              <a:gd name="connsiteX4" fmla="*/ 1122219 w 1263535"/>
              <a:gd name="connsiteY4" fmla="*/ 0 h 565265"/>
              <a:gd name="connsiteX5" fmla="*/ 1263535 w 1263535"/>
              <a:gd name="connsiteY5" fmla="*/ 166254 h 565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3535" h="565265">
                <a:moveTo>
                  <a:pt x="1263535" y="166254"/>
                </a:moveTo>
                <a:lnTo>
                  <a:pt x="83128" y="565265"/>
                </a:lnTo>
                <a:lnTo>
                  <a:pt x="0" y="374073"/>
                </a:lnTo>
                <a:lnTo>
                  <a:pt x="315884" y="41564"/>
                </a:lnTo>
                <a:lnTo>
                  <a:pt x="1122219" y="0"/>
                </a:lnTo>
                <a:lnTo>
                  <a:pt x="1263535" y="166254"/>
                </a:lnTo>
                <a:close/>
              </a:path>
            </a:pathLst>
          </a:custGeom>
          <a:noFill/>
          <a:ln w="1905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50" normalizeH="0" baseline="0" noProof="0" dirty="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sp>
        <p:nvSpPr>
          <p:cNvPr id="8" name="Freeform 7">
            <a:extLst>
              <a:ext uri="{FF2B5EF4-FFF2-40B4-BE49-F238E27FC236}">
                <a16:creationId xmlns:a16="http://schemas.microsoft.com/office/drawing/2014/main" id="{476C1107-7EC2-7D44-9797-8442CA9D57D1}"/>
              </a:ext>
            </a:extLst>
          </p:cNvPr>
          <p:cNvSpPr/>
          <p:nvPr/>
        </p:nvSpPr>
        <p:spPr bwMode="auto">
          <a:xfrm>
            <a:off x="4729942" y="3782291"/>
            <a:ext cx="889462" cy="922713"/>
          </a:xfrm>
          <a:custGeom>
            <a:avLst/>
            <a:gdLst>
              <a:gd name="connsiteX0" fmla="*/ 473825 w 889462"/>
              <a:gd name="connsiteY0" fmla="*/ 0 h 922713"/>
              <a:gd name="connsiteX1" fmla="*/ 889462 w 889462"/>
              <a:gd name="connsiteY1" fmla="*/ 399011 h 922713"/>
              <a:gd name="connsiteX2" fmla="*/ 806334 w 889462"/>
              <a:gd name="connsiteY2" fmla="*/ 922713 h 922713"/>
              <a:gd name="connsiteX3" fmla="*/ 0 w 889462"/>
              <a:gd name="connsiteY3" fmla="*/ 498764 h 922713"/>
              <a:gd name="connsiteX4" fmla="*/ 473825 w 889462"/>
              <a:gd name="connsiteY4" fmla="*/ 0 h 9227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462" h="922713">
                <a:moveTo>
                  <a:pt x="473825" y="0"/>
                </a:moveTo>
                <a:lnTo>
                  <a:pt x="889462" y="399011"/>
                </a:lnTo>
                <a:lnTo>
                  <a:pt x="806334" y="922713"/>
                </a:lnTo>
                <a:lnTo>
                  <a:pt x="0" y="498764"/>
                </a:lnTo>
                <a:lnTo>
                  <a:pt x="473825" y="0"/>
                </a:lnTo>
                <a:close/>
              </a:path>
            </a:pathLst>
          </a:custGeom>
          <a:noFill/>
          <a:ln w="1905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50" normalizeH="0" baseline="0" noProof="0" dirty="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sp>
        <p:nvSpPr>
          <p:cNvPr id="22" name="Text Placeholder 2">
            <a:extLst>
              <a:ext uri="{FF2B5EF4-FFF2-40B4-BE49-F238E27FC236}">
                <a16:creationId xmlns:a16="http://schemas.microsoft.com/office/drawing/2014/main" id="{7185DEA4-10B7-5342-A0CE-E87E0BA06446}"/>
              </a:ext>
            </a:extLst>
          </p:cNvPr>
          <p:cNvSpPr>
            <a:spLocks noGrp="1"/>
          </p:cNvSpPr>
          <p:nvPr>
            <p:ph type="body" sz="quarter" idx="10"/>
          </p:nvPr>
        </p:nvSpPr>
        <p:spPr>
          <a:xfrm>
            <a:off x="455938" y="932453"/>
            <a:ext cx="8363938" cy="1248803"/>
          </a:xfrm>
          <a:ln>
            <a:noFill/>
          </a:ln>
        </p:spPr>
        <p:txBody>
          <a:bodyPr/>
          <a:lstStyle/>
          <a:p>
            <a:pPr marL="0" indent="0">
              <a:buNone/>
            </a:pPr>
            <a:r>
              <a:rPr lang="en-US" sz="2400" dirty="0">
                <a:solidFill>
                  <a:srgbClr val="C00000"/>
                </a:solidFill>
              </a:rPr>
              <a:t>What is exceptional about G1?</a:t>
            </a:r>
          </a:p>
          <a:p>
            <a:pPr marL="0" indent="0">
              <a:buNone/>
            </a:pPr>
            <a:endParaRPr lang="en-US" sz="1050" dirty="0">
              <a:solidFill>
                <a:srgbClr val="C00000"/>
              </a:solidFill>
            </a:endParaRPr>
          </a:p>
          <a:p>
            <a:pPr marL="0" indent="0">
              <a:buNone/>
            </a:pPr>
            <a:r>
              <a:rPr lang="en-US" sz="2400" dirty="0">
                <a:solidFill>
                  <a:schemeClr val="tx1"/>
                </a:solidFill>
              </a:rPr>
              <a:t>Among all the goals scored by BRA players, G1 is the only own goal.</a:t>
            </a:r>
          </a:p>
        </p:txBody>
      </p:sp>
    </p:spTree>
    <p:extLst>
      <p:ext uri="{BB962C8B-B14F-4D97-AF65-F5344CB8AC3E}">
        <p14:creationId xmlns:p14="http://schemas.microsoft.com/office/powerpoint/2010/main" val="187296540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294967295"/>
          </p:nvPr>
        </p:nvSpPr>
        <p:spPr>
          <a:xfrm>
            <a:off x="6999012" y="4852293"/>
            <a:ext cx="2133600" cy="274637"/>
          </a:xfrm>
          <a:prstGeom prst="rect">
            <a:avLst/>
          </a:prstGeom>
        </p:spPr>
        <p:txBody>
          <a:bodyPr/>
          <a:lstStyle/>
          <a:p>
            <a:pPr marL="0" marR="0" lvl="0" indent="0" algn="r" defTabSz="686047" rtl="0" eaLnBrk="1" fontAlgn="auto" latinLnBrk="0" hangingPunct="1">
              <a:lnSpc>
                <a:spcPct val="100000"/>
              </a:lnSpc>
              <a:spcBef>
                <a:spcPts val="0"/>
              </a:spcBef>
              <a:spcAft>
                <a:spcPts val="0"/>
              </a:spcAft>
              <a:buClrTx/>
              <a:buSzTx/>
              <a:buFontTx/>
              <a:buNone/>
              <a:tabLst/>
              <a:defRPr/>
            </a:pPr>
            <a:fld id="{30DB7900-D72E-4025-AF90-97BD6DF59E7D}" type="slidenum">
              <a:rPr kumimoji="0" lang="en-US" sz="1600" b="1" i="0" u="none" strike="noStrike" kern="1200" cap="none" spc="0" normalizeH="0" baseline="0" noProof="0" smtClean="0">
                <a:ln>
                  <a:noFill/>
                </a:ln>
                <a:solidFill>
                  <a:srgbClr val="000000"/>
                </a:solidFill>
                <a:effectLst/>
                <a:uLnTx/>
                <a:uFillTx/>
                <a:latin typeface="Segoe UI"/>
                <a:ea typeface="+mn-ea"/>
                <a:cs typeface="+mn-cs"/>
              </a:rPr>
              <a:pPr marL="0" marR="0" lvl="0" indent="0" algn="r" defTabSz="686047" rtl="0" eaLnBrk="1" fontAlgn="auto" latinLnBrk="0" hangingPunct="1">
                <a:lnSpc>
                  <a:spcPct val="100000"/>
                </a:lnSpc>
                <a:spcBef>
                  <a:spcPts val="0"/>
                </a:spcBef>
                <a:spcAft>
                  <a:spcPts val="0"/>
                </a:spcAft>
                <a:buClrTx/>
                <a:buSzTx/>
                <a:buFontTx/>
                <a:buNone/>
                <a:tabLst/>
                <a:defRPr/>
              </a:pPr>
              <a:t>6</a:t>
            </a:fld>
            <a:endParaRPr kumimoji="0" lang="en-US" sz="1600" b="1" i="0" u="none" strike="noStrike" kern="1200" cap="none" spc="0" normalizeH="0" baseline="0" noProof="0" dirty="0">
              <a:ln>
                <a:noFill/>
              </a:ln>
              <a:solidFill>
                <a:srgbClr val="000000"/>
              </a:solidFill>
              <a:effectLst/>
              <a:uLnTx/>
              <a:uFillTx/>
              <a:latin typeface="Segoe UI"/>
              <a:ea typeface="+mn-ea"/>
              <a:cs typeface="+mn-cs"/>
            </a:endParaRPr>
          </a:p>
        </p:txBody>
      </p:sp>
      <p:pic>
        <p:nvPicPr>
          <p:cNvPr id="13" name="Picture 12">
            <a:extLst>
              <a:ext uri="{FF2B5EF4-FFF2-40B4-BE49-F238E27FC236}">
                <a16:creationId xmlns:a16="http://schemas.microsoft.com/office/drawing/2014/main" id="{00A6E59A-2C49-DE48-8B04-3891F3AD9D2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15653" y="0"/>
            <a:ext cx="6912693" cy="5143500"/>
          </a:xfrm>
          <a:prstGeom prst="rect">
            <a:avLst/>
          </a:prstGeom>
        </p:spPr>
      </p:pic>
    </p:spTree>
    <p:extLst>
      <p:ext uri="{BB962C8B-B14F-4D97-AF65-F5344CB8AC3E}">
        <p14:creationId xmlns:p14="http://schemas.microsoft.com/office/powerpoint/2010/main" val="259812044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71402"/>
          </a:xfrm>
        </p:spPr>
        <p:txBody>
          <a:bodyPr/>
          <a:lstStyle/>
          <a:p>
            <a:r>
              <a:rPr lang="en-US" dirty="0"/>
              <a:t>Problem Formulation</a:t>
            </a:r>
          </a:p>
        </p:txBody>
      </p:sp>
      <mc:AlternateContent xmlns:mc="http://schemas.openxmlformats.org/markup-compatibility/2006" xmlns:a14="http://schemas.microsoft.com/office/drawing/2010/main">
        <mc:Choice Requires="a14">
          <p:sp>
            <p:nvSpPr>
              <p:cNvPr id="3" name="Text Placeholder 2"/>
              <p:cNvSpPr>
                <a:spLocks noGrp="1"/>
              </p:cNvSpPr>
              <p:nvPr>
                <p:ph type="body" sz="quarter" idx="10"/>
              </p:nvPr>
            </p:nvSpPr>
            <p:spPr>
              <a:xfrm>
                <a:off x="389436" y="1085850"/>
                <a:ext cx="8363938" cy="3019481"/>
              </a:xfrm>
              <a:noFill/>
              <a:ln>
                <a:noFill/>
              </a:ln>
            </p:spPr>
            <p:txBody>
              <a:bodyPr/>
              <a:lstStyle/>
              <a:p>
                <a:pPr marL="0" indent="0">
                  <a:buNone/>
                </a:pPr>
                <a:r>
                  <a:rPr lang="en-US" dirty="0">
                    <a:solidFill>
                      <a:srgbClr val="C00000"/>
                    </a:solidFill>
                  </a:rPr>
                  <a:t>Input</a:t>
                </a:r>
              </a:p>
              <a:p>
                <a:pPr lvl="2"/>
                <a:r>
                  <a:rPr lang="en-US" dirty="0">
                    <a:solidFill>
                      <a:schemeClr val="tx1"/>
                    </a:solidFill>
                  </a:rPr>
                  <a:t>Entity of interest  </a:t>
                </a:r>
                <a:r>
                  <a:rPr lang="en-US" i="1" dirty="0">
                    <a:solidFill>
                      <a:schemeClr val="tx1"/>
                    </a:solidFill>
                  </a:rPr>
                  <a:t>v</a:t>
                </a:r>
                <a:r>
                  <a:rPr lang="en-US" i="1" baseline="-25000" dirty="0">
                    <a:solidFill>
                      <a:schemeClr val="tx1"/>
                    </a:solidFill>
                  </a:rPr>
                  <a:t>0</a:t>
                </a:r>
              </a:p>
              <a:p>
                <a:pPr lvl="2"/>
                <a:r>
                  <a:rPr lang="en-US" dirty="0">
                    <a:solidFill>
                      <a:schemeClr val="tx1"/>
                    </a:solidFill>
                  </a:rPr>
                  <a:t>Exceptionality function </a:t>
                </a:r>
                <a14:m>
                  <m:oMath xmlns:m="http://schemas.openxmlformats.org/officeDocument/2006/math">
                    <m:r>
                      <a:rPr lang="en-US" i="1">
                        <a:solidFill>
                          <a:schemeClr val="tx1"/>
                        </a:solidFill>
                        <a:latin typeface="Cambria Math" panose="02040503050406030204" pitchFamily="18" charset="0"/>
                      </a:rPr>
                      <m:t>𝜒</m:t>
                    </m:r>
                  </m:oMath>
                </a14:m>
                <a:endParaRPr lang="en-US" dirty="0">
                  <a:solidFill>
                    <a:schemeClr val="tx1"/>
                  </a:solidFill>
                </a:endParaRPr>
              </a:p>
              <a:p>
                <a:pPr lvl="2"/>
                <a:r>
                  <a:rPr lang="en-US" dirty="0">
                    <a:solidFill>
                      <a:schemeClr val="tx1"/>
                    </a:solidFill>
                  </a:rPr>
                  <a:t>Result size </a:t>
                </a:r>
                <a:r>
                  <a:rPr lang="en-US" i="1" dirty="0">
                    <a:solidFill>
                      <a:schemeClr val="tx1"/>
                    </a:solidFill>
                  </a:rPr>
                  <a:t>k</a:t>
                </a:r>
              </a:p>
              <a:p>
                <a:pPr marL="0" indent="0">
                  <a:buNone/>
                </a:pPr>
                <a:r>
                  <a:rPr lang="en-US" dirty="0">
                    <a:solidFill>
                      <a:srgbClr val="C00000"/>
                    </a:solidFill>
                  </a:rPr>
                  <a:t>Output</a:t>
                </a:r>
              </a:p>
              <a:p>
                <a:pPr lvl="2"/>
                <a:r>
                  <a:rPr lang="en-US" dirty="0">
                    <a:solidFill>
                      <a:schemeClr val="tx1"/>
                    </a:solidFill>
                  </a:rPr>
                  <a:t>Top-</a:t>
                </a:r>
                <a:r>
                  <a:rPr lang="en-US" i="1" dirty="0">
                    <a:solidFill>
                      <a:schemeClr val="tx1"/>
                    </a:solidFill>
                  </a:rPr>
                  <a:t>k</a:t>
                </a:r>
                <a:r>
                  <a:rPr lang="en-US" dirty="0">
                    <a:solidFill>
                      <a:schemeClr val="tx1"/>
                    </a:solidFill>
                  </a:rPr>
                  <a:t> (context, subspace) pairs with regard to </a:t>
                </a:r>
                <a14:m>
                  <m:oMath xmlns:m="http://schemas.openxmlformats.org/officeDocument/2006/math">
                    <m:r>
                      <a:rPr lang="en-US" i="1">
                        <a:solidFill>
                          <a:schemeClr val="tx1"/>
                        </a:solidFill>
                        <a:latin typeface="Cambria Math" panose="02040503050406030204" pitchFamily="18" charset="0"/>
                      </a:rPr>
                      <m:t>𝜒</m:t>
                    </m:r>
                  </m:oMath>
                </a14:m>
                <a:r>
                  <a:rPr lang="en-US" dirty="0">
                    <a:solidFill>
                      <a:schemeClr val="tx1"/>
                    </a:solidFill>
                  </a:rPr>
                  <a:t>, in which </a:t>
                </a:r>
                <a:r>
                  <a:rPr lang="en-US" i="1" dirty="0">
                    <a:solidFill>
                      <a:schemeClr val="tx1"/>
                    </a:solidFill>
                  </a:rPr>
                  <a:t>v</a:t>
                </a:r>
                <a:r>
                  <a:rPr lang="en-US" i="1" baseline="-25000" dirty="0">
                    <a:solidFill>
                      <a:schemeClr val="tx1"/>
                    </a:solidFill>
                  </a:rPr>
                  <a:t>0</a:t>
                </a:r>
                <a:r>
                  <a:rPr lang="en-US" i="1" dirty="0">
                    <a:solidFill>
                      <a:schemeClr val="tx1"/>
                    </a:solidFill>
                  </a:rPr>
                  <a:t> </a:t>
                </a:r>
                <a:r>
                  <a:rPr lang="en-US" dirty="0">
                    <a:solidFill>
                      <a:schemeClr val="tx1"/>
                    </a:solidFill>
                  </a:rPr>
                  <a:t>stands out</a:t>
                </a:r>
              </a:p>
            </p:txBody>
          </p:sp>
        </mc:Choice>
        <mc:Fallback xmlns="">
          <p:sp>
            <p:nvSpPr>
              <p:cNvPr id="3" name="Text Placeholder 2"/>
              <p:cNvSpPr>
                <a:spLocks noGrp="1" noRot="1" noChangeAspect="1" noMove="1" noResize="1" noEditPoints="1" noAdjustHandles="1" noChangeArrowheads="1" noChangeShapeType="1" noTextEdit="1"/>
              </p:cNvSpPr>
              <p:nvPr>
                <p:ph type="body" sz="quarter" idx="10"/>
              </p:nvPr>
            </p:nvSpPr>
            <p:spPr>
              <a:xfrm>
                <a:off x="389436" y="1085850"/>
                <a:ext cx="8363938" cy="3019481"/>
              </a:xfrm>
              <a:blipFill>
                <a:blip r:embed="rId3"/>
                <a:stretch>
                  <a:fillRect l="-2883" t="-5462" r="-607" b="-2521"/>
                </a:stretch>
              </a:blipFill>
              <a:ln>
                <a:noFill/>
              </a:ln>
            </p:spPr>
            <p:txBody>
              <a:bodyPr/>
              <a:lstStyle/>
              <a:p>
                <a:r>
                  <a:rPr lang="en-US">
                    <a:noFill/>
                  </a:rPr>
                  <a:t> </a:t>
                </a:r>
              </a:p>
            </p:txBody>
          </p:sp>
        </mc:Fallback>
      </mc:AlternateContent>
      <p:sp>
        <p:nvSpPr>
          <p:cNvPr id="4" name="Slide Number Placeholder 3"/>
          <p:cNvSpPr>
            <a:spLocks noGrp="1"/>
          </p:cNvSpPr>
          <p:nvPr>
            <p:ph type="sldNum" sz="quarter" idx="11"/>
          </p:nvPr>
        </p:nvSpPr>
        <p:spPr/>
        <p:txBody>
          <a:bodyPr/>
          <a:lstStyle/>
          <a:p>
            <a:pPr marL="0" marR="0" lvl="0" indent="0" algn="r" defTabSz="686047" rtl="0" eaLnBrk="1" fontAlgn="auto" latinLnBrk="0" hangingPunct="1">
              <a:lnSpc>
                <a:spcPct val="100000"/>
              </a:lnSpc>
              <a:spcBef>
                <a:spcPts val="0"/>
              </a:spcBef>
              <a:spcAft>
                <a:spcPts val="0"/>
              </a:spcAft>
              <a:buClrTx/>
              <a:buSzTx/>
              <a:buFontTx/>
              <a:buNone/>
              <a:tabLst/>
              <a:defRPr/>
            </a:pPr>
            <a:fld id="{30DB7900-D72E-4025-AF90-97BD6DF59E7D}" type="slidenum">
              <a:rPr kumimoji="0" lang="en-US" sz="1600" b="1" i="0" u="none" strike="noStrike" kern="1200" cap="none" spc="0" normalizeH="0" baseline="0" noProof="0" smtClean="0">
                <a:ln>
                  <a:noFill/>
                </a:ln>
                <a:solidFill>
                  <a:srgbClr val="000000"/>
                </a:solidFill>
                <a:effectLst/>
                <a:uLnTx/>
                <a:uFillTx/>
                <a:latin typeface="Segoe UI"/>
                <a:ea typeface="+mn-ea"/>
                <a:cs typeface="+mn-cs"/>
              </a:rPr>
              <a:pPr marL="0" marR="0" lvl="0" indent="0" algn="r" defTabSz="686047" rtl="0" eaLnBrk="1" fontAlgn="auto" latinLnBrk="0" hangingPunct="1">
                <a:lnSpc>
                  <a:spcPct val="100000"/>
                </a:lnSpc>
                <a:spcBef>
                  <a:spcPts val="0"/>
                </a:spcBef>
                <a:spcAft>
                  <a:spcPts val="0"/>
                </a:spcAft>
                <a:buClrTx/>
                <a:buSzTx/>
                <a:buFontTx/>
                <a:buNone/>
                <a:tabLst/>
                <a:defRPr/>
              </a:pPr>
              <a:t>60</a:t>
            </a:fld>
            <a:endParaRPr kumimoji="0" lang="en-US" sz="1600" b="1"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332863078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71402"/>
          </a:xfrm>
        </p:spPr>
        <p:txBody>
          <a:bodyPr/>
          <a:lstStyle/>
          <a:p>
            <a:r>
              <a:rPr lang="en-US" dirty="0"/>
              <a:t>Challenges</a:t>
            </a:r>
          </a:p>
        </p:txBody>
      </p:sp>
      <mc:AlternateContent xmlns:mc="http://schemas.openxmlformats.org/markup-compatibility/2006" xmlns:a14="http://schemas.microsoft.com/office/drawing/2010/main">
        <mc:Choice Requires="a14">
          <p:sp>
            <p:nvSpPr>
              <p:cNvPr id="3" name="Text Placeholder 2"/>
              <p:cNvSpPr>
                <a:spLocks noGrp="1"/>
              </p:cNvSpPr>
              <p:nvPr>
                <p:ph type="body" sz="quarter" idx="10"/>
              </p:nvPr>
            </p:nvSpPr>
            <p:spPr>
              <a:xfrm>
                <a:off x="389436" y="1085850"/>
                <a:ext cx="8363938" cy="1038874"/>
              </a:xfrm>
              <a:ln>
                <a:noFill/>
              </a:ln>
            </p:spPr>
            <p:txBody>
              <a:bodyPr/>
              <a:lstStyle/>
              <a:p>
                <a:pPr>
                  <a:buFont typeface="Courier New" panose="02070309020205020404" pitchFamily="49" charset="0"/>
                  <a:buChar char="o"/>
                </a:pPr>
                <a:r>
                  <a:rPr lang="en-US" dirty="0">
                    <a:solidFill>
                      <a:srgbClr val="C00000"/>
                    </a:solidFill>
                  </a:rPr>
                  <a:t>Space of attributes: </a:t>
                </a:r>
                <a14:m>
                  <m:oMath xmlns:m="http://schemas.openxmlformats.org/officeDocument/2006/math">
                    <m:r>
                      <a:rPr lang="en-US" b="0" i="1" smtClean="0">
                        <a:solidFill>
                          <a:srgbClr val="C00000"/>
                        </a:solidFill>
                        <a:latin typeface="Cambria Math" panose="02040503050406030204" pitchFamily="18" charset="0"/>
                      </a:rPr>
                      <m:t>𝑂</m:t>
                    </m:r>
                    <m:r>
                      <a:rPr lang="en-US" b="0" i="1" smtClean="0">
                        <a:solidFill>
                          <a:srgbClr val="C00000"/>
                        </a:solidFill>
                        <a:latin typeface="Cambria Math" panose="02040503050406030204" pitchFamily="18" charset="0"/>
                      </a:rPr>
                      <m:t>(</m:t>
                    </m:r>
                    <m:sSup>
                      <m:sSupPr>
                        <m:ctrlPr>
                          <a:rPr lang="en-US" b="0" i="1" smtClean="0">
                            <a:solidFill>
                              <a:srgbClr val="C00000"/>
                            </a:solidFill>
                            <a:latin typeface="Cambria Math" panose="02040503050406030204" pitchFamily="18" charset="0"/>
                          </a:rPr>
                        </m:ctrlPr>
                      </m:sSupPr>
                      <m:e>
                        <m:r>
                          <a:rPr lang="en-US" b="0" i="1" smtClean="0">
                            <a:solidFill>
                              <a:srgbClr val="C00000"/>
                            </a:solidFill>
                            <a:latin typeface="Cambria Math" panose="02040503050406030204" pitchFamily="18" charset="0"/>
                          </a:rPr>
                          <m:t>2</m:t>
                        </m:r>
                      </m:e>
                      <m:sup>
                        <m:r>
                          <a:rPr lang="en-US" b="0" i="1" smtClean="0">
                            <a:solidFill>
                              <a:srgbClr val="C00000"/>
                            </a:solidFill>
                            <a:latin typeface="Cambria Math" panose="02040503050406030204" pitchFamily="18" charset="0"/>
                          </a:rPr>
                          <m:t>|</m:t>
                        </m:r>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𝐴</m:t>
                            </m:r>
                          </m:e>
                          <m:sub>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𝑣</m:t>
                                </m:r>
                              </m:e>
                              <m:sub>
                                <m:r>
                                  <a:rPr lang="en-US" b="0" i="1" smtClean="0">
                                    <a:solidFill>
                                      <a:srgbClr val="C00000"/>
                                    </a:solidFill>
                                    <a:latin typeface="Cambria Math" panose="02040503050406030204" pitchFamily="18" charset="0"/>
                                  </a:rPr>
                                  <m:t>0</m:t>
                                </m:r>
                              </m:sub>
                            </m:sSub>
                          </m:sub>
                        </m:sSub>
                        <m:r>
                          <a:rPr lang="en-US" b="0" i="1" smtClean="0">
                            <a:solidFill>
                              <a:srgbClr val="C00000"/>
                            </a:solidFill>
                            <a:latin typeface="Cambria Math" panose="02040503050406030204" pitchFamily="18" charset="0"/>
                          </a:rPr>
                          <m:t>|</m:t>
                        </m:r>
                      </m:sup>
                    </m:sSup>
                    <m:r>
                      <a:rPr lang="en-US" b="0" i="1" smtClean="0">
                        <a:solidFill>
                          <a:srgbClr val="C00000"/>
                        </a:solidFill>
                        <a:latin typeface="Cambria Math" panose="02040503050406030204" pitchFamily="18" charset="0"/>
                      </a:rPr>
                      <m:t>)</m:t>
                    </m:r>
                  </m:oMath>
                </a14:m>
                <a:endParaRPr lang="en-US" dirty="0">
                  <a:solidFill>
                    <a:srgbClr val="C00000"/>
                  </a:solidFill>
                </a:endParaRPr>
              </a:p>
              <a:p>
                <a:pPr>
                  <a:buFont typeface="Courier New" panose="02070309020205020404" pitchFamily="49" charset="0"/>
                  <a:buChar char="o"/>
                </a:pPr>
                <a:r>
                  <a:rPr lang="en-US" dirty="0">
                    <a:solidFill>
                      <a:srgbClr val="C00000"/>
                    </a:solidFill>
                  </a:rPr>
                  <a:t>Space of patterns: </a:t>
                </a:r>
                <a14:m>
                  <m:oMath xmlns:m="http://schemas.openxmlformats.org/officeDocument/2006/math">
                    <m:r>
                      <m:rPr>
                        <m:sty m:val="p"/>
                      </m:rPr>
                      <a:rPr lang="en-US">
                        <a:solidFill>
                          <a:srgbClr val="C00000"/>
                        </a:solidFill>
                        <a:latin typeface="Cambria Math" panose="02040503050406030204" pitchFamily="18" charset="0"/>
                      </a:rPr>
                      <m:t>Ω</m:t>
                    </m:r>
                    <m:r>
                      <a:rPr lang="en-US" i="1">
                        <a:solidFill>
                          <a:srgbClr val="C00000"/>
                        </a:solidFill>
                        <a:latin typeface="Cambria Math" panose="02040503050406030204" pitchFamily="18" charset="0"/>
                      </a:rPr>
                      <m:t>(</m:t>
                    </m:r>
                    <m:sSup>
                      <m:sSupPr>
                        <m:ctrlPr>
                          <a:rPr lang="en-US" i="1">
                            <a:solidFill>
                              <a:srgbClr val="C00000"/>
                            </a:solidFill>
                            <a:latin typeface="Cambria Math" panose="02040503050406030204" pitchFamily="18" charset="0"/>
                          </a:rPr>
                        </m:ctrlPr>
                      </m:sSupPr>
                      <m:e>
                        <m:r>
                          <a:rPr lang="en-US" i="1">
                            <a:solidFill>
                              <a:srgbClr val="C00000"/>
                            </a:solidFill>
                            <a:latin typeface="Cambria Math" panose="02040503050406030204" pitchFamily="18" charset="0"/>
                          </a:rPr>
                          <m:t>2</m:t>
                        </m:r>
                      </m:e>
                      <m:sup>
                        <m:r>
                          <a:rPr lang="en-US" i="1">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𝑉</m:t>
                            </m:r>
                          </m:e>
                          <m:sub>
                            <m:r>
                              <a:rPr lang="en-US" i="1">
                                <a:solidFill>
                                  <a:srgbClr val="C00000"/>
                                </a:solidFill>
                                <a:latin typeface="Cambria Math" panose="02040503050406030204" pitchFamily="18" charset="0"/>
                              </a:rPr>
                              <m:t>𝐺</m:t>
                            </m:r>
                          </m:sub>
                        </m:sSub>
                        <m:r>
                          <a:rPr lang="en-US" i="1">
                            <a:solidFill>
                              <a:srgbClr val="C00000"/>
                            </a:solidFill>
                            <a:latin typeface="Cambria Math" panose="02040503050406030204" pitchFamily="18" charset="0"/>
                          </a:rPr>
                          <m:t>|</m:t>
                        </m:r>
                      </m:sup>
                    </m:sSup>
                    <m:r>
                      <a:rPr lang="en-US" i="1">
                        <a:solidFill>
                          <a:srgbClr val="C00000"/>
                        </a:solidFill>
                        <a:latin typeface="Cambria Math" panose="02040503050406030204" pitchFamily="18" charset="0"/>
                      </a:rPr>
                      <m:t>)</m:t>
                    </m:r>
                  </m:oMath>
                </a14:m>
                <a:endParaRPr lang="en-US" dirty="0">
                  <a:solidFill>
                    <a:srgbClr val="C00000"/>
                  </a:solidFill>
                </a:endParaRPr>
              </a:p>
            </p:txBody>
          </p:sp>
        </mc:Choice>
        <mc:Fallback xmlns="">
          <p:sp>
            <p:nvSpPr>
              <p:cNvPr id="3" name="Text Placeholder 2"/>
              <p:cNvSpPr>
                <a:spLocks noGrp="1" noRot="1" noChangeAspect="1" noMove="1" noResize="1" noEditPoints="1" noAdjustHandles="1" noChangeArrowheads="1" noChangeShapeType="1" noTextEdit="1"/>
              </p:cNvSpPr>
              <p:nvPr>
                <p:ph type="body" sz="quarter" idx="10"/>
              </p:nvPr>
            </p:nvSpPr>
            <p:spPr>
              <a:xfrm>
                <a:off x="389436" y="1085850"/>
                <a:ext cx="8363938" cy="1038874"/>
              </a:xfrm>
              <a:blipFill>
                <a:blip r:embed="rId3"/>
                <a:stretch>
                  <a:fillRect l="-2580" t="-13415" b="-21951"/>
                </a:stretch>
              </a:blipFill>
              <a:ln>
                <a:noFill/>
              </a:ln>
            </p:spPr>
            <p:txBody>
              <a:bodyPr/>
              <a:lstStyle/>
              <a:p>
                <a:r>
                  <a:rPr lang="en-US">
                    <a:noFill/>
                  </a:rPr>
                  <a:t> </a:t>
                </a:r>
              </a:p>
            </p:txBody>
          </p:sp>
        </mc:Fallback>
      </mc:AlternateContent>
      <p:sp>
        <p:nvSpPr>
          <p:cNvPr id="4" name="Slide Number Placeholder 3"/>
          <p:cNvSpPr>
            <a:spLocks noGrp="1"/>
          </p:cNvSpPr>
          <p:nvPr>
            <p:ph type="sldNum" sz="quarter" idx="11"/>
          </p:nvPr>
        </p:nvSpPr>
        <p:spPr/>
        <p:txBody>
          <a:bodyPr/>
          <a:lstStyle/>
          <a:p>
            <a:pPr marL="0" marR="0" lvl="0" indent="0" algn="r" defTabSz="686047" rtl="0" eaLnBrk="1" fontAlgn="auto" latinLnBrk="0" hangingPunct="1">
              <a:lnSpc>
                <a:spcPct val="100000"/>
              </a:lnSpc>
              <a:spcBef>
                <a:spcPts val="0"/>
              </a:spcBef>
              <a:spcAft>
                <a:spcPts val="0"/>
              </a:spcAft>
              <a:buClrTx/>
              <a:buSzTx/>
              <a:buFontTx/>
              <a:buNone/>
              <a:tabLst/>
              <a:defRPr/>
            </a:pPr>
            <a:fld id="{30DB7900-D72E-4025-AF90-97BD6DF59E7D}" type="slidenum">
              <a:rPr kumimoji="0" lang="en-US" sz="1600" b="1" i="0" u="none" strike="noStrike" kern="1200" cap="none" spc="0" normalizeH="0" baseline="0" noProof="0" smtClean="0">
                <a:ln>
                  <a:noFill/>
                </a:ln>
                <a:solidFill>
                  <a:srgbClr val="000000"/>
                </a:solidFill>
                <a:effectLst/>
                <a:uLnTx/>
                <a:uFillTx/>
                <a:latin typeface="Segoe UI"/>
                <a:ea typeface="+mn-ea"/>
                <a:cs typeface="+mn-cs"/>
              </a:rPr>
              <a:pPr marL="0" marR="0" lvl="0" indent="0" algn="r" defTabSz="686047" rtl="0" eaLnBrk="1" fontAlgn="auto" latinLnBrk="0" hangingPunct="1">
                <a:lnSpc>
                  <a:spcPct val="100000"/>
                </a:lnSpc>
                <a:spcBef>
                  <a:spcPts val="0"/>
                </a:spcBef>
                <a:spcAft>
                  <a:spcPts val="0"/>
                </a:spcAft>
                <a:buClrTx/>
                <a:buSzTx/>
                <a:buFontTx/>
                <a:buNone/>
                <a:tabLst/>
                <a:defRPr/>
              </a:pPr>
              <a:t>61</a:t>
            </a:fld>
            <a:endParaRPr kumimoji="0" lang="en-US" sz="1600" b="1" i="0" u="none" strike="noStrike" kern="1200" cap="none" spc="0" normalizeH="0" baseline="0" noProof="0">
              <a:ln>
                <a:noFill/>
              </a:ln>
              <a:solidFill>
                <a:srgbClr val="000000"/>
              </a:solidFill>
              <a:effectLst/>
              <a:uLnTx/>
              <a:uFillTx/>
              <a:latin typeface="Segoe UI"/>
              <a:ea typeface="+mn-ea"/>
              <a:cs typeface="+mn-cs"/>
            </a:endParaRPr>
          </a:p>
        </p:txBody>
      </p:sp>
      <p:graphicFrame>
        <p:nvGraphicFramePr>
          <p:cNvPr id="6" name="Diagram 5"/>
          <p:cNvGraphicFramePr/>
          <p:nvPr>
            <p:extLst/>
          </p:nvPr>
        </p:nvGraphicFramePr>
        <p:xfrm>
          <a:off x="112735" y="2548064"/>
          <a:ext cx="4584027" cy="204471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7" name="Picture 6"/>
          <p:cNvPicPr>
            <a:picLocks noChangeAspect="1"/>
          </p:cNvPicPr>
          <p:nvPr/>
        </p:nvPicPr>
        <p:blipFill>
          <a:blip r:embed="rId9"/>
          <a:stretch>
            <a:fillRect/>
          </a:stretch>
        </p:blipFill>
        <p:spPr>
          <a:xfrm>
            <a:off x="4571405" y="2131018"/>
            <a:ext cx="4297752" cy="2911946"/>
          </a:xfrm>
          <a:prstGeom prst="rect">
            <a:avLst/>
          </a:prstGeom>
        </p:spPr>
      </p:pic>
    </p:spTree>
    <p:extLst>
      <p:ext uri="{BB962C8B-B14F-4D97-AF65-F5344CB8AC3E}">
        <p14:creationId xmlns:p14="http://schemas.microsoft.com/office/powerpoint/2010/main" val="344929276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71402"/>
          </a:xfrm>
        </p:spPr>
        <p:txBody>
          <a:bodyPr/>
          <a:lstStyle/>
          <a:p>
            <a:r>
              <a:rPr lang="en-US" dirty="0"/>
              <a:t>Related work</a:t>
            </a:r>
          </a:p>
        </p:txBody>
      </p:sp>
      <mc:AlternateContent xmlns:mc="http://schemas.openxmlformats.org/markup-compatibility/2006" xmlns:a14="http://schemas.microsoft.com/office/drawing/2010/main">
        <mc:Choice Requires="a14">
          <p:sp>
            <p:nvSpPr>
              <p:cNvPr id="3" name="Text Placeholder 2"/>
              <p:cNvSpPr>
                <a:spLocks noGrp="1"/>
              </p:cNvSpPr>
              <p:nvPr>
                <p:ph type="body" sz="quarter" idx="10"/>
              </p:nvPr>
            </p:nvSpPr>
            <p:spPr>
              <a:xfrm>
                <a:off x="142672" y="1085850"/>
                <a:ext cx="8845685" cy="3705630"/>
              </a:xfrm>
              <a:ln>
                <a:noFill/>
              </a:ln>
            </p:spPr>
            <p:txBody>
              <a:bodyPr/>
              <a:lstStyle/>
              <a:p>
                <a:pPr marL="0" indent="0">
                  <a:buNone/>
                </a:pPr>
                <a:r>
                  <a:rPr lang="en-US" sz="2800" dirty="0"/>
                  <a:t>Outlier detection</a:t>
                </a:r>
              </a:p>
              <a:p>
                <a:pPr marL="231775" lvl="1" indent="-212725">
                  <a:tabLst>
                    <a:tab pos="471488" algn="l"/>
                  </a:tabLst>
                </a:pPr>
                <a:r>
                  <a:rPr lang="en-US" sz="2400" dirty="0"/>
                  <a:t> Different goal: find a set of objects from a dataset</a:t>
                </a:r>
              </a:p>
              <a:p>
                <a:pPr marL="231775" lvl="1" indent="-212725">
                  <a:tabLst>
                    <a:tab pos="471488" algn="l"/>
                  </a:tabLst>
                </a:pPr>
                <a:r>
                  <a:rPr lang="en-US" sz="2400" dirty="0"/>
                  <a:t> Outlying explanation is not a focus</a:t>
                </a:r>
              </a:p>
              <a:p>
                <a:pPr marL="231775" lvl="1" indent="-212725">
                  <a:tabLst>
                    <a:tab pos="471488" algn="l"/>
                  </a:tabLst>
                </a:pPr>
                <a:endParaRPr lang="en-US" sz="2400" dirty="0"/>
              </a:p>
              <a:p>
                <a:pPr marL="0" indent="0">
                  <a:buNone/>
                </a:pPr>
                <a:r>
                  <a:rPr lang="en-US" sz="2800" dirty="0"/>
                  <a:t>Outlying aspect mining</a:t>
                </a:r>
              </a:p>
              <a:p>
                <a:pPr marL="231775" lvl="1" indent="-212725">
                  <a:tabLst>
                    <a:tab pos="452438" algn="l"/>
                  </a:tabLst>
                </a:pPr>
                <a:r>
                  <a:rPr lang="en-US" sz="2400" dirty="0"/>
                  <a:t> Single table model, not suitable for graph-based data</a:t>
                </a:r>
              </a:p>
              <a:p>
                <a:pPr lvl="2"/>
                <a:r>
                  <a:rPr lang="en-US" dirty="0"/>
                  <a:t>Extremely large and sparse table</a:t>
                </a:r>
              </a:p>
              <a:p>
                <a:pPr lvl="2"/>
                <a:r>
                  <a:rPr lang="en-US" dirty="0"/>
                  <a:t>Conjunctive queries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 Pattern queries</a:t>
                </a:r>
              </a:p>
              <a:p>
                <a:pPr lvl="2"/>
                <a:r>
                  <a:rPr lang="en-US" dirty="0"/>
                  <a:t>Set values</a:t>
                </a:r>
              </a:p>
            </p:txBody>
          </p:sp>
        </mc:Choice>
        <mc:Fallback xmlns="">
          <p:sp>
            <p:nvSpPr>
              <p:cNvPr id="3" name="Text Placeholder 2"/>
              <p:cNvSpPr>
                <a:spLocks noGrp="1" noRot="1" noChangeAspect="1" noMove="1" noResize="1" noEditPoints="1" noAdjustHandles="1" noChangeArrowheads="1" noChangeShapeType="1" noTextEdit="1"/>
              </p:cNvSpPr>
              <p:nvPr>
                <p:ph type="body" sz="quarter" idx="10"/>
              </p:nvPr>
            </p:nvSpPr>
            <p:spPr>
              <a:xfrm>
                <a:off x="142672" y="1085850"/>
                <a:ext cx="8845685" cy="3705630"/>
              </a:xfrm>
              <a:blipFill>
                <a:blip r:embed="rId3"/>
                <a:stretch>
                  <a:fillRect l="-2292" t="-4110" b="-4110"/>
                </a:stretch>
              </a:blipFill>
              <a:ln>
                <a:noFill/>
              </a:ln>
            </p:spPr>
            <p:txBody>
              <a:bodyPr/>
              <a:lstStyle/>
              <a:p>
                <a:r>
                  <a:rPr lang="en-US">
                    <a:noFill/>
                  </a:rPr>
                  <a:t> </a:t>
                </a:r>
              </a:p>
            </p:txBody>
          </p:sp>
        </mc:Fallback>
      </mc:AlternateContent>
      <p:sp>
        <p:nvSpPr>
          <p:cNvPr id="5" name="Slide Number Placeholder 3">
            <a:extLst>
              <a:ext uri="{FF2B5EF4-FFF2-40B4-BE49-F238E27FC236}">
                <a16:creationId xmlns:a16="http://schemas.microsoft.com/office/drawing/2014/main" id="{970D2B7A-76E7-EF4A-9729-BB314EE62AE6}"/>
              </a:ext>
            </a:extLst>
          </p:cNvPr>
          <p:cNvSpPr>
            <a:spLocks noGrp="1"/>
          </p:cNvSpPr>
          <p:nvPr>
            <p:ph type="sldNum" sz="quarter" idx="11"/>
          </p:nvPr>
        </p:nvSpPr>
        <p:spPr>
          <a:xfrm>
            <a:off x="7086600" y="4868863"/>
            <a:ext cx="2057400" cy="274637"/>
          </a:xfrm>
        </p:spPr>
        <p:txBody>
          <a:bodyPr/>
          <a:lstStyle/>
          <a:p>
            <a:pPr marL="0" marR="0" lvl="0" indent="0" algn="r" defTabSz="686047" rtl="0" eaLnBrk="1" fontAlgn="auto" latinLnBrk="0" hangingPunct="1">
              <a:lnSpc>
                <a:spcPct val="100000"/>
              </a:lnSpc>
              <a:spcBef>
                <a:spcPts val="0"/>
              </a:spcBef>
              <a:spcAft>
                <a:spcPts val="0"/>
              </a:spcAft>
              <a:buClrTx/>
              <a:buSzTx/>
              <a:buFontTx/>
              <a:buNone/>
              <a:tabLst/>
              <a:defRPr/>
            </a:pPr>
            <a:fld id="{30DB7900-D72E-4025-AF90-97BD6DF59E7D}" type="slidenum">
              <a:rPr kumimoji="0" lang="en-US" sz="1600" b="1" i="0" u="none" strike="noStrike" kern="1200" cap="none" spc="0" normalizeH="0" baseline="0" noProof="0" smtClean="0">
                <a:ln>
                  <a:noFill/>
                </a:ln>
                <a:solidFill>
                  <a:srgbClr val="000000"/>
                </a:solidFill>
                <a:effectLst/>
                <a:uLnTx/>
                <a:uFillTx/>
                <a:latin typeface="Segoe UI"/>
                <a:ea typeface="+mn-ea"/>
                <a:cs typeface="+mn-cs"/>
              </a:rPr>
              <a:pPr marL="0" marR="0" lvl="0" indent="0" algn="r" defTabSz="686047" rtl="0" eaLnBrk="1" fontAlgn="auto" latinLnBrk="0" hangingPunct="1">
                <a:lnSpc>
                  <a:spcPct val="100000"/>
                </a:lnSpc>
                <a:spcBef>
                  <a:spcPts val="0"/>
                </a:spcBef>
                <a:spcAft>
                  <a:spcPts val="0"/>
                </a:spcAft>
                <a:buClrTx/>
                <a:buSzTx/>
                <a:buFontTx/>
                <a:buNone/>
                <a:tabLst/>
                <a:defRPr/>
              </a:pPr>
              <a:t>62</a:t>
            </a:fld>
            <a:endParaRPr kumimoji="0" lang="en-US" sz="1600" b="1"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319067554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71402"/>
          </a:xfrm>
        </p:spPr>
        <p:txBody>
          <a:bodyPr/>
          <a:lstStyle/>
          <a:p>
            <a:r>
              <a:rPr lang="en-US" dirty="0"/>
              <a:t>Maverick [SIGMOD2018]</a:t>
            </a:r>
          </a:p>
        </p:txBody>
      </p:sp>
      <p:sp>
        <p:nvSpPr>
          <p:cNvPr id="4" name="Slide Number Placeholder 3"/>
          <p:cNvSpPr>
            <a:spLocks noGrp="1"/>
          </p:cNvSpPr>
          <p:nvPr>
            <p:ph type="sldNum" sz="quarter" idx="11"/>
          </p:nvPr>
        </p:nvSpPr>
        <p:spPr/>
        <p:txBody>
          <a:bodyPr/>
          <a:lstStyle/>
          <a:p>
            <a:pPr marL="0" marR="0" lvl="0" indent="0" algn="r" defTabSz="686047" rtl="0" eaLnBrk="1" fontAlgn="auto" latinLnBrk="0" hangingPunct="1">
              <a:lnSpc>
                <a:spcPct val="100000"/>
              </a:lnSpc>
              <a:spcBef>
                <a:spcPts val="0"/>
              </a:spcBef>
              <a:spcAft>
                <a:spcPts val="0"/>
              </a:spcAft>
              <a:buClrTx/>
              <a:buSzTx/>
              <a:buFontTx/>
              <a:buNone/>
              <a:tabLst/>
              <a:defRPr/>
            </a:pPr>
            <a:fld id="{30DB7900-D72E-4025-AF90-97BD6DF59E7D}" type="slidenum">
              <a:rPr kumimoji="0" lang="en-US" sz="1600" b="1" i="0" u="none" strike="noStrike" kern="1200" cap="none" spc="0" normalizeH="0" baseline="0" noProof="0" smtClean="0">
                <a:ln>
                  <a:noFill/>
                </a:ln>
                <a:solidFill>
                  <a:srgbClr val="000000"/>
                </a:solidFill>
                <a:effectLst/>
                <a:uLnTx/>
                <a:uFillTx/>
                <a:latin typeface="Segoe UI"/>
                <a:ea typeface="+mn-ea"/>
                <a:cs typeface="+mn-cs"/>
              </a:rPr>
              <a:pPr marL="0" marR="0" lvl="0" indent="0" algn="r" defTabSz="686047" rtl="0" eaLnBrk="1" fontAlgn="auto" latinLnBrk="0" hangingPunct="1">
                <a:lnSpc>
                  <a:spcPct val="100000"/>
                </a:lnSpc>
                <a:spcBef>
                  <a:spcPts val="0"/>
                </a:spcBef>
                <a:spcAft>
                  <a:spcPts val="0"/>
                </a:spcAft>
                <a:buClrTx/>
                <a:buSzTx/>
                <a:buFontTx/>
                <a:buNone/>
                <a:tabLst/>
                <a:defRPr/>
              </a:pPr>
              <a:t>63</a:t>
            </a:fld>
            <a:endParaRPr kumimoji="0" lang="en-US" sz="1600" b="1" i="0" u="none" strike="noStrike" kern="1200" cap="none" spc="0" normalizeH="0" baseline="0" noProof="0">
              <a:ln>
                <a:noFill/>
              </a:ln>
              <a:solidFill>
                <a:srgbClr val="000000"/>
              </a:solidFill>
              <a:effectLst/>
              <a:uLnTx/>
              <a:uFillTx/>
              <a:latin typeface="Segoe UI"/>
              <a:ea typeface="+mn-ea"/>
              <a:cs typeface="+mn-cs"/>
            </a:endParaRPr>
          </a:p>
        </p:txBody>
      </p:sp>
      <p:pic>
        <p:nvPicPr>
          <p:cNvPr id="5" name="Picture 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01664" y="1023167"/>
            <a:ext cx="7803715" cy="3557925"/>
          </a:xfrm>
          <a:prstGeom prst="rect">
            <a:avLst/>
          </a:prstGeom>
        </p:spPr>
      </p:pic>
    </p:spTree>
    <p:extLst>
      <p:ext uri="{BB962C8B-B14F-4D97-AF65-F5344CB8AC3E}">
        <p14:creationId xmlns:p14="http://schemas.microsoft.com/office/powerpoint/2010/main" val="399527339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a:xfrm>
                <a:off x="389436" y="171450"/>
                <a:ext cx="8363938" cy="1336200"/>
              </a:xfrm>
            </p:spPr>
            <p:txBody>
              <a:bodyPr/>
              <a:lstStyle/>
              <a:p>
                <a:r>
                  <a:rPr lang="en-US" dirty="0"/>
                  <a:t>Exceptionality Function </a:t>
                </a:r>
                <a14:m>
                  <m:oMath xmlns:m="http://schemas.openxmlformats.org/officeDocument/2006/math">
                    <m:r>
                      <a:rPr lang="en-US" i="1">
                        <a:latin typeface="Cambria Math" panose="02040503050406030204" pitchFamily="18" charset="0"/>
                      </a:rPr>
                      <m:t>𝜒</m:t>
                    </m:r>
                  </m:oMath>
                </a14:m>
                <a:br>
                  <a:rPr lang="en-US" dirty="0"/>
                </a:br>
                <a:endParaRPr lang="en-US"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389436" y="171450"/>
                <a:ext cx="8363938" cy="1336200"/>
              </a:xfrm>
              <a:blipFill>
                <a:blip r:embed="rId3"/>
                <a:stretch>
                  <a:fillRect l="-4401" t="-179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 Placeholder 2"/>
              <p:cNvSpPr>
                <a:spLocks noGrp="1"/>
              </p:cNvSpPr>
              <p:nvPr>
                <p:ph type="body" sz="quarter" idx="10"/>
              </p:nvPr>
            </p:nvSpPr>
            <p:spPr>
              <a:xfrm>
                <a:off x="531385" y="924765"/>
                <a:ext cx="8080040" cy="1030475"/>
              </a:xfrm>
              <a:ln>
                <a:noFill/>
              </a:ln>
            </p:spPr>
            <p:txBody>
              <a:bodyPr/>
              <a:lstStyle/>
              <a:p>
                <a:pPr marL="0" indent="0">
                  <a:buNone/>
                </a:pPr>
                <a14:m>
                  <m:oMathPara xmlns:m="http://schemas.openxmlformats.org/officeDocument/2006/math">
                    <m:oMathParaPr>
                      <m:jc m:val="left"/>
                    </m:oMathParaPr>
                    <m:oMath xmlns:m="http://schemas.openxmlformats.org/officeDocument/2006/math">
                      <m:r>
                        <a:rPr lang="en-US" sz="2800" b="0" i="1" smtClean="0">
                          <a:solidFill>
                            <a:srgbClr val="C00000"/>
                          </a:solidFill>
                          <a:latin typeface="Cambria Math" panose="02040503050406030204" pitchFamily="18" charset="0"/>
                        </a:rPr>
                        <m:t>𝜒</m:t>
                      </m:r>
                      <m:d>
                        <m:dPr>
                          <m:ctrlPr>
                            <a:rPr lang="en-US" sz="2800" b="0" i="1" smtClean="0">
                              <a:solidFill>
                                <a:srgbClr val="C00000"/>
                              </a:solidFill>
                              <a:latin typeface="Cambria Math" panose="02040503050406030204" pitchFamily="18" charset="0"/>
                            </a:rPr>
                          </m:ctrlPr>
                        </m:dPr>
                        <m:e>
                          <m:r>
                            <a:rPr lang="en-US" sz="2800" b="0" i="1" smtClean="0">
                              <a:solidFill>
                                <a:srgbClr val="C00000"/>
                              </a:solidFill>
                              <a:latin typeface="Cambria Math" panose="02040503050406030204" pitchFamily="18" charset="0"/>
                            </a:rPr>
                            <m:t>𝑣</m:t>
                          </m:r>
                          <m:r>
                            <a:rPr lang="en-US" sz="2800" b="0" i="1" smtClean="0">
                              <a:solidFill>
                                <a:srgbClr val="C00000"/>
                              </a:solidFill>
                              <a:latin typeface="Cambria Math" panose="02040503050406030204" pitchFamily="18" charset="0"/>
                            </a:rPr>
                            <m:t>, </m:t>
                          </m:r>
                          <m:r>
                            <a:rPr lang="en-US" sz="2800" b="0" i="1" smtClean="0">
                              <a:solidFill>
                                <a:srgbClr val="C00000"/>
                              </a:solidFill>
                              <a:latin typeface="Cambria Math" panose="02040503050406030204" pitchFamily="18" charset="0"/>
                            </a:rPr>
                            <m:t>𝐴</m:t>
                          </m:r>
                          <m:r>
                            <a:rPr lang="en-US" sz="2800" b="0" i="1" smtClean="0">
                              <a:solidFill>
                                <a:srgbClr val="C00000"/>
                              </a:solidFill>
                              <a:latin typeface="Cambria Math" panose="02040503050406030204" pitchFamily="18" charset="0"/>
                            </a:rPr>
                            <m:t>, </m:t>
                          </m:r>
                          <m:r>
                            <a:rPr lang="en-US" sz="2800" b="0" i="1" smtClean="0">
                              <a:solidFill>
                                <a:srgbClr val="C00000"/>
                              </a:solidFill>
                              <a:latin typeface="Cambria Math" panose="02040503050406030204" pitchFamily="18" charset="0"/>
                            </a:rPr>
                            <m:t>𝐶</m:t>
                          </m:r>
                        </m:e>
                      </m:d>
                      <m:r>
                        <a:rPr lang="en-US" sz="2800" b="0" i="1" smtClean="0">
                          <a:solidFill>
                            <a:srgbClr val="C00000"/>
                          </a:solidFill>
                          <a:latin typeface="Cambria Math" panose="02040503050406030204" pitchFamily="18" charset="0"/>
                        </a:rPr>
                        <m:t>∈</m:t>
                      </m:r>
                      <m:r>
                        <a:rPr lang="en-US" sz="2800" b="0" i="1" smtClean="0">
                          <a:solidFill>
                            <a:srgbClr val="C00000"/>
                          </a:solidFill>
                          <a:latin typeface="Cambria Math" panose="02040503050406030204" pitchFamily="18" charset="0"/>
                          <a:ea typeface="Cambria Math" panose="02040503050406030204" pitchFamily="18" charset="0"/>
                        </a:rPr>
                        <m:t>ℛ</m:t>
                      </m:r>
                    </m:oMath>
                  </m:oMathPara>
                </a14:m>
                <a:endParaRPr lang="en-US" sz="2800" dirty="0">
                  <a:solidFill>
                    <a:srgbClr val="C00000"/>
                  </a:solidFill>
                </a:endParaRPr>
              </a:p>
              <a:p>
                <a:pPr marL="472867" lvl="2" indent="0">
                  <a:buNone/>
                </a:pPr>
                <a:r>
                  <a:rPr lang="en-US" sz="2000" dirty="0" err="1"/>
                  <a:t>outlierness</a:t>
                </a:r>
                <a:r>
                  <a:rPr lang="en-US" sz="2000" dirty="0"/>
                  <a:t>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𝜒</m:t>
                        </m:r>
                      </m:e>
                      <m:sub>
                        <m:r>
                          <a:rPr lang="en-US" sz="2000" b="0" i="1" smtClean="0">
                            <a:latin typeface="Cambria Math" panose="02040503050406030204" pitchFamily="18" charset="0"/>
                          </a:rPr>
                          <m:t>𝑜</m:t>
                        </m:r>
                      </m:sub>
                    </m:sSub>
                  </m:oMath>
                </a14:m>
                <a:r>
                  <a:rPr lang="en-US" sz="2000" dirty="0"/>
                  <a:t>) [Angiuli2009TODS], one-of-the-few(</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𝜒</m:t>
                        </m:r>
                      </m:e>
                      <m:sub>
                        <m:r>
                          <a:rPr lang="en-US" sz="2000" b="0" i="1" smtClean="0">
                            <a:latin typeface="Cambria Math" panose="02040503050406030204" pitchFamily="18" charset="0"/>
                          </a:rPr>
                          <m:t>𝑓</m:t>
                        </m:r>
                      </m:sub>
                    </m:sSub>
                  </m:oMath>
                </a14:m>
                <a:r>
                  <a:rPr lang="en-US" sz="2000" dirty="0"/>
                  <a:t>) [Wu2012KDD], isolation scores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𝜒</m:t>
                        </m:r>
                      </m:e>
                      <m:sub>
                        <m:r>
                          <a:rPr lang="en-US" sz="2000" b="0" i="1" smtClean="0">
                            <a:latin typeface="Cambria Math" panose="02040503050406030204" pitchFamily="18" charset="0"/>
                          </a:rPr>
                          <m:t>𝑖</m:t>
                        </m:r>
                      </m:sub>
                    </m:sSub>
                  </m:oMath>
                </a14:m>
                <a:r>
                  <a:rPr lang="en-US" sz="2000" dirty="0"/>
                  <a:t>) [Liu2008ICDM]</a:t>
                </a:r>
              </a:p>
            </p:txBody>
          </p:sp>
        </mc:Choice>
        <mc:Fallback xmlns="">
          <p:sp>
            <p:nvSpPr>
              <p:cNvPr id="3" name="Text Placeholder 2"/>
              <p:cNvSpPr>
                <a:spLocks noGrp="1" noRot="1" noChangeAspect="1" noMove="1" noResize="1" noEditPoints="1" noAdjustHandles="1" noChangeArrowheads="1" noChangeShapeType="1" noTextEdit="1"/>
              </p:cNvSpPr>
              <p:nvPr>
                <p:ph type="body" sz="quarter" idx="10"/>
              </p:nvPr>
            </p:nvSpPr>
            <p:spPr>
              <a:xfrm>
                <a:off x="531385" y="924765"/>
                <a:ext cx="8080040" cy="1030475"/>
              </a:xfrm>
              <a:blipFill>
                <a:blip r:embed="rId4"/>
                <a:stretch>
                  <a:fillRect l="-1413" b="-13415"/>
                </a:stretch>
              </a:blipFill>
              <a:ln>
                <a:noFill/>
              </a:ln>
            </p:spPr>
            <p:txBody>
              <a:bodyPr/>
              <a:lstStyle/>
              <a:p>
                <a:r>
                  <a:rPr lang="en-US">
                    <a:noFill/>
                  </a:rPr>
                  <a:t> </a:t>
                </a:r>
              </a:p>
            </p:txBody>
          </p:sp>
        </mc:Fallback>
      </mc:AlternateContent>
      <p:sp>
        <p:nvSpPr>
          <p:cNvPr id="4" name="Slide Number Placeholder 3"/>
          <p:cNvSpPr>
            <a:spLocks noGrp="1"/>
          </p:cNvSpPr>
          <p:nvPr>
            <p:ph type="sldNum" sz="quarter" idx="11"/>
          </p:nvPr>
        </p:nvSpPr>
        <p:spPr>
          <a:xfrm>
            <a:off x="7053349" y="4860550"/>
            <a:ext cx="2057400" cy="274637"/>
          </a:xfrm>
        </p:spPr>
        <p:txBody>
          <a:bodyPr/>
          <a:lstStyle/>
          <a:p>
            <a:pPr marL="0" marR="0" lvl="0" indent="0" algn="r" defTabSz="686047" rtl="0" eaLnBrk="1" fontAlgn="auto" latinLnBrk="0" hangingPunct="1">
              <a:lnSpc>
                <a:spcPct val="100000"/>
              </a:lnSpc>
              <a:spcBef>
                <a:spcPts val="0"/>
              </a:spcBef>
              <a:spcAft>
                <a:spcPts val="0"/>
              </a:spcAft>
              <a:buClrTx/>
              <a:buSzTx/>
              <a:buFontTx/>
              <a:buNone/>
              <a:tabLst/>
              <a:defRPr/>
            </a:pPr>
            <a:fld id="{30DB7900-D72E-4025-AF90-97BD6DF59E7D}" type="slidenum">
              <a:rPr kumimoji="0" lang="en-US" sz="1600" b="1" i="0" u="none" strike="noStrike" kern="1200" cap="none" spc="0" normalizeH="0" baseline="0" noProof="0" smtClean="0">
                <a:ln>
                  <a:noFill/>
                </a:ln>
                <a:solidFill>
                  <a:srgbClr val="000000"/>
                </a:solidFill>
                <a:effectLst/>
                <a:uLnTx/>
                <a:uFillTx/>
                <a:latin typeface="Segoe UI"/>
                <a:ea typeface="+mn-ea"/>
                <a:cs typeface="+mn-cs"/>
              </a:rPr>
              <a:pPr marL="0" marR="0" lvl="0" indent="0" algn="r" defTabSz="686047" rtl="0" eaLnBrk="1" fontAlgn="auto" latinLnBrk="0" hangingPunct="1">
                <a:lnSpc>
                  <a:spcPct val="100000"/>
                </a:lnSpc>
                <a:spcBef>
                  <a:spcPts val="0"/>
                </a:spcBef>
                <a:spcAft>
                  <a:spcPts val="0"/>
                </a:spcAft>
                <a:buClrTx/>
                <a:buSzTx/>
                <a:buFontTx/>
                <a:buNone/>
                <a:tabLst/>
                <a:defRPr/>
              </a:pPr>
              <a:t>64</a:t>
            </a:fld>
            <a:endParaRPr kumimoji="0" lang="en-US" sz="1600" b="1" i="0" u="none" strike="noStrike" kern="1200" cap="none" spc="0" normalizeH="0" baseline="0" noProof="0">
              <a:ln>
                <a:noFill/>
              </a:ln>
              <a:solidFill>
                <a:srgbClr val="000000"/>
              </a:solidFill>
              <a:effectLst/>
              <a:uLnTx/>
              <a:uFillTx/>
              <a:latin typeface="Segoe UI"/>
              <a:ea typeface="+mn-ea"/>
              <a:cs typeface="+mn-cs"/>
            </a:endParaRPr>
          </a:p>
        </p:txBody>
      </p:sp>
      <p:sp>
        <p:nvSpPr>
          <p:cNvPr id="5" name="Text Placeholder 2">
            <a:extLst>
              <a:ext uri="{FF2B5EF4-FFF2-40B4-BE49-F238E27FC236}">
                <a16:creationId xmlns:a16="http://schemas.microsoft.com/office/drawing/2014/main" id="{70E146FE-6C6D-FA4C-A5DB-70D878CAD672}"/>
              </a:ext>
            </a:extLst>
          </p:cNvPr>
          <p:cNvSpPr txBox="1">
            <a:spLocks/>
          </p:cNvSpPr>
          <p:nvPr/>
        </p:nvSpPr>
        <p:spPr>
          <a:xfrm>
            <a:off x="181613" y="2289045"/>
            <a:ext cx="8363938" cy="2640723"/>
          </a:xfrm>
          <a:prstGeom prst="rect">
            <a:avLst/>
          </a:prstGeom>
          <a:ln>
            <a:noFill/>
          </a:ln>
        </p:spPr>
        <p:txBody>
          <a:bodyPr vert="horz" wrap="square" lIns="0" tIns="0" rIns="0" bIns="0" rtlCol="0">
            <a:spAutoFit/>
          </a:bodyPr>
          <a:lstStyle>
            <a:lvl1pPr marL="457200" indent="-457200" algn="l" defTabSz="686047" rtl="0" eaLnBrk="1" latinLnBrk="0" hangingPunct="1">
              <a:lnSpc>
                <a:spcPct val="90000"/>
              </a:lnSpc>
              <a:spcBef>
                <a:spcPct val="20000"/>
              </a:spcBef>
              <a:buSzPct val="90000"/>
              <a:buFont typeface="Courier New" panose="02070309020205020404" pitchFamily="49" charset="0"/>
              <a:buChar char="o"/>
              <a:defRPr sz="3200" kern="1200">
                <a:solidFill>
                  <a:srgbClr val="EE8200"/>
                </a:solidFill>
                <a:latin typeface="Garamond" panose="02020404030301010803" pitchFamily="18" charset="0"/>
                <a:ea typeface="+mn-ea"/>
                <a:cs typeface="+mn-cs"/>
              </a:defRPr>
            </a:lvl1pPr>
            <a:lvl2pPr marL="472868" indent="-213207" algn="l" defTabSz="686047" rtl="0" eaLnBrk="1" latinLnBrk="0" hangingPunct="1">
              <a:lnSpc>
                <a:spcPct val="90000"/>
              </a:lnSpc>
              <a:spcBef>
                <a:spcPct val="20000"/>
              </a:spcBef>
              <a:buSzPct val="90000"/>
              <a:buFont typeface="Courier New" panose="02070309020205020404" pitchFamily="49" charset="0"/>
              <a:buChar char="o"/>
              <a:tabLst>
                <a:tab pos="472868" algn="l"/>
              </a:tabLst>
              <a:defRPr sz="2800" kern="1200">
                <a:solidFill>
                  <a:schemeClr val="tx1"/>
                </a:solidFill>
                <a:latin typeface="Garamond" panose="02020404030301010803" pitchFamily="18" charset="0"/>
                <a:ea typeface="+mn-ea"/>
                <a:cs typeface="+mn-cs"/>
              </a:defRPr>
            </a:lvl2pPr>
            <a:lvl3pPr marL="686074" indent="-213207" algn="l" defTabSz="686047" rtl="0" eaLnBrk="1" latinLnBrk="0" hangingPunct="1">
              <a:lnSpc>
                <a:spcPct val="90000"/>
              </a:lnSpc>
              <a:spcBef>
                <a:spcPct val="20000"/>
              </a:spcBef>
              <a:buSzPct val="90000"/>
              <a:buFont typeface="Courier New" panose="02070309020205020404" pitchFamily="49" charset="0"/>
              <a:buChar char="o"/>
              <a:defRPr sz="2400" kern="1200">
                <a:solidFill>
                  <a:schemeClr val="tx1"/>
                </a:solidFill>
                <a:latin typeface="Garamond" panose="02020404030301010803" pitchFamily="18" charset="0"/>
                <a:ea typeface="+mn-ea"/>
                <a:cs typeface="+mn-cs"/>
              </a:defRPr>
            </a:lvl3pPr>
            <a:lvl4pPr marL="1112489" indent="-167946" algn="l" defTabSz="686047" rtl="0" eaLnBrk="1" latinLnBrk="0" hangingPunct="1">
              <a:lnSpc>
                <a:spcPct val="90000"/>
              </a:lnSpc>
              <a:spcBef>
                <a:spcPct val="20000"/>
              </a:spcBef>
              <a:buSzPct val="90000"/>
              <a:buFont typeface="Courier New" panose="02070309020205020404" pitchFamily="49" charset="0"/>
              <a:buChar char="o"/>
              <a:tabLst>
                <a:tab pos="686074" algn="l"/>
              </a:tabLst>
              <a:defRPr sz="2000" kern="1200">
                <a:solidFill>
                  <a:schemeClr val="tx1"/>
                </a:solidFill>
                <a:latin typeface="Garamond" panose="02020404030301010803" pitchFamily="18" charset="0"/>
                <a:ea typeface="+mn-ea"/>
                <a:cs typeface="+mn-cs"/>
              </a:defRPr>
            </a:lvl4pPr>
            <a:lvl5pPr marL="1285199" indent="-172710" algn="l" defTabSz="686047" rtl="0" eaLnBrk="1" latinLnBrk="0" hangingPunct="1">
              <a:lnSpc>
                <a:spcPct val="90000"/>
              </a:lnSpc>
              <a:spcBef>
                <a:spcPct val="20000"/>
              </a:spcBef>
              <a:buSzPct val="90000"/>
              <a:buFont typeface="Courier New" panose="02070309020205020404" pitchFamily="49" charset="0"/>
              <a:buChar char="o"/>
              <a:defRPr sz="1800" kern="1200">
                <a:solidFill>
                  <a:schemeClr val="tx1"/>
                </a:solidFill>
                <a:latin typeface="Garamond" panose="02020404030301010803" pitchFamily="18" charset="0"/>
                <a:ea typeface="+mn-ea"/>
                <a:cs typeface="+mn-cs"/>
              </a:defRPr>
            </a:lvl5pPr>
            <a:lvl6pPr marL="1886629"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652"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676"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700"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259661" marR="0" lvl="1" indent="0" algn="l" defTabSz="686047" rtl="0" eaLnBrk="1" fontAlgn="auto" latinLnBrk="0" hangingPunct="1">
              <a:lnSpc>
                <a:spcPct val="90000"/>
              </a:lnSpc>
              <a:spcBef>
                <a:spcPct val="20000"/>
              </a:spcBef>
              <a:spcAft>
                <a:spcPts val="0"/>
              </a:spcAft>
              <a:buClrTx/>
              <a:buSzPct val="90000"/>
              <a:buFont typeface="Courier New" panose="02070309020205020404" pitchFamily="49" charset="0"/>
              <a:buNone/>
              <a:tabLst>
                <a:tab pos="472868" algn="l"/>
              </a:tabLst>
              <a:defRPr/>
            </a:pPr>
            <a:r>
              <a:rPr kumimoji="0" lang="en-US" sz="2800" b="0" i="0" u="none" strike="noStrike" kern="1200" cap="none" spc="0" normalizeH="0" baseline="0" noProof="0" dirty="0">
                <a:ln>
                  <a:noFill/>
                </a:ln>
                <a:solidFill>
                  <a:srgbClr val="C00000"/>
                </a:solidFill>
                <a:effectLst/>
                <a:uLnTx/>
                <a:uFillTx/>
                <a:latin typeface="Garamond" panose="02020404030301010803" pitchFamily="18" charset="0"/>
                <a:ea typeface="+mn-ea"/>
                <a:cs typeface="+mn-cs"/>
              </a:rPr>
              <a:t>Upper bound function</a:t>
            </a:r>
          </a:p>
          <a:p>
            <a:pPr marL="472867" marR="0" lvl="2" indent="0" algn="l" defTabSz="686047" rtl="0" eaLnBrk="1" fontAlgn="auto" latinLnBrk="0" hangingPunct="1">
              <a:lnSpc>
                <a:spcPct val="150000"/>
              </a:lnSpc>
              <a:spcBef>
                <a:spcPct val="20000"/>
              </a:spcBef>
              <a:spcAft>
                <a:spcPts val="0"/>
              </a:spcAft>
              <a:buClrTx/>
              <a:buSzPct val="90000"/>
              <a:buFont typeface="Courier New" panose="02070309020205020404" pitchFamily="49" charset="0"/>
              <a:buNone/>
              <a:tabLst/>
              <a:defRPr/>
            </a:pPr>
            <a:r>
              <a:rPr kumimoji="0" lang="en-US" sz="2400" b="0"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Theorem 4.2</a:t>
            </a:r>
          </a:p>
          <a:p>
            <a:pPr marL="472867" marR="0" lvl="2" indent="0" algn="l" defTabSz="686047" rtl="0" eaLnBrk="1" fontAlgn="auto" latinLnBrk="0" hangingPunct="1">
              <a:lnSpc>
                <a:spcPct val="200000"/>
              </a:lnSpc>
              <a:spcBef>
                <a:spcPct val="20000"/>
              </a:spcBef>
              <a:spcAft>
                <a:spcPts val="0"/>
              </a:spcAft>
              <a:buClrTx/>
              <a:buSzPct val="90000"/>
              <a:buFont typeface="Courier New" panose="02070309020205020404" pitchFamily="49" charset="0"/>
              <a:buNone/>
              <a:tabLst/>
              <a:defRPr/>
            </a:pPr>
            <a:r>
              <a:rPr kumimoji="0" lang="en-US" sz="2400" b="0"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Theorem 4.3</a:t>
            </a:r>
          </a:p>
          <a:p>
            <a:pPr marL="472867" marR="0" lvl="2" indent="0" algn="l" defTabSz="686047" rtl="0" eaLnBrk="1" fontAlgn="auto" latinLnBrk="0" hangingPunct="1">
              <a:lnSpc>
                <a:spcPct val="200000"/>
              </a:lnSpc>
              <a:spcBef>
                <a:spcPct val="20000"/>
              </a:spcBef>
              <a:spcAft>
                <a:spcPts val="0"/>
              </a:spcAft>
              <a:buClrTx/>
              <a:buSzPct val="90000"/>
              <a:buFont typeface="Courier New" panose="02070309020205020404" pitchFamily="49" charset="0"/>
              <a:buNone/>
              <a:tabLst/>
              <a:defRPr/>
            </a:pPr>
            <a:r>
              <a:rPr kumimoji="0" lang="en-US" sz="2400" b="0"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Theorem 4.4</a:t>
            </a:r>
          </a:p>
        </p:txBody>
      </p:sp>
      <p:pic>
        <p:nvPicPr>
          <p:cNvPr id="6" name="Picture 5">
            <a:extLst>
              <a:ext uri="{FF2B5EF4-FFF2-40B4-BE49-F238E27FC236}">
                <a16:creationId xmlns:a16="http://schemas.microsoft.com/office/drawing/2014/main" id="{3CC8B401-EC7B-8C41-9059-0DE9FFAB66A9}"/>
              </a:ext>
            </a:extLst>
          </p:cNvPr>
          <p:cNvPicPr>
            <a:picLocks noChangeAspect="1"/>
          </p:cNvPicPr>
          <p:nvPr/>
        </p:nvPicPr>
        <p:blipFill>
          <a:blip r:embed="rId5"/>
          <a:stretch>
            <a:fillRect/>
          </a:stretch>
        </p:blipFill>
        <p:spPr>
          <a:xfrm>
            <a:off x="2419134" y="4133058"/>
            <a:ext cx="6606564" cy="796710"/>
          </a:xfrm>
          <a:prstGeom prst="rect">
            <a:avLst/>
          </a:prstGeom>
        </p:spPr>
      </p:pic>
      <p:pic>
        <p:nvPicPr>
          <p:cNvPr id="7" name="Picture 6">
            <a:extLst>
              <a:ext uri="{FF2B5EF4-FFF2-40B4-BE49-F238E27FC236}">
                <a16:creationId xmlns:a16="http://schemas.microsoft.com/office/drawing/2014/main" id="{7912B6FA-A331-4744-BECF-4F61F36CC066}"/>
              </a:ext>
            </a:extLst>
          </p:cNvPr>
          <p:cNvPicPr>
            <a:picLocks noChangeAspect="1"/>
          </p:cNvPicPr>
          <p:nvPr/>
        </p:nvPicPr>
        <p:blipFill>
          <a:blip r:embed="rId6"/>
          <a:stretch>
            <a:fillRect/>
          </a:stretch>
        </p:blipFill>
        <p:spPr>
          <a:xfrm>
            <a:off x="2419134" y="3550777"/>
            <a:ext cx="6356164" cy="457278"/>
          </a:xfrm>
          <a:prstGeom prst="rect">
            <a:avLst/>
          </a:prstGeom>
        </p:spPr>
      </p:pic>
      <p:pic>
        <p:nvPicPr>
          <p:cNvPr id="8" name="Picture 7">
            <a:extLst>
              <a:ext uri="{FF2B5EF4-FFF2-40B4-BE49-F238E27FC236}">
                <a16:creationId xmlns:a16="http://schemas.microsoft.com/office/drawing/2014/main" id="{9AC34C6F-0FB9-B04D-96F3-487400D6CE41}"/>
              </a:ext>
            </a:extLst>
          </p:cNvPr>
          <p:cNvPicPr>
            <a:picLocks noChangeAspect="1"/>
          </p:cNvPicPr>
          <p:nvPr/>
        </p:nvPicPr>
        <p:blipFill>
          <a:blip r:embed="rId7"/>
          <a:stretch>
            <a:fillRect/>
          </a:stretch>
        </p:blipFill>
        <p:spPr>
          <a:xfrm>
            <a:off x="2419134" y="2677550"/>
            <a:ext cx="6126417" cy="752553"/>
          </a:xfrm>
          <a:prstGeom prst="rect">
            <a:avLst/>
          </a:prstGeom>
        </p:spPr>
      </p:pic>
    </p:spTree>
    <p:extLst>
      <p:ext uri="{BB962C8B-B14F-4D97-AF65-F5344CB8AC3E}">
        <p14:creationId xmlns:p14="http://schemas.microsoft.com/office/powerpoint/2010/main" val="387284807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553998"/>
          </a:xfrm>
        </p:spPr>
        <p:txBody>
          <a:bodyPr/>
          <a:lstStyle/>
          <a:p>
            <a:r>
              <a:rPr lang="en-US" sz="4000" dirty="0"/>
              <a:t>Match–based Pattern Generation</a:t>
            </a:r>
          </a:p>
        </p:txBody>
      </p:sp>
      <p:sp>
        <p:nvSpPr>
          <p:cNvPr id="4" name="Slide Number Placeholder 3"/>
          <p:cNvSpPr>
            <a:spLocks noGrp="1"/>
          </p:cNvSpPr>
          <p:nvPr>
            <p:ph type="sldNum" sz="quarter" idx="11"/>
          </p:nvPr>
        </p:nvSpPr>
        <p:spPr/>
        <p:txBody>
          <a:bodyPr/>
          <a:lstStyle/>
          <a:p>
            <a:pPr marL="0" marR="0" lvl="0" indent="0" algn="r" defTabSz="686047" rtl="0" eaLnBrk="1" fontAlgn="auto" latinLnBrk="0" hangingPunct="1">
              <a:lnSpc>
                <a:spcPct val="100000"/>
              </a:lnSpc>
              <a:spcBef>
                <a:spcPts val="0"/>
              </a:spcBef>
              <a:spcAft>
                <a:spcPts val="0"/>
              </a:spcAft>
              <a:buClrTx/>
              <a:buSzTx/>
              <a:buFontTx/>
              <a:buNone/>
              <a:tabLst/>
              <a:defRPr/>
            </a:pPr>
            <a:fld id="{30DB7900-D72E-4025-AF90-97BD6DF59E7D}" type="slidenum">
              <a:rPr kumimoji="0" lang="en-US" sz="1600" b="1" i="0" u="none" strike="noStrike" kern="1200" cap="none" spc="0" normalizeH="0" baseline="0" noProof="0" smtClean="0">
                <a:ln>
                  <a:noFill/>
                </a:ln>
                <a:solidFill>
                  <a:srgbClr val="000000"/>
                </a:solidFill>
                <a:effectLst/>
                <a:uLnTx/>
                <a:uFillTx/>
                <a:latin typeface="Segoe UI"/>
                <a:ea typeface="+mn-ea"/>
                <a:cs typeface="+mn-cs"/>
              </a:rPr>
              <a:pPr marL="0" marR="0" lvl="0" indent="0" algn="r" defTabSz="686047" rtl="0" eaLnBrk="1" fontAlgn="auto" latinLnBrk="0" hangingPunct="1">
                <a:lnSpc>
                  <a:spcPct val="100000"/>
                </a:lnSpc>
                <a:spcBef>
                  <a:spcPts val="0"/>
                </a:spcBef>
                <a:spcAft>
                  <a:spcPts val="0"/>
                </a:spcAft>
                <a:buClrTx/>
                <a:buSzTx/>
                <a:buFontTx/>
                <a:buNone/>
                <a:tabLst/>
                <a:defRPr/>
              </a:pPr>
              <a:t>65</a:t>
            </a:fld>
            <a:endParaRPr kumimoji="0" lang="en-US" sz="1600" b="1" i="0" u="none" strike="noStrike" kern="1200" cap="none" spc="0" normalizeH="0" baseline="0" noProof="0">
              <a:ln>
                <a:noFill/>
              </a:ln>
              <a:solidFill>
                <a:srgbClr val="000000"/>
              </a:solidFill>
              <a:effectLst/>
              <a:uLnTx/>
              <a:uFillTx/>
              <a:latin typeface="Segoe UI"/>
              <a:ea typeface="+mn-ea"/>
              <a:cs typeface="+mn-cs"/>
            </a:endParaRPr>
          </a:p>
        </p:txBody>
      </p:sp>
      <p:sp>
        <p:nvSpPr>
          <p:cNvPr id="8" name="Text Placeholder 2"/>
          <p:cNvSpPr>
            <a:spLocks noGrp="1"/>
          </p:cNvSpPr>
          <p:nvPr>
            <p:ph type="body" sz="quarter" idx="10"/>
          </p:nvPr>
        </p:nvSpPr>
        <p:spPr>
          <a:xfrm>
            <a:off x="389436" y="1085850"/>
            <a:ext cx="8363938" cy="387798"/>
          </a:xfrm>
          <a:ln>
            <a:noFill/>
          </a:ln>
        </p:spPr>
        <p:txBody>
          <a:bodyPr/>
          <a:lstStyle/>
          <a:p>
            <a:pPr>
              <a:buFont typeface="Courier New" panose="02070309020205020404" pitchFamily="49" charset="0"/>
              <a:buChar char="o"/>
            </a:pPr>
            <a:r>
              <a:rPr lang="en-US" sz="2800" dirty="0">
                <a:solidFill>
                  <a:srgbClr val="C00000"/>
                </a:solidFill>
              </a:rPr>
              <a:t>Construct Partial Order of Valid Patterns</a:t>
            </a:r>
          </a:p>
        </p:txBody>
      </p:sp>
      <p:pic>
        <p:nvPicPr>
          <p:cNvPr id="3" name="Picture 2"/>
          <p:cNvPicPr>
            <a:picLocks noChangeAspect="1"/>
          </p:cNvPicPr>
          <p:nvPr/>
        </p:nvPicPr>
        <p:blipFill>
          <a:blip r:embed="rId3"/>
          <a:stretch>
            <a:fillRect/>
          </a:stretch>
        </p:blipFill>
        <p:spPr>
          <a:xfrm>
            <a:off x="3006248" y="2621244"/>
            <a:ext cx="2960570" cy="2374519"/>
          </a:xfrm>
          <a:prstGeom prst="rect">
            <a:avLst/>
          </a:prstGeom>
        </p:spPr>
      </p:pic>
      <p:pic>
        <p:nvPicPr>
          <p:cNvPr id="5" name="Picture 4"/>
          <p:cNvPicPr>
            <a:picLocks noChangeAspect="1"/>
          </p:cNvPicPr>
          <p:nvPr/>
        </p:nvPicPr>
        <p:blipFill>
          <a:blip r:embed="rId4"/>
          <a:stretch>
            <a:fillRect/>
          </a:stretch>
        </p:blipFill>
        <p:spPr>
          <a:xfrm>
            <a:off x="1495426" y="1633960"/>
            <a:ext cx="6153150" cy="1085850"/>
          </a:xfrm>
          <a:prstGeom prst="rect">
            <a:avLst/>
          </a:prstGeom>
        </p:spPr>
      </p:pic>
    </p:spTree>
    <p:extLst>
      <p:ext uri="{BB962C8B-B14F-4D97-AF65-F5344CB8AC3E}">
        <p14:creationId xmlns:p14="http://schemas.microsoft.com/office/powerpoint/2010/main" val="100179285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71402"/>
          </a:xfrm>
        </p:spPr>
        <p:txBody>
          <a:bodyPr/>
          <a:lstStyle/>
          <a:p>
            <a:r>
              <a:rPr lang="en-US" dirty="0"/>
              <a:t>Datasets and Experiments</a:t>
            </a:r>
          </a:p>
        </p:txBody>
      </p:sp>
      <p:sp>
        <p:nvSpPr>
          <p:cNvPr id="3" name="Text Placeholder 2"/>
          <p:cNvSpPr>
            <a:spLocks noGrp="1"/>
          </p:cNvSpPr>
          <p:nvPr>
            <p:ph type="body" sz="quarter" idx="10"/>
          </p:nvPr>
        </p:nvSpPr>
        <p:spPr>
          <a:xfrm>
            <a:off x="140595" y="990431"/>
            <a:ext cx="3934659" cy="3474797"/>
          </a:xfrm>
          <a:ln>
            <a:noFill/>
          </a:ln>
        </p:spPr>
        <p:txBody>
          <a:bodyPr/>
          <a:lstStyle/>
          <a:p>
            <a:pPr marL="0" indent="0">
              <a:buNone/>
            </a:pPr>
            <a:r>
              <a:rPr lang="en-US" sz="2800" dirty="0" err="1">
                <a:solidFill>
                  <a:srgbClr val="C00000"/>
                </a:solidFill>
              </a:rPr>
              <a:t>WCGoals</a:t>
            </a:r>
            <a:endParaRPr lang="en-US" sz="2800" dirty="0">
              <a:solidFill>
                <a:srgbClr val="C00000"/>
              </a:solidFill>
            </a:endParaRPr>
          </a:p>
          <a:p>
            <a:pPr marL="0" indent="0">
              <a:buNone/>
            </a:pPr>
            <a:r>
              <a:rPr lang="en-US" sz="2000" b="0" dirty="0">
                <a:solidFill>
                  <a:schemeClr val="tx1"/>
                </a:solidFill>
              </a:rPr>
              <a:t>Created based on </a:t>
            </a:r>
            <a:r>
              <a:rPr lang="en-US" sz="2000" b="0" dirty="0" err="1">
                <a:solidFill>
                  <a:schemeClr val="tx1"/>
                </a:solidFill>
              </a:rPr>
              <a:t>FIFA.com</a:t>
            </a:r>
            <a:endParaRPr lang="en-US" sz="2000" b="0" dirty="0">
              <a:solidFill>
                <a:schemeClr val="tx1"/>
              </a:solidFill>
            </a:endParaRPr>
          </a:p>
          <a:p>
            <a:pPr marL="0" indent="0">
              <a:buNone/>
            </a:pPr>
            <a:r>
              <a:rPr lang="en-US" sz="2000" b="0" dirty="0">
                <a:solidFill>
                  <a:schemeClr val="tx1"/>
                </a:solidFill>
              </a:rPr>
              <a:t>11 node types, 13 edge types</a:t>
            </a:r>
          </a:p>
          <a:p>
            <a:pPr marL="0" indent="0">
              <a:buNone/>
            </a:pPr>
            <a:r>
              <a:rPr lang="en-US" sz="2000" b="0" dirty="0">
                <a:solidFill>
                  <a:schemeClr val="tx1"/>
                </a:solidFill>
              </a:rPr>
              <a:t>49,078 nodes, 158,114 edges</a:t>
            </a:r>
          </a:p>
          <a:p>
            <a:pPr marL="0" indent="0">
              <a:buNone/>
            </a:pPr>
            <a:endParaRPr lang="en-US" sz="1800" dirty="0">
              <a:solidFill>
                <a:schemeClr val="tx1"/>
              </a:solidFill>
            </a:endParaRPr>
          </a:p>
          <a:p>
            <a:pPr marL="0" indent="0">
              <a:buNone/>
            </a:pPr>
            <a:r>
              <a:rPr lang="en-US" sz="2800" dirty="0">
                <a:solidFill>
                  <a:srgbClr val="C00000"/>
                </a:solidFill>
              </a:rPr>
              <a:t>Film-Award</a:t>
            </a:r>
          </a:p>
          <a:p>
            <a:pPr marL="0" indent="0">
              <a:buNone/>
            </a:pPr>
            <a:r>
              <a:rPr lang="en-US" sz="2000" b="0" dirty="0"/>
              <a:t> </a:t>
            </a:r>
            <a:r>
              <a:rPr lang="en-US" sz="2000" b="0" dirty="0">
                <a:solidFill>
                  <a:schemeClr val="tx1"/>
                </a:solidFill>
              </a:rPr>
              <a:t>A subgraph of Freebase</a:t>
            </a:r>
          </a:p>
          <a:p>
            <a:pPr marL="0" indent="0">
              <a:buNone/>
            </a:pPr>
            <a:r>
              <a:rPr lang="en-US" sz="2000" b="0" dirty="0">
                <a:solidFill>
                  <a:schemeClr val="tx1"/>
                </a:solidFill>
              </a:rPr>
              <a:t> 95 node types, 117 edge types</a:t>
            </a:r>
          </a:p>
          <a:p>
            <a:pPr marL="0" indent="0">
              <a:buNone/>
            </a:pPr>
            <a:r>
              <a:rPr lang="en-US" sz="2000" b="0" dirty="0">
                <a:solidFill>
                  <a:schemeClr val="tx1"/>
                </a:solidFill>
              </a:rPr>
              <a:t> 5,437,628 nodes, 10,879,448 edges</a:t>
            </a:r>
          </a:p>
        </p:txBody>
      </p:sp>
      <p:sp>
        <p:nvSpPr>
          <p:cNvPr id="4" name="Slide Number Placeholder 3"/>
          <p:cNvSpPr>
            <a:spLocks noGrp="1"/>
          </p:cNvSpPr>
          <p:nvPr>
            <p:ph type="sldNum" sz="quarter" idx="11"/>
          </p:nvPr>
        </p:nvSpPr>
        <p:spPr/>
        <p:txBody>
          <a:bodyPr/>
          <a:lstStyle/>
          <a:p>
            <a:pPr marL="0" marR="0" lvl="0" indent="0" algn="r" defTabSz="686047" rtl="0" eaLnBrk="1" fontAlgn="auto" latinLnBrk="0" hangingPunct="1">
              <a:lnSpc>
                <a:spcPct val="100000"/>
              </a:lnSpc>
              <a:spcBef>
                <a:spcPts val="0"/>
              </a:spcBef>
              <a:spcAft>
                <a:spcPts val="0"/>
              </a:spcAft>
              <a:buClrTx/>
              <a:buSzTx/>
              <a:buFontTx/>
              <a:buNone/>
              <a:tabLst/>
              <a:defRPr/>
            </a:pPr>
            <a:fld id="{30DB7900-D72E-4025-AF90-97BD6DF59E7D}" type="slidenum">
              <a:rPr kumimoji="0" lang="en-US" sz="1600" b="1" i="0" u="none" strike="noStrike" kern="1200" cap="none" spc="0" normalizeH="0" baseline="0" noProof="0" smtClean="0">
                <a:ln>
                  <a:noFill/>
                </a:ln>
                <a:solidFill>
                  <a:srgbClr val="000000"/>
                </a:solidFill>
                <a:effectLst/>
                <a:uLnTx/>
                <a:uFillTx/>
                <a:latin typeface="Segoe UI"/>
                <a:ea typeface="+mn-ea"/>
                <a:cs typeface="+mn-cs"/>
              </a:rPr>
              <a:pPr marL="0" marR="0" lvl="0" indent="0" algn="r" defTabSz="686047" rtl="0" eaLnBrk="1" fontAlgn="auto" latinLnBrk="0" hangingPunct="1">
                <a:lnSpc>
                  <a:spcPct val="100000"/>
                </a:lnSpc>
                <a:spcBef>
                  <a:spcPts val="0"/>
                </a:spcBef>
                <a:spcAft>
                  <a:spcPts val="0"/>
                </a:spcAft>
                <a:buClrTx/>
                <a:buSzTx/>
                <a:buFontTx/>
                <a:buNone/>
                <a:tabLst/>
                <a:defRPr/>
              </a:pPr>
              <a:t>66</a:t>
            </a:fld>
            <a:endParaRPr kumimoji="0" lang="en-US" sz="1600" b="1" i="0" u="none" strike="noStrike" kern="1200" cap="none" spc="0" normalizeH="0" baseline="0" noProof="0">
              <a:ln>
                <a:noFill/>
              </a:ln>
              <a:solidFill>
                <a:srgbClr val="000000"/>
              </a:solidFill>
              <a:effectLst/>
              <a:uLnTx/>
              <a:uFillTx/>
              <a:latin typeface="Segoe UI"/>
              <a:ea typeface="+mn-ea"/>
              <a:cs typeface="+mn-cs"/>
            </a:endParaRPr>
          </a:p>
        </p:txBody>
      </p:sp>
      <p:pic>
        <p:nvPicPr>
          <p:cNvPr id="5" name="Picture 4">
            <a:extLst>
              <a:ext uri="{FF2B5EF4-FFF2-40B4-BE49-F238E27FC236}">
                <a16:creationId xmlns:a16="http://schemas.microsoft.com/office/drawing/2014/main" id="{E9E8CEFB-5042-1045-B120-75A0AB909F7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009474" y="930410"/>
            <a:ext cx="5134526" cy="3850895"/>
          </a:xfrm>
          <a:prstGeom prst="rect">
            <a:avLst/>
          </a:prstGeom>
        </p:spPr>
      </p:pic>
    </p:spTree>
    <p:extLst>
      <p:ext uri="{BB962C8B-B14F-4D97-AF65-F5344CB8AC3E}">
        <p14:creationId xmlns:p14="http://schemas.microsoft.com/office/powerpoint/2010/main" val="124192520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2"/>
          <p:cNvSpPr txBox="1">
            <a:spLocks/>
          </p:cNvSpPr>
          <p:nvPr/>
        </p:nvSpPr>
        <p:spPr>
          <a:xfrm>
            <a:off x="41325849" y="36204713"/>
            <a:ext cx="8329291" cy="1103144"/>
          </a:xfrm>
          <a:prstGeom prst="rect">
            <a:avLst/>
          </a:prstGeom>
        </p:spPr>
        <p:txBody>
          <a:bodyPr vert="horz" lIns="417488" tIns="208744" rIns="417488" bIns="208744" rtlCol="0" anchor="ctr"/>
          <a:lstStyle>
            <a:defPPr>
              <a:defRPr lang="en-US"/>
            </a:defPPr>
            <a:lvl1pPr marL="0" algn="l" defTabSz="4174876" rtl="0" eaLnBrk="1" latinLnBrk="0" hangingPunct="1">
              <a:defRPr sz="5500" kern="1200">
                <a:solidFill>
                  <a:schemeClr val="tx1">
                    <a:tint val="75000"/>
                  </a:schemeClr>
                </a:solidFill>
                <a:latin typeface="+mn-lt"/>
                <a:ea typeface="+mn-ea"/>
                <a:cs typeface="+mn-cs"/>
              </a:defRPr>
            </a:lvl1pPr>
            <a:lvl2pPr marL="2087438" algn="l" defTabSz="4174876" rtl="0" eaLnBrk="1" latinLnBrk="0" hangingPunct="1">
              <a:defRPr sz="8200" kern="1200">
                <a:solidFill>
                  <a:schemeClr val="tx1"/>
                </a:solidFill>
                <a:latin typeface="+mn-lt"/>
                <a:ea typeface="+mn-ea"/>
                <a:cs typeface="+mn-cs"/>
              </a:defRPr>
            </a:lvl2pPr>
            <a:lvl3pPr marL="4174876" algn="l" defTabSz="4174876" rtl="0" eaLnBrk="1" latinLnBrk="0" hangingPunct="1">
              <a:defRPr sz="8200" kern="1200">
                <a:solidFill>
                  <a:schemeClr val="tx1"/>
                </a:solidFill>
                <a:latin typeface="+mn-lt"/>
                <a:ea typeface="+mn-ea"/>
                <a:cs typeface="+mn-cs"/>
              </a:defRPr>
            </a:lvl3pPr>
            <a:lvl4pPr marL="6262314" algn="l" defTabSz="4174876" rtl="0" eaLnBrk="1" latinLnBrk="0" hangingPunct="1">
              <a:defRPr sz="8200" kern="1200">
                <a:solidFill>
                  <a:schemeClr val="tx1"/>
                </a:solidFill>
                <a:latin typeface="+mn-lt"/>
                <a:ea typeface="+mn-ea"/>
                <a:cs typeface="+mn-cs"/>
              </a:defRPr>
            </a:lvl4pPr>
            <a:lvl5pPr marL="8349752" algn="l" defTabSz="4174876" rtl="0" eaLnBrk="1" latinLnBrk="0" hangingPunct="1">
              <a:defRPr sz="8200" kern="1200">
                <a:solidFill>
                  <a:schemeClr val="tx1"/>
                </a:solidFill>
                <a:latin typeface="+mn-lt"/>
                <a:ea typeface="+mn-ea"/>
                <a:cs typeface="+mn-cs"/>
              </a:defRPr>
            </a:lvl5pPr>
            <a:lvl6pPr marL="10437190" algn="l" defTabSz="4174876" rtl="0" eaLnBrk="1" latinLnBrk="0" hangingPunct="1">
              <a:defRPr sz="8200" kern="1200">
                <a:solidFill>
                  <a:schemeClr val="tx1"/>
                </a:solidFill>
                <a:latin typeface="+mn-lt"/>
                <a:ea typeface="+mn-ea"/>
                <a:cs typeface="+mn-cs"/>
              </a:defRPr>
            </a:lvl6pPr>
            <a:lvl7pPr marL="12524628" algn="l" defTabSz="4174876" rtl="0" eaLnBrk="1" latinLnBrk="0" hangingPunct="1">
              <a:defRPr sz="8200" kern="1200">
                <a:solidFill>
                  <a:schemeClr val="tx1"/>
                </a:solidFill>
                <a:latin typeface="+mn-lt"/>
                <a:ea typeface="+mn-ea"/>
                <a:cs typeface="+mn-cs"/>
              </a:defRPr>
            </a:lvl7pPr>
            <a:lvl8pPr marL="14612066" algn="l" defTabSz="4174876" rtl="0" eaLnBrk="1" latinLnBrk="0" hangingPunct="1">
              <a:defRPr sz="8200" kern="1200">
                <a:solidFill>
                  <a:schemeClr val="tx1"/>
                </a:solidFill>
                <a:latin typeface="+mn-lt"/>
                <a:ea typeface="+mn-ea"/>
                <a:cs typeface="+mn-cs"/>
              </a:defRPr>
            </a:lvl8pPr>
            <a:lvl9pPr marL="16699504" algn="l" defTabSz="4174876" rtl="0" eaLnBrk="1" latinLnBrk="0" hangingPunct="1">
              <a:defRPr sz="8200" kern="1200">
                <a:solidFill>
                  <a:schemeClr val="tx1"/>
                </a:solidFill>
                <a:latin typeface="+mn-lt"/>
                <a:ea typeface="+mn-ea"/>
                <a:cs typeface="+mn-cs"/>
              </a:defRPr>
            </a:lvl9pPr>
          </a:lstStyle>
          <a:p>
            <a:pPr marL="0" marR="0" lvl="0" indent="0" algn="l" defTabSz="4174876"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srgbClr val="FF0000"/>
                </a:solidFill>
                <a:effectLst/>
                <a:uLnTx/>
                <a:uFillTx/>
                <a:latin typeface="Garamond" panose="02020404030301010803" pitchFamily="18" charset="0"/>
                <a:ea typeface="+mn-ea"/>
                <a:cs typeface="+mn-cs"/>
              </a:rPr>
              <a:t>System     </a:t>
            </a:r>
            <a:r>
              <a:rPr kumimoji="0" lang="en-US" sz="4000" b="0"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idir.uta.edu/claimbuster</a:t>
            </a:r>
          </a:p>
        </p:txBody>
      </p:sp>
      <p:pic>
        <p:nvPicPr>
          <p:cNvPr id="7" name="Picture 6"/>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6514418" y="37124977"/>
            <a:ext cx="3362768" cy="2683987"/>
          </a:xfrm>
          <a:prstGeom prst="rect">
            <a:avLst/>
          </a:prstGeom>
        </p:spPr>
      </p:pic>
      <p:sp>
        <p:nvSpPr>
          <p:cNvPr id="8" name="Text Placeholder 2"/>
          <p:cNvSpPr txBox="1">
            <a:spLocks/>
          </p:cNvSpPr>
          <p:nvPr/>
        </p:nvSpPr>
        <p:spPr>
          <a:xfrm>
            <a:off x="41478249" y="36357113"/>
            <a:ext cx="8329291" cy="1103144"/>
          </a:xfrm>
          <a:prstGeom prst="rect">
            <a:avLst/>
          </a:prstGeom>
        </p:spPr>
        <p:txBody>
          <a:bodyPr vert="horz" lIns="417488" tIns="208744" rIns="417488" bIns="208744" rtlCol="0" anchor="ctr"/>
          <a:lstStyle>
            <a:defPPr>
              <a:defRPr lang="en-US"/>
            </a:defPPr>
            <a:lvl1pPr marL="0" algn="l" defTabSz="4174876" rtl="0" eaLnBrk="1" latinLnBrk="0" hangingPunct="1">
              <a:defRPr sz="5500" kern="1200">
                <a:solidFill>
                  <a:schemeClr val="tx1">
                    <a:tint val="75000"/>
                  </a:schemeClr>
                </a:solidFill>
                <a:latin typeface="+mn-lt"/>
                <a:ea typeface="+mn-ea"/>
                <a:cs typeface="+mn-cs"/>
              </a:defRPr>
            </a:lvl1pPr>
            <a:lvl2pPr marL="2087438" algn="l" defTabSz="4174876" rtl="0" eaLnBrk="1" latinLnBrk="0" hangingPunct="1">
              <a:defRPr sz="8200" kern="1200">
                <a:solidFill>
                  <a:schemeClr val="tx1"/>
                </a:solidFill>
                <a:latin typeface="+mn-lt"/>
                <a:ea typeface="+mn-ea"/>
                <a:cs typeface="+mn-cs"/>
              </a:defRPr>
            </a:lvl2pPr>
            <a:lvl3pPr marL="4174876" algn="l" defTabSz="4174876" rtl="0" eaLnBrk="1" latinLnBrk="0" hangingPunct="1">
              <a:defRPr sz="8200" kern="1200">
                <a:solidFill>
                  <a:schemeClr val="tx1"/>
                </a:solidFill>
                <a:latin typeface="+mn-lt"/>
                <a:ea typeface="+mn-ea"/>
                <a:cs typeface="+mn-cs"/>
              </a:defRPr>
            </a:lvl3pPr>
            <a:lvl4pPr marL="6262314" algn="l" defTabSz="4174876" rtl="0" eaLnBrk="1" latinLnBrk="0" hangingPunct="1">
              <a:defRPr sz="8200" kern="1200">
                <a:solidFill>
                  <a:schemeClr val="tx1"/>
                </a:solidFill>
                <a:latin typeface="+mn-lt"/>
                <a:ea typeface="+mn-ea"/>
                <a:cs typeface="+mn-cs"/>
              </a:defRPr>
            </a:lvl4pPr>
            <a:lvl5pPr marL="8349752" algn="l" defTabSz="4174876" rtl="0" eaLnBrk="1" latinLnBrk="0" hangingPunct="1">
              <a:defRPr sz="8200" kern="1200">
                <a:solidFill>
                  <a:schemeClr val="tx1"/>
                </a:solidFill>
                <a:latin typeface="+mn-lt"/>
                <a:ea typeface="+mn-ea"/>
                <a:cs typeface="+mn-cs"/>
              </a:defRPr>
            </a:lvl5pPr>
            <a:lvl6pPr marL="10437190" algn="l" defTabSz="4174876" rtl="0" eaLnBrk="1" latinLnBrk="0" hangingPunct="1">
              <a:defRPr sz="8200" kern="1200">
                <a:solidFill>
                  <a:schemeClr val="tx1"/>
                </a:solidFill>
                <a:latin typeface="+mn-lt"/>
                <a:ea typeface="+mn-ea"/>
                <a:cs typeface="+mn-cs"/>
              </a:defRPr>
            </a:lvl6pPr>
            <a:lvl7pPr marL="12524628" algn="l" defTabSz="4174876" rtl="0" eaLnBrk="1" latinLnBrk="0" hangingPunct="1">
              <a:defRPr sz="8200" kern="1200">
                <a:solidFill>
                  <a:schemeClr val="tx1"/>
                </a:solidFill>
                <a:latin typeface="+mn-lt"/>
                <a:ea typeface="+mn-ea"/>
                <a:cs typeface="+mn-cs"/>
              </a:defRPr>
            </a:lvl7pPr>
            <a:lvl8pPr marL="14612066" algn="l" defTabSz="4174876" rtl="0" eaLnBrk="1" latinLnBrk="0" hangingPunct="1">
              <a:defRPr sz="8200" kern="1200">
                <a:solidFill>
                  <a:schemeClr val="tx1"/>
                </a:solidFill>
                <a:latin typeface="+mn-lt"/>
                <a:ea typeface="+mn-ea"/>
                <a:cs typeface="+mn-cs"/>
              </a:defRPr>
            </a:lvl8pPr>
            <a:lvl9pPr marL="16699504" algn="l" defTabSz="4174876" rtl="0" eaLnBrk="1" latinLnBrk="0" hangingPunct="1">
              <a:defRPr sz="8200" kern="1200">
                <a:solidFill>
                  <a:schemeClr val="tx1"/>
                </a:solidFill>
                <a:latin typeface="+mn-lt"/>
                <a:ea typeface="+mn-ea"/>
                <a:cs typeface="+mn-cs"/>
              </a:defRPr>
            </a:lvl9pPr>
          </a:lstStyle>
          <a:p>
            <a:pPr marL="0" marR="0" lvl="0" indent="0" algn="l" defTabSz="4174876"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srgbClr val="FF0000"/>
                </a:solidFill>
                <a:effectLst/>
                <a:uLnTx/>
                <a:uFillTx/>
                <a:latin typeface="Garamond" panose="02020404030301010803" pitchFamily="18" charset="0"/>
                <a:ea typeface="+mn-ea"/>
                <a:cs typeface="+mn-cs"/>
              </a:rPr>
              <a:t>System     </a:t>
            </a:r>
            <a:r>
              <a:rPr kumimoji="0" lang="en-US" sz="4000" b="0"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idir.uta.edu/claimbuster</a:t>
            </a:r>
          </a:p>
        </p:txBody>
      </p:sp>
      <p:pic>
        <p:nvPicPr>
          <p:cNvPr id="9" name="Picture 8"/>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6666818" y="37277377"/>
            <a:ext cx="3362768" cy="2683987"/>
          </a:xfrm>
          <a:prstGeom prst="rect">
            <a:avLst/>
          </a:prstGeom>
        </p:spPr>
      </p:pic>
      <p:sp>
        <p:nvSpPr>
          <p:cNvPr id="2" name="Title 1"/>
          <p:cNvSpPr>
            <a:spLocks noGrp="1"/>
          </p:cNvSpPr>
          <p:nvPr>
            <p:ph type="title"/>
          </p:nvPr>
        </p:nvSpPr>
        <p:spPr>
          <a:xfrm>
            <a:off x="389436" y="171450"/>
            <a:ext cx="8363938" cy="664797"/>
          </a:xfrm>
        </p:spPr>
        <p:txBody>
          <a:bodyPr/>
          <a:lstStyle/>
          <a:p>
            <a:r>
              <a:rPr lang="en-US" dirty="0"/>
              <a:t>IDIR Projects and Demos</a:t>
            </a:r>
          </a:p>
        </p:txBody>
      </p:sp>
      <p:pic>
        <p:nvPicPr>
          <p:cNvPr id="13" name="Picture 2" descr="http://idir-server2.uta.edu/claimbuster/static/img/claimbuster_wout_text.png"/>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45877649" y="1875927"/>
            <a:ext cx="3292931" cy="2890347"/>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1" y="1145894"/>
            <a:ext cx="9087632" cy="3970318"/>
          </a:xfrm>
          <a:prstGeom prst="rect">
            <a:avLst/>
          </a:prstGeom>
        </p:spPr>
        <p:txBody>
          <a:bodyPr wrap="square">
            <a:spAutoFit/>
          </a:bodyPr>
          <a:lstStyle/>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C00000"/>
                </a:solidFill>
                <a:effectLst/>
                <a:uLnTx/>
                <a:uFillTx/>
                <a:latin typeface="Open Sans" panose="020B0606030504020204" pitchFamily="34" charset="0"/>
                <a:ea typeface="Open Sans" panose="020B0606030504020204" pitchFamily="34" charset="0"/>
                <a:cs typeface="Open Sans" panose="020B0606030504020204" pitchFamily="34" charset="0"/>
              </a:rPr>
              <a:t>Demonstration Videos  </a:t>
            </a:r>
            <a:r>
              <a:rPr kumimoji="0" lang="en-US" sz="1800" b="0" i="0" u="none" strike="noStrike" kern="1200" cap="none" spc="0" normalizeH="0" baseline="0" noProof="0" dirty="0">
                <a:ln>
                  <a:noFill/>
                </a:ln>
                <a:solidFill>
                  <a:srgbClr val="C00000"/>
                </a:solidFill>
                <a:effectLst/>
                <a:uLnTx/>
                <a:uFillTx/>
                <a:latin typeface="Open Sans" panose="020B0606030504020204" pitchFamily="34" charset="0"/>
                <a:ea typeface="Open Sans" panose="020B0606030504020204" pitchFamily="34" charset="0"/>
                <a:cs typeface="Open Sans" panose="020B0606030504020204" pitchFamily="34" charset="0"/>
                <a:hlinkClick r:id="rId5">
                  <a:extLst>
                    <a:ext uri="{A12FA001-AC4F-418D-AE19-62706E023703}">
                      <ahyp:hlinkClr xmlns:ahyp="http://schemas.microsoft.com/office/drawing/2018/hyperlinkcolor" val="tx"/>
                    </a:ext>
                  </a:extLst>
                </a:hlinkClick>
              </a:rPr>
              <a:t>https://vimeo.com/channels/1024406</a:t>
            </a:r>
            <a:r>
              <a:rPr kumimoji="0" lang="en-US" sz="1800" b="0" i="0" u="none" strike="noStrike" kern="1200" cap="none" spc="0" normalizeH="0" baseline="0" noProof="0" dirty="0">
                <a:ln>
                  <a:noFill/>
                </a:ln>
                <a:solidFill>
                  <a:srgbClr val="C00000"/>
                </a:solidFill>
                <a:effectLst/>
                <a:uLnTx/>
                <a:uFillTx/>
                <a:latin typeface="Open Sans" panose="020B0606030504020204" pitchFamily="34" charset="0"/>
                <a:ea typeface="Open Sans" panose="020B0606030504020204" pitchFamily="34" charset="0"/>
                <a:cs typeface="Open Sans" panose="020B0606030504020204" pitchFamily="34" charset="0"/>
              </a:rPr>
              <a:t> </a:t>
            </a:r>
            <a:endParaRPr kumimoji="0" lang="en-US" sz="1800" b="0" i="0" u="none" strike="noStrike" kern="1200" cap="none" spc="0" normalizeH="0" baseline="0" noProof="0" dirty="0">
              <a:ln>
                <a:noFill/>
              </a:ln>
              <a:solidFill>
                <a:srgbClr val="C00000"/>
              </a:solidFill>
              <a:effectLst/>
              <a:uLnTx/>
              <a:uFillTx/>
              <a:latin typeface="Open Sans" panose="020B0606030504020204" pitchFamily="34" charset="0"/>
              <a:ea typeface="Open Sans" panose="020B0606030504020204" pitchFamily="34" charset="0"/>
              <a:cs typeface="Open Sans" panose="020B0606030504020204" pitchFamily="34" charset="0"/>
              <a:hlinkClick r:id="rId6">
                <a:extLst>
                  <a:ext uri="{A12FA001-AC4F-418D-AE19-62706E023703}">
                    <ahyp:hlinkClr xmlns:ahyp="http://schemas.microsoft.com/office/drawing/2018/hyperlinkcolor" val="tx"/>
                  </a:ext>
                </a:extLst>
              </a:hlinkClick>
            </a:endParaRPr>
          </a:p>
          <a:p>
            <a:pPr marL="285750" marR="0" lvl="0" indent="-285750" algn="l" defTabSz="686047" rtl="0" eaLnBrk="1" fontAlgn="auto" latinLnBrk="0" hangingPunct="1">
              <a:lnSpc>
                <a:spcPct val="100000"/>
              </a:lnSpc>
              <a:spcBef>
                <a:spcPts val="0"/>
              </a:spcBef>
              <a:spcAft>
                <a:spcPts val="0"/>
              </a:spcAft>
              <a:buClrTx/>
              <a:buSzTx/>
              <a:buFont typeface="Courier New" charset="0"/>
              <a:buChar char="o"/>
              <a:tabLst/>
              <a:defRPr/>
            </a:pPr>
            <a:endParaRPr kumimoji="0" lang="en-US" sz="1800" b="0" i="0" u="none" strike="noStrike" kern="1200" cap="none" spc="0" normalizeH="0" baseline="0" noProof="0" dirty="0">
              <a:ln>
                <a:noFill/>
              </a:ln>
              <a:solidFill>
                <a:srgbClr val="0000FF"/>
              </a:solidFill>
              <a:effectLst/>
              <a:uLnTx/>
              <a:uFillTx/>
              <a:latin typeface="Open Sans" panose="020B0606030504020204" pitchFamily="34" charset="0"/>
              <a:ea typeface="Open Sans" panose="020B0606030504020204" pitchFamily="34" charset="0"/>
              <a:cs typeface="Open Sans" panose="020B0606030504020204" pitchFamily="34" charset="0"/>
              <a:hlinkClick r:id="rId6">
                <a:extLst>
                  <a:ext uri="{A12FA001-AC4F-418D-AE19-62706E023703}">
                    <ahyp:hlinkClr xmlns:ahyp="http://schemas.microsoft.com/office/drawing/2018/hyperlinkcolor" val="tx"/>
                  </a:ext>
                </a:extLst>
              </a:hlinkClick>
            </a:endParaRPr>
          </a:p>
          <a:p>
            <a:pPr marL="285750" marR="0" lvl="0" indent="-285750" algn="l" defTabSz="686047" rtl="0" eaLnBrk="1" fontAlgn="auto" latinLnBrk="0" hangingPunct="1">
              <a:lnSpc>
                <a:spcPct val="100000"/>
              </a:lnSpc>
              <a:spcBef>
                <a:spcPts val="0"/>
              </a:spcBef>
              <a:spcAft>
                <a:spcPts val="0"/>
              </a:spcAft>
              <a:buClrTx/>
              <a:buSzTx/>
              <a:buFont typeface="Courier New" charset="0"/>
              <a:buChar char="o"/>
              <a:tabLst/>
              <a:defRPr/>
            </a:pPr>
            <a:r>
              <a:rPr kumimoji="0" lang="en-US" sz="1800" b="0" i="0" u="none" strike="noStrike" kern="1200" cap="none" spc="0" normalizeH="0" baseline="0" noProof="0" dirty="0">
                <a:ln>
                  <a:noFill/>
                </a:ln>
                <a:solidFill>
                  <a:srgbClr val="13409F"/>
                </a:solidFill>
                <a:effectLst/>
                <a:uLnTx/>
                <a:uFillTx/>
                <a:latin typeface="Open Sans" panose="020B0606030504020204" pitchFamily="34" charset="0"/>
                <a:ea typeface="Open Sans" panose="020B0606030504020204" pitchFamily="34" charset="0"/>
                <a:cs typeface="Open Sans" panose="020B0606030504020204" pitchFamily="34" charset="0"/>
                <a:hlinkClick r:id="rId6">
                  <a:extLst>
                    <a:ext uri="{A12FA001-AC4F-418D-AE19-62706E023703}">
                      <ahyp:hlinkClr xmlns:ahyp="http://schemas.microsoft.com/office/drawing/2018/hyperlinkcolor" val="tx"/>
                    </a:ext>
                  </a:extLst>
                </a:hlinkClick>
              </a:rPr>
              <a:t>ClaimBuster</a:t>
            </a:r>
            <a:r>
              <a:rPr kumimoji="0" lang="en-US" sz="18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US" altLang="zh-CN" sz="18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idir.uta.edu/claimbuster)  A</a:t>
            </a:r>
            <a:r>
              <a:rPr kumimoji="0" lang="en-US" sz="18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utomated, live fact-checking</a:t>
            </a:r>
          </a:p>
          <a:p>
            <a:pPr marL="285750" indent="-285750" defTabSz="686047">
              <a:buFont typeface="Courier New" charset="0"/>
              <a:buChar char="o"/>
              <a:defRPr/>
            </a:pPr>
            <a:r>
              <a:rPr lang="en-US" dirty="0">
                <a:solidFill>
                  <a:srgbClr val="13409F"/>
                </a:solidFill>
                <a:latin typeface="Open Sans" panose="020B0606030504020204" pitchFamily="34" charset="0"/>
                <a:ea typeface="Open Sans" panose="020B0606030504020204" pitchFamily="34" charset="0"/>
                <a:cs typeface="Open Sans" panose="020B0606030504020204" pitchFamily="34" charset="0"/>
                <a:hlinkClick r:id="rId7">
                  <a:extLst>
                    <a:ext uri="{A12FA001-AC4F-418D-AE19-62706E023703}">
                      <ahyp:hlinkClr xmlns:ahyp="http://schemas.microsoft.com/office/drawing/2018/hyperlinkcolor" val="tx"/>
                    </a:ext>
                  </a:extLst>
                </a:hlinkClick>
              </a:rPr>
              <a:t>ClaimPortal</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t>
            </a:r>
            <a:r>
              <a:rPr lang="en-US" altLang="zh-CN"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idir.uta.edu</a:t>
            </a:r>
            <a:r>
              <a:rPr lang="en-US" altLang="zh-CN" dirty="0">
                <a:solidFill>
                  <a:srgbClr val="000000"/>
                </a:solidFill>
                <a:latin typeface="Open Sans" panose="020B0606030504020204" pitchFamily="34" charset="0"/>
                <a:ea typeface="Open Sans" panose="020B0606030504020204" pitchFamily="34" charset="0"/>
                <a:cs typeface="Open Sans" panose="020B0606030504020204" pitchFamily="34" charset="0"/>
              </a:rPr>
              <a:t>/</a:t>
            </a:r>
            <a:r>
              <a:rPr lang="en-US" altLang="zh-CN"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claimportal</a:t>
            </a:r>
            <a:r>
              <a:rPr lang="en-US" altLang="zh-CN" dirty="0">
                <a:solidFill>
                  <a:srgbClr val="000000"/>
                </a:solidFill>
                <a:latin typeface="Open Sans" panose="020B0606030504020204" pitchFamily="34" charset="0"/>
                <a:ea typeface="Open Sans" panose="020B0606030504020204" pitchFamily="34" charset="0"/>
                <a:cs typeface="Open Sans" panose="020B0606030504020204" pitchFamily="34" charset="0"/>
              </a:rPr>
              <a:t>) Monitoring factual-claims on social media</a:t>
            </a:r>
            <a:endParaRPr kumimoji="0" lang="en-US" sz="18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285750" marR="0" lvl="0" indent="-285750" algn="l" defTabSz="686047" rtl="0" eaLnBrk="1" fontAlgn="auto" latinLnBrk="0" hangingPunct="1">
              <a:lnSpc>
                <a:spcPct val="100000"/>
              </a:lnSpc>
              <a:spcBef>
                <a:spcPts val="0"/>
              </a:spcBef>
              <a:spcAft>
                <a:spcPts val="0"/>
              </a:spcAft>
              <a:buClrTx/>
              <a:buSzTx/>
              <a:buFont typeface="Courier New" charset="0"/>
              <a:buChar char="o"/>
              <a:tabLst/>
              <a:defRPr/>
            </a:pPr>
            <a:r>
              <a:rPr kumimoji="0" lang="en-US" sz="1800" b="0" i="0" u="none" strike="noStrike" kern="1200" cap="none" spc="0" normalizeH="0" baseline="0" noProof="0" dirty="0">
                <a:ln>
                  <a:noFill/>
                </a:ln>
                <a:solidFill>
                  <a:srgbClr val="13409F"/>
                </a:solidFill>
                <a:effectLst/>
                <a:uLnTx/>
                <a:uFillTx/>
                <a:latin typeface="Open Sans" panose="020B0606030504020204" pitchFamily="34" charset="0"/>
                <a:ea typeface="Open Sans" panose="020B0606030504020204" pitchFamily="34" charset="0"/>
                <a:cs typeface="Open Sans" panose="020B0606030504020204" pitchFamily="34" charset="0"/>
                <a:hlinkClick r:id="rId8">
                  <a:extLst>
                    <a:ext uri="{A12FA001-AC4F-418D-AE19-62706E023703}">
                      <ahyp:hlinkClr xmlns:ahyp="http://schemas.microsoft.com/office/drawing/2018/hyperlinkcolor" val="tx"/>
                    </a:ext>
                  </a:extLst>
                </a:hlinkClick>
              </a:rPr>
              <a:t>CrewScout</a:t>
            </a:r>
            <a:r>
              <a:rPr kumimoji="0" lang="en-US" sz="18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(idir.uta.edu/crewscout)  Expert team finding by skyline groups</a:t>
            </a:r>
          </a:p>
          <a:p>
            <a:pPr marL="285750" marR="0" lvl="0" indent="-285750" algn="l" defTabSz="686047" rtl="0" eaLnBrk="1" fontAlgn="auto" latinLnBrk="0" hangingPunct="1">
              <a:lnSpc>
                <a:spcPct val="100000"/>
              </a:lnSpc>
              <a:spcBef>
                <a:spcPts val="0"/>
              </a:spcBef>
              <a:spcAft>
                <a:spcPts val="0"/>
              </a:spcAft>
              <a:buClrTx/>
              <a:buSzTx/>
              <a:buFont typeface="Courier New" charset="0"/>
              <a:buChar char="o"/>
              <a:tabLst/>
              <a:defRPr/>
            </a:pPr>
            <a:r>
              <a:rPr kumimoji="0" lang="en-US" sz="1800" b="0" i="0" u="none" strike="noStrike" kern="1200" cap="none" spc="0" normalizeH="0" baseline="0" noProof="0" dirty="0">
                <a:ln>
                  <a:noFill/>
                </a:ln>
                <a:solidFill>
                  <a:srgbClr val="13409F"/>
                </a:solidFill>
                <a:effectLst/>
                <a:uLnTx/>
                <a:uFillTx/>
                <a:latin typeface="Open Sans" panose="020B0606030504020204" pitchFamily="34" charset="0"/>
                <a:ea typeface="Open Sans" panose="020B0606030504020204" pitchFamily="34" charset="0"/>
                <a:cs typeface="Open Sans" panose="020B0606030504020204" pitchFamily="34" charset="0"/>
                <a:hlinkClick r:id="rId9">
                  <a:extLst>
                    <a:ext uri="{A12FA001-AC4F-418D-AE19-62706E023703}">
                      <ahyp:hlinkClr xmlns:ahyp="http://schemas.microsoft.com/office/drawing/2018/hyperlinkcolor" val="tx"/>
                    </a:ext>
                  </a:extLst>
                </a:hlinkClick>
              </a:rPr>
              <a:t>ERQ: Entity-Relationship Query</a:t>
            </a:r>
            <a:r>
              <a:rPr kumimoji="0" lang="en-US" sz="1800" b="0" i="0" u="none" strike="noStrike" kern="1200" cap="none" spc="0" normalizeH="0" baseline="0" noProof="0" dirty="0">
                <a:ln>
                  <a:noFill/>
                </a:ln>
                <a:solidFill>
                  <a:srgbClr val="13409F"/>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US" sz="18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(idir.uta.edu/erq) Structured query on Wikipedia</a:t>
            </a:r>
          </a:p>
          <a:p>
            <a:pPr marL="285750" marR="0" lvl="0" indent="-285750" algn="l" defTabSz="686047" rtl="0" eaLnBrk="1" fontAlgn="auto" latinLnBrk="0" hangingPunct="1">
              <a:lnSpc>
                <a:spcPct val="100000"/>
              </a:lnSpc>
              <a:spcBef>
                <a:spcPts val="0"/>
              </a:spcBef>
              <a:spcAft>
                <a:spcPts val="0"/>
              </a:spcAft>
              <a:buClrTx/>
              <a:buSzTx/>
              <a:buFont typeface="Courier New" charset="0"/>
              <a:buChar char="o"/>
              <a:tabLst/>
              <a:defRPr/>
            </a:pPr>
            <a:r>
              <a:rPr kumimoji="0" lang="en-US" sz="1800" b="0" i="0" u="none" strike="noStrike" kern="1200" cap="none" spc="0" normalizeH="0" baseline="0" noProof="0" dirty="0">
                <a:ln>
                  <a:noFill/>
                </a:ln>
                <a:solidFill>
                  <a:srgbClr val="13409F"/>
                </a:solidFill>
                <a:effectLst/>
                <a:uLnTx/>
                <a:uFillTx/>
                <a:latin typeface="Open Sans" panose="020B0606030504020204" pitchFamily="34" charset="0"/>
                <a:ea typeface="Open Sans" panose="020B0606030504020204" pitchFamily="34" charset="0"/>
                <a:cs typeface="Open Sans" panose="020B0606030504020204" pitchFamily="34" charset="0"/>
                <a:hlinkClick r:id="rId10">
                  <a:extLst>
                    <a:ext uri="{A12FA001-AC4F-418D-AE19-62706E023703}">
                      <ahyp:hlinkClr xmlns:ahyp="http://schemas.microsoft.com/office/drawing/2018/hyperlinkcolor" val="tx"/>
                    </a:ext>
                  </a:extLst>
                </a:hlinkClick>
              </a:rPr>
              <a:t>Facetedpedia</a:t>
            </a:r>
            <a:r>
              <a:rPr kumimoji="0" lang="en-US" sz="18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(idir.uta.edu/facetedpedia) Faceted search interface for Wikipedia</a:t>
            </a:r>
          </a:p>
          <a:p>
            <a:pPr marL="285750" marR="0" lvl="0" indent="-285750" algn="l" defTabSz="686047" rtl="0" eaLnBrk="1" fontAlgn="auto" latinLnBrk="0" hangingPunct="1">
              <a:lnSpc>
                <a:spcPct val="100000"/>
              </a:lnSpc>
              <a:spcBef>
                <a:spcPts val="0"/>
              </a:spcBef>
              <a:spcAft>
                <a:spcPts val="0"/>
              </a:spcAft>
              <a:buClrTx/>
              <a:buSzTx/>
              <a:buFont typeface="Courier New" charset="0"/>
              <a:buChar char="o"/>
              <a:tabLst/>
              <a:defRPr/>
            </a:pPr>
            <a:r>
              <a:rPr kumimoji="0" lang="en-US" sz="1800" b="0" i="0" u="none" strike="noStrike" kern="1200" cap="none" spc="0" normalizeH="0" baseline="0" noProof="0" dirty="0">
                <a:ln>
                  <a:noFill/>
                </a:ln>
                <a:solidFill>
                  <a:srgbClr val="13409F"/>
                </a:solidFill>
                <a:effectLst/>
                <a:uLnTx/>
                <a:uFillTx/>
                <a:latin typeface="Open Sans" panose="020B0606030504020204" pitchFamily="34" charset="0"/>
                <a:ea typeface="Open Sans" panose="020B0606030504020204" pitchFamily="34" charset="0"/>
                <a:cs typeface="Open Sans" panose="020B0606030504020204" pitchFamily="34" charset="0"/>
                <a:hlinkClick r:id="rId11">
                  <a:extLst>
                    <a:ext uri="{A12FA001-AC4F-418D-AE19-62706E023703}">
                      <ahyp:hlinkClr xmlns:ahyp="http://schemas.microsoft.com/office/drawing/2018/hyperlinkcolor" val="tx"/>
                    </a:ext>
                  </a:extLst>
                </a:hlinkClick>
              </a:rPr>
              <a:t>FactWatcher</a:t>
            </a:r>
            <a:r>
              <a:rPr kumimoji="0" lang="en-US" sz="18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(idir.uta.edu/factwatcher) Fact-finding from real-world events</a:t>
            </a:r>
          </a:p>
          <a:p>
            <a:pPr marL="285750" lvl="0" indent="-285750" defTabSz="686047">
              <a:buFont typeface="Courier New" charset="0"/>
              <a:buChar char="o"/>
              <a:defRPr/>
            </a:pPr>
            <a:r>
              <a:rPr lang="en-US" dirty="0">
                <a:solidFill>
                  <a:srgbClr val="13409F"/>
                </a:solidFill>
                <a:latin typeface="Open Sans" panose="020B0606030504020204" pitchFamily="34" charset="0"/>
                <a:ea typeface="Open Sans" panose="020B0606030504020204" pitchFamily="34" charset="0"/>
                <a:cs typeface="Open Sans" panose="020B0606030504020204" pitchFamily="34" charset="0"/>
                <a:hlinkClick r:id="rId12">
                  <a:extLst>
                    <a:ext uri="{A12FA001-AC4F-418D-AE19-62706E023703}">
                      <ahyp:hlinkClr xmlns:ahyp="http://schemas.microsoft.com/office/drawing/2018/hyperlinkcolor" val="tx"/>
                    </a:ext>
                  </a:extLst>
                </a:hlinkClick>
              </a:rPr>
              <a:t>FrameAnnotator</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idir.uta.edu</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t>
            </a:r>
            <a:r>
              <a:rPr lang="en-US"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frameannotator</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Frame annotation tool</a:t>
            </a:r>
            <a:endParaRPr kumimoji="0" lang="en-US" sz="18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285750" marR="0" lvl="0" indent="-285750" algn="l" defTabSz="686047" rtl="0" eaLnBrk="1" fontAlgn="auto" latinLnBrk="0" hangingPunct="1">
              <a:lnSpc>
                <a:spcPct val="100000"/>
              </a:lnSpc>
              <a:spcBef>
                <a:spcPts val="0"/>
              </a:spcBef>
              <a:spcAft>
                <a:spcPts val="0"/>
              </a:spcAft>
              <a:buClrTx/>
              <a:buSzTx/>
              <a:buFont typeface="Courier New" charset="0"/>
              <a:buChar char="o"/>
              <a:tabLst/>
              <a:defRPr/>
            </a:pPr>
            <a:r>
              <a:rPr kumimoji="0" lang="en-US" sz="1800" b="0" i="0" u="none" strike="noStrike" kern="1200" cap="none" spc="0" normalizeH="0" baseline="0" noProof="0" dirty="0">
                <a:ln>
                  <a:noFill/>
                </a:ln>
                <a:solidFill>
                  <a:srgbClr val="13409F"/>
                </a:solidFill>
                <a:effectLst/>
                <a:uLnTx/>
                <a:uFillTx/>
                <a:latin typeface="Open Sans" panose="020B0606030504020204" pitchFamily="34" charset="0"/>
                <a:ea typeface="Open Sans" panose="020B0606030504020204" pitchFamily="34" charset="0"/>
                <a:cs typeface="Open Sans" panose="020B0606030504020204" pitchFamily="34" charset="0"/>
                <a:hlinkClick r:id="rId13">
                  <a:extLst>
                    <a:ext uri="{A12FA001-AC4F-418D-AE19-62706E023703}">
                      <ahyp:hlinkClr xmlns:ahyp="http://schemas.microsoft.com/office/drawing/2018/hyperlinkcolor" val="tx"/>
                    </a:ext>
                  </a:extLst>
                </a:hlinkClick>
              </a:rPr>
              <a:t>GQBE</a:t>
            </a:r>
            <a:r>
              <a:rPr kumimoji="0" lang="en-US" sz="18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(idir.uta.edu/gqbe)  Graph query by example</a:t>
            </a:r>
          </a:p>
          <a:p>
            <a:pPr marL="285750" marR="0" lvl="0" indent="-285750" algn="l" defTabSz="686047" rtl="0" eaLnBrk="1" fontAlgn="auto" latinLnBrk="0" hangingPunct="1">
              <a:lnSpc>
                <a:spcPct val="100000"/>
              </a:lnSpc>
              <a:spcBef>
                <a:spcPts val="0"/>
              </a:spcBef>
              <a:spcAft>
                <a:spcPts val="0"/>
              </a:spcAft>
              <a:buClrTx/>
              <a:buSzTx/>
              <a:buFont typeface="Courier New" charset="0"/>
              <a:buChar char="o"/>
              <a:tabLst/>
              <a:defRPr/>
            </a:pPr>
            <a:r>
              <a:rPr kumimoji="0" lang="en-US" sz="1800" b="0" i="0" u="none" strike="noStrike" kern="1200" cap="none" spc="0" normalizeH="0" baseline="0" noProof="0" dirty="0">
                <a:ln>
                  <a:noFill/>
                </a:ln>
                <a:solidFill>
                  <a:srgbClr val="13409F"/>
                </a:solidFill>
                <a:effectLst/>
                <a:uLnTx/>
                <a:uFillTx/>
                <a:latin typeface="Open Sans" panose="020B0606030504020204" pitchFamily="34" charset="0"/>
                <a:ea typeface="Open Sans" panose="020B0606030504020204" pitchFamily="34" charset="0"/>
                <a:cs typeface="Open Sans" panose="020B0606030504020204" pitchFamily="34" charset="0"/>
                <a:hlinkClick r:id="rId14">
                  <a:extLst>
                    <a:ext uri="{A12FA001-AC4F-418D-AE19-62706E023703}">
                      <ahyp:hlinkClr xmlns:ahyp="http://schemas.microsoft.com/office/drawing/2018/hyperlinkcolor" val="tx"/>
                    </a:ext>
                  </a:extLst>
                </a:hlinkClick>
              </a:rPr>
              <a:t>Orion</a:t>
            </a:r>
            <a:r>
              <a:rPr kumimoji="0" lang="en-US" sz="1800" b="0" i="0" u="none" strike="noStrike" kern="1200" cap="none" spc="0" normalizeH="0" baseline="0" noProof="0" dirty="0">
                <a:ln>
                  <a:noFill/>
                </a:ln>
                <a:solidFill>
                  <a:srgbClr val="0000FF"/>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US" sz="1800" b="0" i="0" u="none" strike="noStrike" kern="1200" cap="none" spc="0" normalizeH="0" baseline="0" noProof="0" dirty="0">
                <a:ln>
                  <a:noFill/>
                </a:ln>
                <a:effectLst/>
                <a:uLnTx/>
                <a:uFillTx/>
                <a:latin typeface="Open Sans" panose="020B0606030504020204" pitchFamily="34" charset="0"/>
                <a:ea typeface="Open Sans" panose="020B0606030504020204" pitchFamily="34" charset="0"/>
                <a:cs typeface="Open Sans" panose="020B0606030504020204" pitchFamily="34" charset="0"/>
              </a:rPr>
              <a:t>(</a:t>
            </a:r>
            <a:r>
              <a:rPr kumimoji="0" lang="en-US" sz="18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idir.uta.edu/orion)  Auto-suggestion for interactive graph query formulation</a:t>
            </a:r>
          </a:p>
          <a:p>
            <a:pPr marL="285750" marR="0" lvl="0" indent="-285750" algn="l" defTabSz="686047" rtl="0" eaLnBrk="1" fontAlgn="auto" latinLnBrk="0" hangingPunct="1">
              <a:lnSpc>
                <a:spcPct val="100000"/>
              </a:lnSpc>
              <a:spcBef>
                <a:spcPts val="0"/>
              </a:spcBef>
              <a:spcAft>
                <a:spcPts val="0"/>
              </a:spcAft>
              <a:buClrTx/>
              <a:buSzTx/>
              <a:buFont typeface="Courier New" charset="0"/>
              <a:buChar char="o"/>
              <a:tabLst/>
              <a:defRPr/>
            </a:pPr>
            <a:r>
              <a:rPr kumimoji="0" lang="en-US" sz="1800" b="0" i="0" u="none" strike="noStrike" kern="1200" cap="none" spc="0" normalizeH="0" baseline="0" noProof="0" dirty="0">
                <a:ln>
                  <a:noFill/>
                </a:ln>
                <a:solidFill>
                  <a:srgbClr val="13409F"/>
                </a:solidFill>
                <a:effectLst/>
                <a:uLnTx/>
                <a:uFillTx/>
                <a:latin typeface="Open Sans" panose="020B0606030504020204" pitchFamily="34" charset="0"/>
                <a:ea typeface="Open Sans" panose="020B0606030504020204" pitchFamily="34" charset="0"/>
                <a:cs typeface="Open Sans" panose="020B0606030504020204" pitchFamily="34" charset="0"/>
                <a:hlinkClick r:id="rId15">
                  <a:extLst>
                    <a:ext uri="{A12FA001-AC4F-418D-AE19-62706E023703}">
                      <ahyp:hlinkClr xmlns:ahyp="http://schemas.microsoft.com/office/drawing/2018/hyperlinkcolor" val="tx"/>
                    </a:ext>
                  </a:extLst>
                </a:hlinkClick>
              </a:rPr>
              <a:t>TableView</a:t>
            </a:r>
            <a:r>
              <a:rPr kumimoji="0" lang="en-US" sz="18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Generating preview tables for knowledge graphs</a:t>
            </a:r>
          </a:p>
          <a:p>
            <a:pPr marL="285750" marR="0" lvl="0" indent="-285750" algn="l" defTabSz="686047" rtl="0" eaLnBrk="1" fontAlgn="auto" latinLnBrk="0" hangingPunct="1">
              <a:lnSpc>
                <a:spcPct val="100000"/>
              </a:lnSpc>
              <a:spcBef>
                <a:spcPts val="0"/>
              </a:spcBef>
              <a:spcAft>
                <a:spcPts val="0"/>
              </a:spcAft>
              <a:buClrTx/>
              <a:buSzTx/>
              <a:buFont typeface="Courier New" charset="0"/>
              <a:buChar char="o"/>
              <a:tabLst/>
              <a:defRPr/>
            </a:pPr>
            <a:r>
              <a:rPr kumimoji="0" lang="en-US" sz="1800" b="0" i="0" u="none" strike="noStrike" kern="1200" cap="none" spc="0" normalizeH="0" baseline="0" noProof="0" dirty="0">
                <a:ln>
                  <a:noFill/>
                </a:ln>
                <a:solidFill>
                  <a:srgbClr val="13409F"/>
                </a:solidFill>
                <a:effectLst/>
                <a:uLnTx/>
                <a:uFillTx/>
                <a:latin typeface="Open Sans" panose="020B0606030504020204" pitchFamily="34" charset="0"/>
                <a:ea typeface="Open Sans" panose="020B0606030504020204" pitchFamily="34" charset="0"/>
                <a:cs typeface="Open Sans" panose="020B0606030504020204" pitchFamily="34" charset="0"/>
                <a:hlinkClick r:id="rId15">
                  <a:extLst>
                    <a:ext uri="{A12FA001-AC4F-418D-AE19-62706E023703}">
                      <ahyp:hlinkClr xmlns:ahyp="http://schemas.microsoft.com/office/drawing/2018/hyperlinkcolor" val="tx"/>
                    </a:ext>
                  </a:extLst>
                </a:hlinkClick>
              </a:rPr>
              <a:t>Maverick</a:t>
            </a:r>
            <a:r>
              <a:rPr kumimoji="0" lang="en-US" sz="18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Exceptional fact finding from knowledge graphs</a:t>
            </a:r>
          </a:p>
        </p:txBody>
      </p:sp>
      <p:sp>
        <p:nvSpPr>
          <p:cNvPr id="10" name="Slide Number Placeholder 3">
            <a:extLst>
              <a:ext uri="{FF2B5EF4-FFF2-40B4-BE49-F238E27FC236}">
                <a16:creationId xmlns:a16="http://schemas.microsoft.com/office/drawing/2014/main" id="{AC708175-9646-2140-A1BF-7D3CC4C3A55B}"/>
              </a:ext>
            </a:extLst>
          </p:cNvPr>
          <p:cNvSpPr>
            <a:spLocks noGrp="1"/>
          </p:cNvSpPr>
          <p:nvPr>
            <p:ph type="sldNum" sz="quarter" idx="10"/>
          </p:nvPr>
        </p:nvSpPr>
        <p:spPr>
          <a:xfrm>
            <a:off x="7078054" y="4868863"/>
            <a:ext cx="2057400" cy="274637"/>
          </a:xfrm>
        </p:spPr>
        <p:txBody>
          <a:bodyPr/>
          <a:lstStyle/>
          <a:p>
            <a:pPr marL="0" marR="0" lvl="0" indent="0" algn="r" defTabSz="686047" rtl="0" eaLnBrk="1" fontAlgn="auto" latinLnBrk="0" hangingPunct="1">
              <a:lnSpc>
                <a:spcPct val="100000"/>
              </a:lnSpc>
              <a:spcBef>
                <a:spcPts val="0"/>
              </a:spcBef>
              <a:spcAft>
                <a:spcPts val="0"/>
              </a:spcAft>
              <a:buClrTx/>
              <a:buSzTx/>
              <a:buFontTx/>
              <a:buNone/>
              <a:tabLst/>
              <a:defRPr/>
            </a:pPr>
            <a:fld id="{FC2EED17-1836-6142-A4B1-ABB9C7C22E41}" type="slidenum">
              <a:rPr kumimoji="0" lang="en-US" sz="1600" b="1" i="0" u="none" strike="noStrike" kern="1200" cap="none" spc="0" normalizeH="0" baseline="0" noProof="0" smtClean="0">
                <a:ln>
                  <a:noFill/>
                </a:ln>
                <a:solidFill>
                  <a:srgbClr val="000000"/>
                </a:solidFill>
                <a:effectLst/>
                <a:uLnTx/>
                <a:uFillTx/>
                <a:latin typeface="Segoe UI"/>
                <a:ea typeface="+mn-ea"/>
                <a:cs typeface="+mn-cs"/>
              </a:rPr>
              <a:pPr marL="0" marR="0" lvl="0" indent="0" algn="r" defTabSz="686047" rtl="0" eaLnBrk="1" fontAlgn="auto" latinLnBrk="0" hangingPunct="1">
                <a:lnSpc>
                  <a:spcPct val="100000"/>
                </a:lnSpc>
                <a:spcBef>
                  <a:spcPts val="0"/>
                </a:spcBef>
                <a:spcAft>
                  <a:spcPts val="0"/>
                </a:spcAft>
                <a:buClrTx/>
                <a:buSzTx/>
                <a:buFontTx/>
                <a:buNone/>
                <a:tabLst/>
                <a:defRPr/>
              </a:pPr>
              <a:t>67</a:t>
            </a:fld>
            <a:endParaRPr kumimoji="0" lang="en-US" sz="1600" b="1"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384748742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2"/>
          <p:cNvSpPr txBox="1">
            <a:spLocks/>
          </p:cNvSpPr>
          <p:nvPr/>
        </p:nvSpPr>
        <p:spPr>
          <a:xfrm>
            <a:off x="41325849" y="36204713"/>
            <a:ext cx="8329291" cy="1103144"/>
          </a:xfrm>
          <a:prstGeom prst="rect">
            <a:avLst/>
          </a:prstGeom>
        </p:spPr>
        <p:txBody>
          <a:bodyPr vert="horz" lIns="417488" tIns="208744" rIns="417488" bIns="208744" rtlCol="0" anchor="ctr"/>
          <a:lstStyle>
            <a:defPPr>
              <a:defRPr lang="en-US"/>
            </a:defPPr>
            <a:lvl1pPr marL="0" algn="l" defTabSz="4174876" rtl="0" eaLnBrk="1" latinLnBrk="0" hangingPunct="1">
              <a:defRPr sz="5500" kern="1200">
                <a:solidFill>
                  <a:schemeClr val="tx1">
                    <a:tint val="75000"/>
                  </a:schemeClr>
                </a:solidFill>
                <a:latin typeface="+mn-lt"/>
                <a:ea typeface="+mn-ea"/>
                <a:cs typeface="+mn-cs"/>
              </a:defRPr>
            </a:lvl1pPr>
            <a:lvl2pPr marL="2087438" algn="l" defTabSz="4174876" rtl="0" eaLnBrk="1" latinLnBrk="0" hangingPunct="1">
              <a:defRPr sz="8200" kern="1200">
                <a:solidFill>
                  <a:schemeClr val="tx1"/>
                </a:solidFill>
                <a:latin typeface="+mn-lt"/>
                <a:ea typeface="+mn-ea"/>
                <a:cs typeface="+mn-cs"/>
              </a:defRPr>
            </a:lvl2pPr>
            <a:lvl3pPr marL="4174876" algn="l" defTabSz="4174876" rtl="0" eaLnBrk="1" latinLnBrk="0" hangingPunct="1">
              <a:defRPr sz="8200" kern="1200">
                <a:solidFill>
                  <a:schemeClr val="tx1"/>
                </a:solidFill>
                <a:latin typeface="+mn-lt"/>
                <a:ea typeface="+mn-ea"/>
                <a:cs typeface="+mn-cs"/>
              </a:defRPr>
            </a:lvl3pPr>
            <a:lvl4pPr marL="6262314" algn="l" defTabSz="4174876" rtl="0" eaLnBrk="1" latinLnBrk="0" hangingPunct="1">
              <a:defRPr sz="8200" kern="1200">
                <a:solidFill>
                  <a:schemeClr val="tx1"/>
                </a:solidFill>
                <a:latin typeface="+mn-lt"/>
                <a:ea typeface="+mn-ea"/>
                <a:cs typeface="+mn-cs"/>
              </a:defRPr>
            </a:lvl4pPr>
            <a:lvl5pPr marL="8349752" algn="l" defTabSz="4174876" rtl="0" eaLnBrk="1" latinLnBrk="0" hangingPunct="1">
              <a:defRPr sz="8200" kern="1200">
                <a:solidFill>
                  <a:schemeClr val="tx1"/>
                </a:solidFill>
                <a:latin typeface="+mn-lt"/>
                <a:ea typeface="+mn-ea"/>
                <a:cs typeface="+mn-cs"/>
              </a:defRPr>
            </a:lvl5pPr>
            <a:lvl6pPr marL="10437190" algn="l" defTabSz="4174876" rtl="0" eaLnBrk="1" latinLnBrk="0" hangingPunct="1">
              <a:defRPr sz="8200" kern="1200">
                <a:solidFill>
                  <a:schemeClr val="tx1"/>
                </a:solidFill>
                <a:latin typeface="+mn-lt"/>
                <a:ea typeface="+mn-ea"/>
                <a:cs typeface="+mn-cs"/>
              </a:defRPr>
            </a:lvl6pPr>
            <a:lvl7pPr marL="12524628" algn="l" defTabSz="4174876" rtl="0" eaLnBrk="1" latinLnBrk="0" hangingPunct="1">
              <a:defRPr sz="8200" kern="1200">
                <a:solidFill>
                  <a:schemeClr val="tx1"/>
                </a:solidFill>
                <a:latin typeface="+mn-lt"/>
                <a:ea typeface="+mn-ea"/>
                <a:cs typeface="+mn-cs"/>
              </a:defRPr>
            </a:lvl7pPr>
            <a:lvl8pPr marL="14612066" algn="l" defTabSz="4174876" rtl="0" eaLnBrk="1" latinLnBrk="0" hangingPunct="1">
              <a:defRPr sz="8200" kern="1200">
                <a:solidFill>
                  <a:schemeClr val="tx1"/>
                </a:solidFill>
                <a:latin typeface="+mn-lt"/>
                <a:ea typeface="+mn-ea"/>
                <a:cs typeface="+mn-cs"/>
              </a:defRPr>
            </a:lvl8pPr>
            <a:lvl9pPr marL="16699504" algn="l" defTabSz="4174876" rtl="0" eaLnBrk="1" latinLnBrk="0" hangingPunct="1">
              <a:defRPr sz="8200" kern="1200">
                <a:solidFill>
                  <a:schemeClr val="tx1"/>
                </a:solidFill>
                <a:latin typeface="+mn-lt"/>
                <a:ea typeface="+mn-ea"/>
                <a:cs typeface="+mn-cs"/>
              </a:defRPr>
            </a:lvl9pPr>
          </a:lstStyle>
          <a:p>
            <a:pPr marL="0" marR="0" lvl="0" indent="0" algn="l" defTabSz="4174876"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srgbClr val="FF0000"/>
                </a:solidFill>
                <a:effectLst/>
                <a:uLnTx/>
                <a:uFillTx/>
                <a:latin typeface="Garamond" panose="02020404030301010803" pitchFamily="18" charset="0"/>
                <a:ea typeface="+mn-ea"/>
                <a:cs typeface="+mn-cs"/>
              </a:rPr>
              <a:t>System     </a:t>
            </a:r>
            <a:r>
              <a:rPr kumimoji="0" lang="en-US" sz="4000" b="0"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idir.uta.edu/claimbuster</a:t>
            </a:r>
          </a:p>
        </p:txBody>
      </p:sp>
      <p:pic>
        <p:nvPicPr>
          <p:cNvPr id="7" name="Picture 6"/>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6514418" y="37124977"/>
            <a:ext cx="3362768" cy="2683987"/>
          </a:xfrm>
          <a:prstGeom prst="rect">
            <a:avLst/>
          </a:prstGeom>
        </p:spPr>
      </p:pic>
      <p:sp>
        <p:nvSpPr>
          <p:cNvPr id="8" name="Text Placeholder 2"/>
          <p:cNvSpPr txBox="1">
            <a:spLocks/>
          </p:cNvSpPr>
          <p:nvPr/>
        </p:nvSpPr>
        <p:spPr>
          <a:xfrm>
            <a:off x="41478249" y="36357113"/>
            <a:ext cx="8329291" cy="1103144"/>
          </a:xfrm>
          <a:prstGeom prst="rect">
            <a:avLst/>
          </a:prstGeom>
        </p:spPr>
        <p:txBody>
          <a:bodyPr vert="horz" lIns="417488" tIns="208744" rIns="417488" bIns="208744" rtlCol="0" anchor="ctr"/>
          <a:lstStyle>
            <a:defPPr>
              <a:defRPr lang="en-US"/>
            </a:defPPr>
            <a:lvl1pPr marL="0" algn="l" defTabSz="4174876" rtl="0" eaLnBrk="1" latinLnBrk="0" hangingPunct="1">
              <a:defRPr sz="5500" kern="1200">
                <a:solidFill>
                  <a:schemeClr val="tx1">
                    <a:tint val="75000"/>
                  </a:schemeClr>
                </a:solidFill>
                <a:latin typeface="+mn-lt"/>
                <a:ea typeface="+mn-ea"/>
                <a:cs typeface="+mn-cs"/>
              </a:defRPr>
            </a:lvl1pPr>
            <a:lvl2pPr marL="2087438" algn="l" defTabSz="4174876" rtl="0" eaLnBrk="1" latinLnBrk="0" hangingPunct="1">
              <a:defRPr sz="8200" kern="1200">
                <a:solidFill>
                  <a:schemeClr val="tx1"/>
                </a:solidFill>
                <a:latin typeface="+mn-lt"/>
                <a:ea typeface="+mn-ea"/>
                <a:cs typeface="+mn-cs"/>
              </a:defRPr>
            </a:lvl2pPr>
            <a:lvl3pPr marL="4174876" algn="l" defTabSz="4174876" rtl="0" eaLnBrk="1" latinLnBrk="0" hangingPunct="1">
              <a:defRPr sz="8200" kern="1200">
                <a:solidFill>
                  <a:schemeClr val="tx1"/>
                </a:solidFill>
                <a:latin typeface="+mn-lt"/>
                <a:ea typeface="+mn-ea"/>
                <a:cs typeface="+mn-cs"/>
              </a:defRPr>
            </a:lvl3pPr>
            <a:lvl4pPr marL="6262314" algn="l" defTabSz="4174876" rtl="0" eaLnBrk="1" latinLnBrk="0" hangingPunct="1">
              <a:defRPr sz="8200" kern="1200">
                <a:solidFill>
                  <a:schemeClr val="tx1"/>
                </a:solidFill>
                <a:latin typeface="+mn-lt"/>
                <a:ea typeface="+mn-ea"/>
                <a:cs typeface="+mn-cs"/>
              </a:defRPr>
            </a:lvl4pPr>
            <a:lvl5pPr marL="8349752" algn="l" defTabSz="4174876" rtl="0" eaLnBrk="1" latinLnBrk="0" hangingPunct="1">
              <a:defRPr sz="8200" kern="1200">
                <a:solidFill>
                  <a:schemeClr val="tx1"/>
                </a:solidFill>
                <a:latin typeface="+mn-lt"/>
                <a:ea typeface="+mn-ea"/>
                <a:cs typeface="+mn-cs"/>
              </a:defRPr>
            </a:lvl5pPr>
            <a:lvl6pPr marL="10437190" algn="l" defTabSz="4174876" rtl="0" eaLnBrk="1" latinLnBrk="0" hangingPunct="1">
              <a:defRPr sz="8200" kern="1200">
                <a:solidFill>
                  <a:schemeClr val="tx1"/>
                </a:solidFill>
                <a:latin typeface="+mn-lt"/>
                <a:ea typeface="+mn-ea"/>
                <a:cs typeface="+mn-cs"/>
              </a:defRPr>
            </a:lvl6pPr>
            <a:lvl7pPr marL="12524628" algn="l" defTabSz="4174876" rtl="0" eaLnBrk="1" latinLnBrk="0" hangingPunct="1">
              <a:defRPr sz="8200" kern="1200">
                <a:solidFill>
                  <a:schemeClr val="tx1"/>
                </a:solidFill>
                <a:latin typeface="+mn-lt"/>
                <a:ea typeface="+mn-ea"/>
                <a:cs typeface="+mn-cs"/>
              </a:defRPr>
            </a:lvl7pPr>
            <a:lvl8pPr marL="14612066" algn="l" defTabSz="4174876" rtl="0" eaLnBrk="1" latinLnBrk="0" hangingPunct="1">
              <a:defRPr sz="8200" kern="1200">
                <a:solidFill>
                  <a:schemeClr val="tx1"/>
                </a:solidFill>
                <a:latin typeface="+mn-lt"/>
                <a:ea typeface="+mn-ea"/>
                <a:cs typeface="+mn-cs"/>
              </a:defRPr>
            </a:lvl8pPr>
            <a:lvl9pPr marL="16699504" algn="l" defTabSz="4174876" rtl="0" eaLnBrk="1" latinLnBrk="0" hangingPunct="1">
              <a:defRPr sz="8200" kern="1200">
                <a:solidFill>
                  <a:schemeClr val="tx1"/>
                </a:solidFill>
                <a:latin typeface="+mn-lt"/>
                <a:ea typeface="+mn-ea"/>
                <a:cs typeface="+mn-cs"/>
              </a:defRPr>
            </a:lvl9pPr>
          </a:lstStyle>
          <a:p>
            <a:pPr marL="0" marR="0" lvl="0" indent="0" algn="l" defTabSz="4174876"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srgbClr val="FF0000"/>
                </a:solidFill>
                <a:effectLst/>
                <a:uLnTx/>
                <a:uFillTx/>
                <a:latin typeface="Garamond" panose="02020404030301010803" pitchFamily="18" charset="0"/>
                <a:ea typeface="+mn-ea"/>
                <a:cs typeface="+mn-cs"/>
              </a:rPr>
              <a:t>System     </a:t>
            </a:r>
            <a:r>
              <a:rPr kumimoji="0" lang="en-US" sz="4000" b="0"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idir.uta.edu/claimbuster</a:t>
            </a:r>
          </a:p>
        </p:txBody>
      </p:sp>
      <p:pic>
        <p:nvPicPr>
          <p:cNvPr id="9" name="Picture 8"/>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6666818" y="37277377"/>
            <a:ext cx="3362768" cy="2683987"/>
          </a:xfrm>
          <a:prstGeom prst="rect">
            <a:avLst/>
          </a:prstGeom>
        </p:spPr>
      </p:pic>
      <p:sp>
        <p:nvSpPr>
          <p:cNvPr id="2" name="Title 1"/>
          <p:cNvSpPr>
            <a:spLocks noGrp="1"/>
          </p:cNvSpPr>
          <p:nvPr>
            <p:ph type="title"/>
          </p:nvPr>
        </p:nvSpPr>
        <p:spPr>
          <a:xfrm>
            <a:off x="389436" y="171450"/>
            <a:ext cx="8363938" cy="609398"/>
          </a:xfrm>
        </p:spPr>
        <p:txBody>
          <a:bodyPr/>
          <a:lstStyle/>
          <a:p>
            <a:r>
              <a:rPr lang="en-US" dirty="0"/>
              <a:t>Current IDIR Students</a:t>
            </a:r>
          </a:p>
        </p:txBody>
      </p:sp>
      <p:pic>
        <p:nvPicPr>
          <p:cNvPr id="13" name="Picture 2" descr="http://idir-server2.uta.edu/claimbuster/static/img/claimbuster_wout_text.png"/>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45877649" y="1875927"/>
            <a:ext cx="3292931" cy="2890347"/>
          </a:xfrm>
          <a:prstGeom prst="rect">
            <a:avLst/>
          </a:prstGeom>
          <a:noFill/>
          <a:extLst>
            <a:ext uri="{909E8E84-426E-40DD-AFC4-6F175D3DCCD1}">
              <a14:hiddenFill xmlns:a14="http://schemas.microsoft.com/office/drawing/2010/main">
                <a:solidFill>
                  <a:srgbClr val="FFFFFF"/>
                </a:solidFill>
              </a14:hiddenFill>
            </a:ext>
          </a:extLst>
        </p:spPr>
      </p:pic>
      <p:sp>
        <p:nvSpPr>
          <p:cNvPr id="10" name="Slide Number Placeholder 3">
            <a:extLst>
              <a:ext uri="{FF2B5EF4-FFF2-40B4-BE49-F238E27FC236}">
                <a16:creationId xmlns:a16="http://schemas.microsoft.com/office/drawing/2014/main" id="{AC708175-9646-2140-A1BF-7D3CC4C3A55B}"/>
              </a:ext>
            </a:extLst>
          </p:cNvPr>
          <p:cNvSpPr>
            <a:spLocks noGrp="1"/>
          </p:cNvSpPr>
          <p:nvPr>
            <p:ph type="sldNum" sz="quarter" idx="10"/>
          </p:nvPr>
        </p:nvSpPr>
        <p:spPr>
          <a:xfrm>
            <a:off x="7078054" y="4868863"/>
            <a:ext cx="2057400" cy="274637"/>
          </a:xfrm>
        </p:spPr>
        <p:txBody>
          <a:bodyPr/>
          <a:lstStyle/>
          <a:p>
            <a:pPr marL="0" marR="0" lvl="0" indent="0" algn="r" defTabSz="686047" rtl="0" eaLnBrk="1" fontAlgn="auto" latinLnBrk="0" hangingPunct="1">
              <a:lnSpc>
                <a:spcPct val="100000"/>
              </a:lnSpc>
              <a:spcBef>
                <a:spcPts val="0"/>
              </a:spcBef>
              <a:spcAft>
                <a:spcPts val="0"/>
              </a:spcAft>
              <a:buClrTx/>
              <a:buSzTx/>
              <a:buFontTx/>
              <a:buNone/>
              <a:tabLst/>
              <a:defRPr/>
            </a:pPr>
            <a:fld id="{FC2EED17-1836-6142-A4B1-ABB9C7C22E41}" type="slidenum">
              <a:rPr kumimoji="0" lang="en-US" sz="1600" b="1" i="0" u="none" strike="noStrike" kern="1200" cap="none" spc="0" normalizeH="0" baseline="0" noProof="0" smtClean="0">
                <a:ln>
                  <a:noFill/>
                </a:ln>
                <a:solidFill>
                  <a:srgbClr val="000000"/>
                </a:solidFill>
                <a:effectLst/>
                <a:uLnTx/>
                <a:uFillTx/>
                <a:latin typeface="Segoe UI"/>
                <a:ea typeface="+mn-ea"/>
                <a:cs typeface="+mn-cs"/>
              </a:rPr>
              <a:pPr marL="0" marR="0" lvl="0" indent="0" algn="r" defTabSz="686047" rtl="0" eaLnBrk="1" fontAlgn="auto" latinLnBrk="0" hangingPunct="1">
                <a:lnSpc>
                  <a:spcPct val="100000"/>
                </a:lnSpc>
                <a:spcBef>
                  <a:spcPts val="0"/>
                </a:spcBef>
                <a:spcAft>
                  <a:spcPts val="0"/>
                </a:spcAft>
                <a:buClrTx/>
                <a:buSzTx/>
                <a:buFontTx/>
                <a:buNone/>
                <a:tabLst/>
                <a:defRPr/>
              </a:pPr>
              <a:t>68</a:t>
            </a:fld>
            <a:endParaRPr kumimoji="0" lang="en-US" sz="1600" b="1" i="0" u="none" strike="noStrike" kern="1200" cap="none" spc="0" normalizeH="0" baseline="0" noProof="0" dirty="0">
              <a:ln>
                <a:noFill/>
              </a:ln>
              <a:solidFill>
                <a:srgbClr val="000000"/>
              </a:solidFill>
              <a:effectLst/>
              <a:uLnTx/>
              <a:uFillTx/>
              <a:latin typeface="Segoe UI"/>
              <a:ea typeface="+mn-ea"/>
              <a:cs typeface="+mn-cs"/>
            </a:endParaRPr>
          </a:p>
        </p:txBody>
      </p:sp>
      <p:sp>
        <p:nvSpPr>
          <p:cNvPr id="11" name="TextBox 10">
            <a:extLst>
              <a:ext uri="{FF2B5EF4-FFF2-40B4-BE49-F238E27FC236}">
                <a16:creationId xmlns:a16="http://schemas.microsoft.com/office/drawing/2014/main" id="{DC9E1EC3-8A0F-8343-9561-EA213AF80EE2}"/>
              </a:ext>
            </a:extLst>
          </p:cNvPr>
          <p:cNvSpPr txBox="1"/>
          <p:nvPr/>
        </p:nvSpPr>
        <p:spPr>
          <a:xfrm>
            <a:off x="668382" y="2247115"/>
            <a:ext cx="681790" cy="430887"/>
          </a:xfrm>
          <a:prstGeom prst="rect">
            <a:avLst/>
          </a:prstGeom>
          <a:noFill/>
        </p:spPr>
        <p:txBody>
          <a:bodyPr wrap="none" lIns="0" tIns="0" rIns="0" bIns="0" rtlCol="0">
            <a:spAutoFit/>
          </a:bodyPr>
          <a:lstStyle/>
          <a:p>
            <a:pPr algn="ctr"/>
            <a:r>
              <a:rPr lang="en-US" dirty="0">
                <a:latin typeface="Garamond" panose="02020404030301010803" pitchFamily="18" charset="0"/>
              </a:rPr>
              <a:t>Farahnaz </a:t>
            </a:r>
          </a:p>
          <a:p>
            <a:pPr algn="ctr"/>
            <a:r>
              <a:rPr lang="en-US" dirty="0">
                <a:latin typeface="Garamond" panose="02020404030301010803" pitchFamily="18" charset="0"/>
              </a:rPr>
              <a:t>Akrami</a:t>
            </a:r>
            <a:endParaRPr lang="en-US" dirty="0">
              <a:gradFill>
                <a:gsLst>
                  <a:gs pos="0">
                    <a:schemeClr val="tx1">
                      <a:lumMod val="75000"/>
                      <a:lumOff val="25000"/>
                    </a:schemeClr>
                  </a:gs>
                  <a:gs pos="80000">
                    <a:schemeClr val="tx1">
                      <a:lumMod val="65000"/>
                      <a:lumOff val="35000"/>
                    </a:schemeClr>
                  </a:gs>
                </a:gsLst>
                <a:lin ang="16200000" scaled="0"/>
              </a:gradFill>
              <a:latin typeface="Garamond" panose="02020404030301010803" pitchFamily="18" charset="0"/>
            </a:endParaRPr>
          </a:p>
        </p:txBody>
      </p:sp>
      <p:sp>
        <p:nvSpPr>
          <p:cNvPr id="12" name="TextBox 11">
            <a:extLst>
              <a:ext uri="{FF2B5EF4-FFF2-40B4-BE49-F238E27FC236}">
                <a16:creationId xmlns:a16="http://schemas.microsoft.com/office/drawing/2014/main" id="{92A12224-C7EA-1847-8E25-38A0611DECE9}"/>
              </a:ext>
            </a:extLst>
          </p:cNvPr>
          <p:cNvSpPr txBox="1"/>
          <p:nvPr/>
        </p:nvSpPr>
        <p:spPr>
          <a:xfrm>
            <a:off x="1615025" y="2251626"/>
            <a:ext cx="479811" cy="430887"/>
          </a:xfrm>
          <a:prstGeom prst="rect">
            <a:avLst/>
          </a:prstGeom>
          <a:noFill/>
        </p:spPr>
        <p:txBody>
          <a:bodyPr wrap="none" lIns="0" tIns="0" rIns="0" bIns="0" rtlCol="0">
            <a:spAutoFit/>
          </a:bodyPr>
          <a:lstStyle/>
          <a:p>
            <a:pPr algn="ctr"/>
            <a:r>
              <a:rPr lang="en-US" dirty="0">
                <a:latin typeface="Garamond" panose="02020404030301010803" pitchFamily="18" charset="0"/>
              </a:rPr>
              <a:t>Fatma </a:t>
            </a:r>
          </a:p>
          <a:p>
            <a:pPr algn="ctr"/>
            <a:r>
              <a:rPr lang="en-US" dirty="0">
                <a:latin typeface="Garamond" panose="02020404030301010803" pitchFamily="18" charset="0"/>
              </a:rPr>
              <a:t>Arslan</a:t>
            </a:r>
            <a:endParaRPr lang="en-US" dirty="0">
              <a:gradFill>
                <a:gsLst>
                  <a:gs pos="0">
                    <a:schemeClr val="tx1">
                      <a:lumMod val="75000"/>
                      <a:lumOff val="25000"/>
                    </a:schemeClr>
                  </a:gs>
                  <a:gs pos="80000">
                    <a:schemeClr val="tx1">
                      <a:lumMod val="65000"/>
                      <a:lumOff val="35000"/>
                    </a:schemeClr>
                  </a:gs>
                </a:gsLst>
                <a:lin ang="16200000" scaled="0"/>
              </a:gradFill>
              <a:latin typeface="Garamond" panose="02020404030301010803" pitchFamily="18" charset="0"/>
            </a:endParaRPr>
          </a:p>
        </p:txBody>
      </p:sp>
      <p:sp>
        <p:nvSpPr>
          <p:cNvPr id="14" name="TextBox 13">
            <a:extLst>
              <a:ext uri="{FF2B5EF4-FFF2-40B4-BE49-F238E27FC236}">
                <a16:creationId xmlns:a16="http://schemas.microsoft.com/office/drawing/2014/main" id="{9CA16B47-C3F9-4F48-927E-7BB6C7F6202D}"/>
              </a:ext>
            </a:extLst>
          </p:cNvPr>
          <p:cNvSpPr txBox="1"/>
          <p:nvPr/>
        </p:nvSpPr>
        <p:spPr>
          <a:xfrm>
            <a:off x="4210526" y="2267064"/>
            <a:ext cx="694101" cy="430887"/>
          </a:xfrm>
          <a:prstGeom prst="rect">
            <a:avLst/>
          </a:prstGeom>
          <a:noFill/>
        </p:spPr>
        <p:txBody>
          <a:bodyPr wrap="none" lIns="0" tIns="0" rIns="0" bIns="0" rtlCol="0">
            <a:spAutoFit/>
          </a:bodyPr>
          <a:lstStyle/>
          <a:p>
            <a:pPr algn="ctr"/>
            <a:r>
              <a:rPr lang="en-US" dirty="0">
                <a:latin typeface="Garamond" panose="02020404030301010803" pitchFamily="18" charset="0"/>
              </a:rPr>
              <a:t>Shadekur </a:t>
            </a:r>
          </a:p>
          <a:p>
            <a:pPr algn="ctr"/>
            <a:r>
              <a:rPr lang="en-US" dirty="0">
                <a:latin typeface="Garamond" panose="02020404030301010803" pitchFamily="18" charset="0"/>
              </a:rPr>
              <a:t>Rahman</a:t>
            </a:r>
            <a:endParaRPr lang="en-US" sz="4000" dirty="0">
              <a:gradFill>
                <a:gsLst>
                  <a:gs pos="0">
                    <a:schemeClr val="tx1">
                      <a:lumMod val="75000"/>
                      <a:lumOff val="25000"/>
                    </a:schemeClr>
                  </a:gs>
                  <a:gs pos="80000">
                    <a:schemeClr val="tx1">
                      <a:lumMod val="65000"/>
                      <a:lumOff val="35000"/>
                    </a:schemeClr>
                  </a:gs>
                </a:gsLst>
                <a:lin ang="16200000" scaled="0"/>
              </a:gradFill>
              <a:latin typeface="Garamond" panose="02020404030301010803" pitchFamily="18" charset="0"/>
            </a:endParaRPr>
          </a:p>
        </p:txBody>
      </p:sp>
      <p:sp>
        <p:nvSpPr>
          <p:cNvPr id="15" name="TextBox 14">
            <a:extLst>
              <a:ext uri="{FF2B5EF4-FFF2-40B4-BE49-F238E27FC236}">
                <a16:creationId xmlns:a16="http://schemas.microsoft.com/office/drawing/2014/main" id="{A8673BE6-D158-C048-9090-9EEBE23FFC10}"/>
              </a:ext>
            </a:extLst>
          </p:cNvPr>
          <p:cNvSpPr txBox="1"/>
          <p:nvPr/>
        </p:nvSpPr>
        <p:spPr>
          <a:xfrm>
            <a:off x="5201105" y="2248220"/>
            <a:ext cx="514564" cy="430887"/>
          </a:xfrm>
          <a:prstGeom prst="rect">
            <a:avLst/>
          </a:prstGeom>
          <a:noFill/>
        </p:spPr>
        <p:txBody>
          <a:bodyPr wrap="none" lIns="0" tIns="0" rIns="0" bIns="0" rtlCol="0">
            <a:spAutoFit/>
          </a:bodyPr>
          <a:lstStyle/>
          <a:p>
            <a:pPr algn="ctr"/>
            <a:r>
              <a:rPr lang="en-US" dirty="0">
                <a:latin typeface="Garamond" panose="02020404030301010803" pitchFamily="18" charset="0"/>
              </a:rPr>
              <a:t>Samiul </a:t>
            </a:r>
          </a:p>
          <a:p>
            <a:pPr algn="ctr"/>
            <a:r>
              <a:rPr lang="en-US" dirty="0">
                <a:latin typeface="Garamond" panose="02020404030301010803" pitchFamily="18" charset="0"/>
              </a:rPr>
              <a:t>Saeef</a:t>
            </a:r>
            <a:endParaRPr lang="en-US" sz="4000" dirty="0">
              <a:gradFill>
                <a:gsLst>
                  <a:gs pos="0">
                    <a:schemeClr val="tx1">
                      <a:lumMod val="75000"/>
                      <a:lumOff val="25000"/>
                    </a:schemeClr>
                  </a:gs>
                  <a:gs pos="80000">
                    <a:schemeClr val="tx1">
                      <a:lumMod val="65000"/>
                      <a:lumOff val="35000"/>
                    </a:schemeClr>
                  </a:gs>
                </a:gsLst>
                <a:lin ang="16200000" scaled="0"/>
              </a:gradFill>
              <a:latin typeface="Garamond" panose="02020404030301010803" pitchFamily="18" charset="0"/>
            </a:endParaRPr>
          </a:p>
        </p:txBody>
      </p:sp>
      <p:sp>
        <p:nvSpPr>
          <p:cNvPr id="16" name="TextBox 15">
            <a:extLst>
              <a:ext uri="{FF2B5EF4-FFF2-40B4-BE49-F238E27FC236}">
                <a16:creationId xmlns:a16="http://schemas.microsoft.com/office/drawing/2014/main" id="{84F3AEB4-5A8E-FC40-B9E5-C22DB474F6FF}"/>
              </a:ext>
            </a:extLst>
          </p:cNvPr>
          <p:cNvSpPr txBox="1"/>
          <p:nvPr/>
        </p:nvSpPr>
        <p:spPr>
          <a:xfrm>
            <a:off x="6904143" y="2251626"/>
            <a:ext cx="772006" cy="430887"/>
          </a:xfrm>
          <a:prstGeom prst="rect">
            <a:avLst/>
          </a:prstGeom>
          <a:noFill/>
        </p:spPr>
        <p:txBody>
          <a:bodyPr wrap="none" lIns="0" tIns="0" rIns="0" bIns="0" rtlCol="0">
            <a:spAutoFit/>
          </a:bodyPr>
          <a:lstStyle/>
          <a:p>
            <a:pPr algn="ctr"/>
            <a:r>
              <a:rPr lang="en-US" dirty="0">
                <a:latin typeface="Garamond" panose="02020404030301010803" pitchFamily="18" charset="0"/>
              </a:rPr>
              <a:t>Theodora </a:t>
            </a:r>
          </a:p>
          <a:p>
            <a:pPr algn="ctr"/>
            <a:r>
              <a:rPr lang="en-US" dirty="0">
                <a:latin typeface="Garamond" panose="02020404030301010803" pitchFamily="18" charset="0"/>
              </a:rPr>
              <a:t>Toutountzi</a:t>
            </a:r>
            <a:endParaRPr lang="en-US" dirty="0"/>
          </a:p>
        </p:txBody>
      </p:sp>
      <p:sp>
        <p:nvSpPr>
          <p:cNvPr id="17" name="TextBox 16">
            <a:extLst>
              <a:ext uri="{FF2B5EF4-FFF2-40B4-BE49-F238E27FC236}">
                <a16:creationId xmlns:a16="http://schemas.microsoft.com/office/drawing/2014/main" id="{D6F13DE7-6C8C-0243-B579-504C5B034F17}"/>
              </a:ext>
            </a:extLst>
          </p:cNvPr>
          <p:cNvSpPr txBox="1"/>
          <p:nvPr/>
        </p:nvSpPr>
        <p:spPr>
          <a:xfrm>
            <a:off x="454684" y="929357"/>
            <a:ext cx="1452321" cy="276999"/>
          </a:xfrm>
          <a:prstGeom prst="rect">
            <a:avLst/>
          </a:prstGeom>
          <a:noFill/>
        </p:spPr>
        <p:txBody>
          <a:bodyPr wrap="none" lIns="0" tIns="0" rIns="0" bIns="0" rtlCol="0">
            <a:spAutoFit/>
          </a:bodyPr>
          <a:lstStyle/>
          <a:p>
            <a:r>
              <a:rPr lang="en-US" sz="1800" b="1" dirty="0">
                <a:solidFill>
                  <a:srgbClr val="C00000"/>
                </a:solidFill>
                <a:latin typeface="Garamond" panose="02020404030301010803" pitchFamily="18" charset="0"/>
              </a:rPr>
              <a:t>Ph.D. students</a:t>
            </a:r>
            <a:endParaRPr lang="en-US" sz="4800" dirty="0">
              <a:solidFill>
                <a:srgbClr val="C00000"/>
              </a:solidFill>
              <a:latin typeface="Garamond" panose="02020404030301010803" pitchFamily="18" charset="0"/>
            </a:endParaRPr>
          </a:p>
        </p:txBody>
      </p:sp>
      <p:pic>
        <p:nvPicPr>
          <p:cNvPr id="18" name="Picture 17">
            <a:extLst>
              <a:ext uri="{FF2B5EF4-FFF2-40B4-BE49-F238E27FC236}">
                <a16:creationId xmlns:a16="http://schemas.microsoft.com/office/drawing/2014/main" id="{298FC4E7-8FE0-4841-B3DF-4FA2D9FF7228}"/>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24399" y="1335308"/>
            <a:ext cx="735196" cy="914400"/>
          </a:xfrm>
          <a:prstGeom prst="rect">
            <a:avLst/>
          </a:prstGeom>
        </p:spPr>
      </p:pic>
      <p:pic>
        <p:nvPicPr>
          <p:cNvPr id="19" name="Picture 18">
            <a:extLst>
              <a:ext uri="{FF2B5EF4-FFF2-40B4-BE49-F238E27FC236}">
                <a16:creationId xmlns:a16="http://schemas.microsoft.com/office/drawing/2014/main" id="{E6227209-330C-A840-A557-AA194E89125D}"/>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1476267" y="1335308"/>
            <a:ext cx="781631" cy="914400"/>
          </a:xfrm>
          <a:prstGeom prst="rect">
            <a:avLst/>
          </a:prstGeom>
        </p:spPr>
      </p:pic>
      <p:pic>
        <p:nvPicPr>
          <p:cNvPr id="20" name="Picture 19">
            <a:extLst>
              <a:ext uri="{FF2B5EF4-FFF2-40B4-BE49-F238E27FC236}">
                <a16:creationId xmlns:a16="http://schemas.microsoft.com/office/drawing/2014/main" id="{815DA31E-623C-F148-A4BC-ED2FF7355FB9}"/>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2424711" y="1335308"/>
            <a:ext cx="731252" cy="914400"/>
          </a:xfrm>
          <a:prstGeom prst="rect">
            <a:avLst/>
          </a:prstGeom>
        </p:spPr>
      </p:pic>
      <p:sp>
        <p:nvSpPr>
          <p:cNvPr id="21" name="TextBox 20">
            <a:extLst>
              <a:ext uri="{FF2B5EF4-FFF2-40B4-BE49-F238E27FC236}">
                <a16:creationId xmlns:a16="http://schemas.microsoft.com/office/drawing/2014/main" id="{9D14FBF7-8830-EC4C-8CAB-EA35DD3792FD}"/>
              </a:ext>
            </a:extLst>
          </p:cNvPr>
          <p:cNvSpPr txBox="1"/>
          <p:nvPr/>
        </p:nvSpPr>
        <p:spPr>
          <a:xfrm>
            <a:off x="2493112" y="2254766"/>
            <a:ext cx="477118" cy="430887"/>
          </a:xfrm>
          <a:prstGeom prst="rect">
            <a:avLst/>
          </a:prstGeom>
          <a:noFill/>
        </p:spPr>
        <p:txBody>
          <a:bodyPr wrap="none" lIns="0" tIns="0" rIns="0" bIns="0" rtlCol="0">
            <a:spAutoFit/>
          </a:bodyPr>
          <a:lstStyle/>
          <a:p>
            <a:pPr algn="ctr"/>
            <a:r>
              <a:rPr lang="en-US" dirty="0">
                <a:latin typeface="Garamond" panose="02020404030301010803" pitchFamily="18" charset="0"/>
              </a:rPr>
              <a:t>Israa </a:t>
            </a:r>
          </a:p>
          <a:p>
            <a:pPr algn="ctr"/>
            <a:r>
              <a:rPr lang="en-US" dirty="0">
                <a:latin typeface="Garamond" panose="02020404030301010803" pitchFamily="18" charset="0"/>
              </a:rPr>
              <a:t>Jaradat</a:t>
            </a:r>
            <a:endParaRPr lang="en-US" dirty="0">
              <a:gradFill>
                <a:gsLst>
                  <a:gs pos="0">
                    <a:schemeClr val="tx1">
                      <a:lumMod val="75000"/>
                      <a:lumOff val="25000"/>
                    </a:schemeClr>
                  </a:gs>
                  <a:gs pos="80000">
                    <a:schemeClr val="tx1">
                      <a:lumMod val="65000"/>
                      <a:lumOff val="35000"/>
                    </a:schemeClr>
                  </a:gs>
                </a:gsLst>
                <a:lin ang="16200000" scaled="0"/>
              </a:gradFill>
              <a:latin typeface="Garamond" panose="02020404030301010803" pitchFamily="18" charset="0"/>
            </a:endParaRPr>
          </a:p>
        </p:txBody>
      </p:sp>
      <p:pic>
        <p:nvPicPr>
          <p:cNvPr id="22" name="Picture 21">
            <a:extLst>
              <a:ext uri="{FF2B5EF4-FFF2-40B4-BE49-F238E27FC236}">
                <a16:creationId xmlns:a16="http://schemas.microsoft.com/office/drawing/2014/main" id="{ADB849C3-4EAC-814A-B579-E916F32F159E}"/>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3322066" y="1340366"/>
            <a:ext cx="732092" cy="914400"/>
          </a:xfrm>
          <a:prstGeom prst="rect">
            <a:avLst/>
          </a:prstGeom>
        </p:spPr>
      </p:pic>
      <p:pic>
        <p:nvPicPr>
          <p:cNvPr id="23" name="Picture 22">
            <a:extLst>
              <a:ext uri="{FF2B5EF4-FFF2-40B4-BE49-F238E27FC236}">
                <a16:creationId xmlns:a16="http://schemas.microsoft.com/office/drawing/2014/main" id="{38374E63-F2DC-8C48-AE7D-8F30385D86E1}"/>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4212542" y="1318866"/>
            <a:ext cx="700470" cy="914400"/>
          </a:xfrm>
          <a:prstGeom prst="rect">
            <a:avLst/>
          </a:prstGeom>
        </p:spPr>
      </p:pic>
      <p:pic>
        <p:nvPicPr>
          <p:cNvPr id="24" name="Picture 23">
            <a:extLst>
              <a:ext uri="{FF2B5EF4-FFF2-40B4-BE49-F238E27FC236}">
                <a16:creationId xmlns:a16="http://schemas.microsoft.com/office/drawing/2014/main" id="{59BA4E57-9DEF-E142-A2AE-D78F9C2ED3B1}"/>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5084433" y="1335308"/>
            <a:ext cx="751408" cy="914400"/>
          </a:xfrm>
          <a:prstGeom prst="rect">
            <a:avLst/>
          </a:prstGeom>
        </p:spPr>
      </p:pic>
      <p:pic>
        <p:nvPicPr>
          <p:cNvPr id="25" name="Picture 24">
            <a:extLst>
              <a:ext uri="{FF2B5EF4-FFF2-40B4-BE49-F238E27FC236}">
                <a16:creationId xmlns:a16="http://schemas.microsoft.com/office/drawing/2014/main" id="{A2E456C4-BCA3-E043-B4C0-31036C770B43}"/>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6028206" y="1332714"/>
            <a:ext cx="748898" cy="914400"/>
          </a:xfrm>
          <a:prstGeom prst="rect">
            <a:avLst/>
          </a:prstGeom>
        </p:spPr>
      </p:pic>
      <p:sp>
        <p:nvSpPr>
          <p:cNvPr id="26" name="TextBox 25">
            <a:extLst>
              <a:ext uri="{FF2B5EF4-FFF2-40B4-BE49-F238E27FC236}">
                <a16:creationId xmlns:a16="http://schemas.microsoft.com/office/drawing/2014/main" id="{679D9979-1DD5-0D4A-9EF6-0C6943CAC907}"/>
              </a:ext>
            </a:extLst>
          </p:cNvPr>
          <p:cNvSpPr txBox="1"/>
          <p:nvPr/>
        </p:nvSpPr>
        <p:spPr>
          <a:xfrm>
            <a:off x="6214302" y="2243520"/>
            <a:ext cx="376706" cy="430887"/>
          </a:xfrm>
          <a:prstGeom prst="rect">
            <a:avLst/>
          </a:prstGeom>
          <a:noFill/>
        </p:spPr>
        <p:txBody>
          <a:bodyPr wrap="none" lIns="0" tIns="0" rIns="0" bIns="0" rtlCol="0">
            <a:spAutoFit/>
          </a:bodyPr>
          <a:lstStyle/>
          <a:p>
            <a:pPr algn="ctr"/>
            <a:r>
              <a:rPr lang="en-US" dirty="0">
                <a:latin typeface="Garamond" panose="02020404030301010803" pitchFamily="18" charset="0"/>
              </a:rPr>
              <a:t>Xiao </a:t>
            </a:r>
          </a:p>
          <a:p>
            <a:pPr algn="ctr"/>
            <a:r>
              <a:rPr lang="en-US" dirty="0">
                <a:latin typeface="Garamond" panose="02020404030301010803" pitchFamily="18" charset="0"/>
              </a:rPr>
              <a:t>Shi</a:t>
            </a:r>
            <a:endParaRPr lang="en-US" sz="4000" dirty="0">
              <a:gradFill>
                <a:gsLst>
                  <a:gs pos="0">
                    <a:schemeClr val="tx1">
                      <a:lumMod val="75000"/>
                      <a:lumOff val="25000"/>
                    </a:schemeClr>
                  </a:gs>
                  <a:gs pos="80000">
                    <a:schemeClr val="tx1">
                      <a:lumMod val="65000"/>
                      <a:lumOff val="35000"/>
                    </a:schemeClr>
                  </a:gs>
                </a:gsLst>
                <a:lin ang="16200000" scaled="0"/>
              </a:gradFill>
              <a:latin typeface="Garamond" panose="02020404030301010803" pitchFamily="18" charset="0"/>
            </a:endParaRPr>
          </a:p>
        </p:txBody>
      </p:sp>
      <p:pic>
        <p:nvPicPr>
          <p:cNvPr id="27" name="Picture 26">
            <a:extLst>
              <a:ext uri="{FF2B5EF4-FFF2-40B4-BE49-F238E27FC236}">
                <a16:creationId xmlns:a16="http://schemas.microsoft.com/office/drawing/2014/main" id="{534A2385-6E4D-124F-B9CF-325BB0722BEE}"/>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6904143" y="1318866"/>
            <a:ext cx="751377" cy="914400"/>
          </a:xfrm>
          <a:prstGeom prst="rect">
            <a:avLst/>
          </a:prstGeom>
        </p:spPr>
      </p:pic>
      <p:pic>
        <p:nvPicPr>
          <p:cNvPr id="28" name="Picture 27">
            <a:extLst>
              <a:ext uri="{FF2B5EF4-FFF2-40B4-BE49-F238E27FC236}">
                <a16:creationId xmlns:a16="http://schemas.microsoft.com/office/drawing/2014/main" id="{63FEC003-1622-174E-812A-15AE739120CF}"/>
              </a:ext>
            </a:extLst>
          </p:cNvPr>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7833683" y="1328784"/>
            <a:ext cx="730595" cy="914400"/>
          </a:xfrm>
          <a:prstGeom prst="rect">
            <a:avLst/>
          </a:prstGeom>
        </p:spPr>
      </p:pic>
      <p:sp>
        <p:nvSpPr>
          <p:cNvPr id="29" name="TextBox 28">
            <a:extLst>
              <a:ext uri="{FF2B5EF4-FFF2-40B4-BE49-F238E27FC236}">
                <a16:creationId xmlns:a16="http://schemas.microsoft.com/office/drawing/2014/main" id="{E17641E5-15F3-9342-B962-EFE05AC6C9B3}"/>
              </a:ext>
            </a:extLst>
          </p:cNvPr>
          <p:cNvSpPr txBox="1"/>
          <p:nvPr/>
        </p:nvSpPr>
        <p:spPr>
          <a:xfrm>
            <a:off x="7971353" y="2251626"/>
            <a:ext cx="455253" cy="430887"/>
          </a:xfrm>
          <a:prstGeom prst="rect">
            <a:avLst/>
          </a:prstGeom>
          <a:noFill/>
        </p:spPr>
        <p:txBody>
          <a:bodyPr wrap="none" lIns="0" tIns="0" rIns="0" bIns="0" rtlCol="0">
            <a:spAutoFit/>
          </a:bodyPr>
          <a:lstStyle/>
          <a:p>
            <a:pPr algn="ctr"/>
            <a:r>
              <a:rPr lang="en-US" dirty="0">
                <a:latin typeface="Garamond" panose="02020404030301010803" pitchFamily="18" charset="0"/>
              </a:rPr>
              <a:t>Zeyu </a:t>
            </a:r>
          </a:p>
          <a:p>
            <a:pPr algn="ctr"/>
            <a:r>
              <a:rPr lang="en-US" dirty="0">
                <a:latin typeface="Garamond" panose="02020404030301010803" pitchFamily="18" charset="0"/>
              </a:rPr>
              <a:t>Zhang</a:t>
            </a:r>
            <a:endParaRPr lang="en-US" sz="4000" dirty="0">
              <a:gradFill>
                <a:gsLst>
                  <a:gs pos="0">
                    <a:schemeClr val="tx1">
                      <a:lumMod val="75000"/>
                      <a:lumOff val="25000"/>
                    </a:schemeClr>
                  </a:gs>
                  <a:gs pos="80000">
                    <a:schemeClr val="tx1">
                      <a:lumMod val="65000"/>
                      <a:lumOff val="35000"/>
                    </a:schemeClr>
                  </a:gs>
                </a:gsLst>
                <a:lin ang="16200000" scaled="0"/>
              </a:gradFill>
              <a:latin typeface="Garamond" panose="02020404030301010803" pitchFamily="18" charset="0"/>
            </a:endParaRPr>
          </a:p>
        </p:txBody>
      </p:sp>
      <p:sp>
        <p:nvSpPr>
          <p:cNvPr id="30" name="TextBox 29">
            <a:extLst>
              <a:ext uri="{FF2B5EF4-FFF2-40B4-BE49-F238E27FC236}">
                <a16:creationId xmlns:a16="http://schemas.microsoft.com/office/drawing/2014/main" id="{E26678A1-3463-3748-99C3-09812320BEC4}"/>
              </a:ext>
            </a:extLst>
          </p:cNvPr>
          <p:cNvSpPr txBox="1"/>
          <p:nvPr/>
        </p:nvSpPr>
        <p:spPr>
          <a:xfrm>
            <a:off x="454684" y="2815177"/>
            <a:ext cx="1337546" cy="276999"/>
          </a:xfrm>
          <a:prstGeom prst="rect">
            <a:avLst/>
          </a:prstGeom>
          <a:noFill/>
        </p:spPr>
        <p:txBody>
          <a:bodyPr wrap="none" lIns="0" tIns="0" rIns="0" bIns="0" rtlCol="0">
            <a:spAutoFit/>
          </a:bodyPr>
          <a:lstStyle/>
          <a:p>
            <a:r>
              <a:rPr lang="en-US" sz="1800" b="1" dirty="0">
                <a:solidFill>
                  <a:srgbClr val="C00000"/>
                </a:solidFill>
                <a:latin typeface="Garamond" panose="02020404030301010803" pitchFamily="18" charset="0"/>
              </a:rPr>
              <a:t>M.S. students</a:t>
            </a:r>
            <a:endParaRPr lang="en-US" sz="4800" dirty="0">
              <a:solidFill>
                <a:srgbClr val="C00000"/>
              </a:solidFill>
              <a:latin typeface="Garamond" panose="02020404030301010803" pitchFamily="18" charset="0"/>
            </a:endParaRPr>
          </a:p>
        </p:txBody>
      </p:sp>
      <p:sp>
        <p:nvSpPr>
          <p:cNvPr id="31" name="TextBox 30">
            <a:extLst>
              <a:ext uri="{FF2B5EF4-FFF2-40B4-BE49-F238E27FC236}">
                <a16:creationId xmlns:a16="http://schemas.microsoft.com/office/drawing/2014/main" id="{265543B5-DE2E-574F-9B10-899130B25F76}"/>
              </a:ext>
            </a:extLst>
          </p:cNvPr>
          <p:cNvSpPr txBox="1"/>
          <p:nvPr/>
        </p:nvSpPr>
        <p:spPr>
          <a:xfrm>
            <a:off x="3373551" y="2247114"/>
            <a:ext cx="556243" cy="430887"/>
          </a:xfrm>
          <a:prstGeom prst="rect">
            <a:avLst/>
          </a:prstGeom>
          <a:noFill/>
        </p:spPr>
        <p:txBody>
          <a:bodyPr wrap="none" lIns="0" tIns="0" rIns="0" bIns="0" rtlCol="0">
            <a:spAutoFit/>
          </a:bodyPr>
          <a:lstStyle/>
          <a:p>
            <a:pPr algn="ctr"/>
            <a:r>
              <a:rPr lang="en-US" dirty="0">
                <a:latin typeface="Garamond" panose="02020404030301010803" pitchFamily="18" charset="0"/>
              </a:rPr>
              <a:t>Damian</a:t>
            </a:r>
          </a:p>
          <a:p>
            <a:pPr algn="ctr"/>
            <a:r>
              <a:rPr lang="en-US" dirty="0">
                <a:latin typeface="Garamond" panose="02020404030301010803" pitchFamily="18" charset="0"/>
              </a:rPr>
              <a:t>Jimenez</a:t>
            </a:r>
            <a:endParaRPr lang="en-US" dirty="0">
              <a:gradFill>
                <a:gsLst>
                  <a:gs pos="0">
                    <a:schemeClr val="tx1">
                      <a:lumMod val="75000"/>
                      <a:lumOff val="25000"/>
                    </a:schemeClr>
                  </a:gs>
                  <a:gs pos="80000">
                    <a:schemeClr val="tx1">
                      <a:lumMod val="65000"/>
                      <a:lumOff val="35000"/>
                    </a:schemeClr>
                  </a:gs>
                </a:gsLst>
                <a:lin ang="16200000" scaled="0"/>
              </a:gradFill>
              <a:latin typeface="Garamond" panose="02020404030301010803" pitchFamily="18" charset="0"/>
            </a:endParaRPr>
          </a:p>
        </p:txBody>
      </p:sp>
      <p:pic>
        <p:nvPicPr>
          <p:cNvPr id="32" name="Picture 31">
            <a:extLst>
              <a:ext uri="{FF2B5EF4-FFF2-40B4-BE49-F238E27FC236}">
                <a16:creationId xmlns:a16="http://schemas.microsoft.com/office/drawing/2014/main" id="{E169A886-AE91-DF47-9C28-FF82C9C168AF}"/>
              </a:ext>
            </a:extLst>
          </p:cNvPr>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626381" y="3161515"/>
            <a:ext cx="731231" cy="914400"/>
          </a:xfrm>
          <a:prstGeom prst="rect">
            <a:avLst/>
          </a:prstGeom>
        </p:spPr>
      </p:pic>
      <p:sp>
        <p:nvSpPr>
          <p:cNvPr id="33" name="TextBox 32">
            <a:extLst>
              <a:ext uri="{FF2B5EF4-FFF2-40B4-BE49-F238E27FC236}">
                <a16:creationId xmlns:a16="http://schemas.microsoft.com/office/drawing/2014/main" id="{9FAFCD48-0215-D642-9F46-1DC97530EAA3}"/>
              </a:ext>
            </a:extLst>
          </p:cNvPr>
          <p:cNvSpPr txBox="1"/>
          <p:nvPr/>
        </p:nvSpPr>
        <p:spPr>
          <a:xfrm>
            <a:off x="728302" y="4075915"/>
            <a:ext cx="527388" cy="430887"/>
          </a:xfrm>
          <a:prstGeom prst="rect">
            <a:avLst/>
          </a:prstGeom>
          <a:noFill/>
        </p:spPr>
        <p:txBody>
          <a:bodyPr wrap="none" lIns="0" tIns="0" rIns="0" bIns="0" rtlCol="0">
            <a:spAutoFit/>
          </a:bodyPr>
          <a:lstStyle/>
          <a:p>
            <a:pPr algn="ctr"/>
            <a:r>
              <a:rPr lang="en-US" dirty="0">
                <a:latin typeface="Garamond" panose="02020404030301010803" pitchFamily="18" charset="0"/>
              </a:rPr>
              <a:t>Priyank</a:t>
            </a:r>
          </a:p>
          <a:p>
            <a:pPr algn="ctr"/>
            <a:r>
              <a:rPr lang="en-US" dirty="0">
                <a:latin typeface="Garamond" panose="02020404030301010803" pitchFamily="18" charset="0"/>
              </a:rPr>
              <a:t>Arora</a:t>
            </a:r>
            <a:endParaRPr lang="en-US" dirty="0">
              <a:gradFill>
                <a:gsLst>
                  <a:gs pos="0">
                    <a:schemeClr val="tx1">
                      <a:lumMod val="75000"/>
                      <a:lumOff val="25000"/>
                    </a:schemeClr>
                  </a:gs>
                  <a:gs pos="80000">
                    <a:schemeClr val="tx1">
                      <a:lumMod val="65000"/>
                      <a:lumOff val="35000"/>
                    </a:schemeClr>
                  </a:gs>
                </a:gsLst>
                <a:lin ang="16200000" scaled="0"/>
              </a:gradFill>
              <a:latin typeface="Garamond" panose="02020404030301010803" pitchFamily="18" charset="0"/>
            </a:endParaRPr>
          </a:p>
        </p:txBody>
      </p:sp>
      <p:pic>
        <p:nvPicPr>
          <p:cNvPr id="34" name="Picture 33">
            <a:extLst>
              <a:ext uri="{FF2B5EF4-FFF2-40B4-BE49-F238E27FC236}">
                <a16:creationId xmlns:a16="http://schemas.microsoft.com/office/drawing/2014/main" id="{6B7757CA-0E13-444A-8B44-A4E2DF2A869D}"/>
              </a:ext>
            </a:extLst>
          </p:cNvPr>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1521721" y="3161515"/>
            <a:ext cx="653688" cy="914400"/>
          </a:xfrm>
          <a:prstGeom prst="rect">
            <a:avLst/>
          </a:prstGeom>
        </p:spPr>
      </p:pic>
      <p:sp>
        <p:nvSpPr>
          <p:cNvPr id="35" name="TextBox 34">
            <a:extLst>
              <a:ext uri="{FF2B5EF4-FFF2-40B4-BE49-F238E27FC236}">
                <a16:creationId xmlns:a16="http://schemas.microsoft.com/office/drawing/2014/main" id="{38843E7C-8EFB-C449-BC97-A9024C0A3AEC}"/>
              </a:ext>
            </a:extLst>
          </p:cNvPr>
          <p:cNvSpPr txBox="1"/>
          <p:nvPr/>
        </p:nvSpPr>
        <p:spPr>
          <a:xfrm>
            <a:off x="1553470" y="4075915"/>
            <a:ext cx="516168" cy="430887"/>
          </a:xfrm>
          <a:prstGeom prst="rect">
            <a:avLst/>
          </a:prstGeom>
          <a:noFill/>
        </p:spPr>
        <p:txBody>
          <a:bodyPr wrap="none" lIns="0" tIns="0" rIns="0" bIns="0" rtlCol="0">
            <a:spAutoFit/>
          </a:bodyPr>
          <a:lstStyle/>
          <a:p>
            <a:pPr algn="ctr"/>
            <a:r>
              <a:rPr lang="en-US" dirty="0">
                <a:latin typeface="Garamond" panose="02020404030301010803" pitchFamily="18" charset="0"/>
              </a:rPr>
              <a:t>Sumeet</a:t>
            </a:r>
          </a:p>
          <a:p>
            <a:pPr algn="ctr"/>
            <a:r>
              <a:rPr lang="en-US" dirty="0">
                <a:latin typeface="Garamond" panose="02020404030301010803" pitchFamily="18" charset="0"/>
              </a:rPr>
              <a:t>Lubal</a:t>
            </a:r>
            <a:endParaRPr lang="en-US" dirty="0">
              <a:gradFill>
                <a:gsLst>
                  <a:gs pos="0">
                    <a:schemeClr val="tx1">
                      <a:lumMod val="75000"/>
                      <a:lumOff val="25000"/>
                    </a:schemeClr>
                  </a:gs>
                  <a:gs pos="80000">
                    <a:schemeClr val="tx1">
                      <a:lumMod val="65000"/>
                      <a:lumOff val="35000"/>
                    </a:schemeClr>
                  </a:gs>
                </a:gsLst>
                <a:lin ang="16200000" scaled="0"/>
              </a:gradFill>
              <a:latin typeface="Garamond" panose="02020404030301010803" pitchFamily="18" charset="0"/>
            </a:endParaRPr>
          </a:p>
        </p:txBody>
      </p:sp>
      <p:pic>
        <p:nvPicPr>
          <p:cNvPr id="36" name="Picture 35">
            <a:extLst>
              <a:ext uri="{FF2B5EF4-FFF2-40B4-BE49-F238E27FC236}">
                <a16:creationId xmlns:a16="http://schemas.microsoft.com/office/drawing/2014/main" id="{697CAECB-F415-6240-8624-E590211FDB57}"/>
              </a:ext>
            </a:extLst>
          </p:cNvPr>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2349695" y="3161515"/>
            <a:ext cx="806268" cy="914400"/>
          </a:xfrm>
          <a:prstGeom prst="rect">
            <a:avLst/>
          </a:prstGeom>
        </p:spPr>
      </p:pic>
      <p:sp>
        <p:nvSpPr>
          <p:cNvPr id="37" name="TextBox 36">
            <a:extLst>
              <a:ext uri="{FF2B5EF4-FFF2-40B4-BE49-F238E27FC236}">
                <a16:creationId xmlns:a16="http://schemas.microsoft.com/office/drawing/2014/main" id="{8ADC6BD7-5410-6344-B82B-3B30563284EF}"/>
              </a:ext>
            </a:extLst>
          </p:cNvPr>
          <p:cNvSpPr txBox="1"/>
          <p:nvPr/>
        </p:nvSpPr>
        <p:spPr>
          <a:xfrm>
            <a:off x="2474644" y="4075915"/>
            <a:ext cx="565861" cy="430887"/>
          </a:xfrm>
          <a:prstGeom prst="rect">
            <a:avLst/>
          </a:prstGeom>
          <a:noFill/>
        </p:spPr>
        <p:txBody>
          <a:bodyPr wrap="none" lIns="0" tIns="0" rIns="0" bIns="0" rtlCol="0">
            <a:spAutoFit/>
          </a:bodyPr>
          <a:lstStyle/>
          <a:p>
            <a:pPr algn="ctr"/>
            <a:r>
              <a:rPr lang="en-US" dirty="0">
                <a:latin typeface="Garamond" panose="02020404030301010803" pitchFamily="18" charset="0"/>
              </a:rPr>
              <a:t>Sarthak</a:t>
            </a:r>
          </a:p>
          <a:p>
            <a:pPr algn="ctr"/>
            <a:r>
              <a:rPr lang="en-US" dirty="0">
                <a:latin typeface="Garamond" panose="02020404030301010803" pitchFamily="18" charset="0"/>
              </a:rPr>
              <a:t>Majithia</a:t>
            </a:r>
            <a:endParaRPr lang="en-US" dirty="0">
              <a:gradFill>
                <a:gsLst>
                  <a:gs pos="0">
                    <a:schemeClr val="tx1">
                      <a:lumMod val="75000"/>
                      <a:lumOff val="25000"/>
                    </a:schemeClr>
                  </a:gs>
                  <a:gs pos="80000">
                    <a:schemeClr val="tx1">
                      <a:lumMod val="65000"/>
                      <a:lumOff val="35000"/>
                    </a:schemeClr>
                  </a:gs>
                </a:gsLst>
                <a:lin ang="16200000" scaled="0"/>
              </a:gradFill>
              <a:latin typeface="Garamond" panose="02020404030301010803" pitchFamily="18" charset="0"/>
            </a:endParaRPr>
          </a:p>
        </p:txBody>
      </p:sp>
      <p:pic>
        <p:nvPicPr>
          <p:cNvPr id="38" name="Picture 37">
            <a:extLst>
              <a:ext uri="{FF2B5EF4-FFF2-40B4-BE49-F238E27FC236}">
                <a16:creationId xmlns:a16="http://schemas.microsoft.com/office/drawing/2014/main" id="{6974659B-00CA-4F44-AED3-DEB01DFB3038}"/>
              </a:ext>
            </a:extLst>
          </p:cNvPr>
          <p:cNvPicPr>
            <a:picLocks noChangeAspect="1"/>
          </p:cNvPicPr>
          <p:nvPr/>
        </p:nvPicPr>
        <p:blipFill>
          <a:blip r:embed="rId17" cstate="screen">
            <a:extLst>
              <a:ext uri="{28A0092B-C50C-407E-A947-70E740481C1C}">
                <a14:useLocalDpi xmlns:a14="http://schemas.microsoft.com/office/drawing/2010/main"/>
              </a:ext>
            </a:extLst>
          </a:blip>
          <a:stretch>
            <a:fillRect/>
          </a:stretch>
        </p:blipFill>
        <p:spPr>
          <a:xfrm>
            <a:off x="3317411" y="3161514"/>
            <a:ext cx="731988" cy="914400"/>
          </a:xfrm>
          <a:prstGeom prst="rect">
            <a:avLst/>
          </a:prstGeom>
        </p:spPr>
      </p:pic>
      <p:sp>
        <p:nvSpPr>
          <p:cNvPr id="39" name="TextBox 38">
            <a:extLst>
              <a:ext uri="{FF2B5EF4-FFF2-40B4-BE49-F238E27FC236}">
                <a16:creationId xmlns:a16="http://schemas.microsoft.com/office/drawing/2014/main" id="{76E454CD-AB90-3542-A69A-A793E0237B23}"/>
              </a:ext>
            </a:extLst>
          </p:cNvPr>
          <p:cNvSpPr txBox="1"/>
          <p:nvPr/>
        </p:nvSpPr>
        <p:spPr>
          <a:xfrm>
            <a:off x="3377232" y="4075914"/>
            <a:ext cx="612347" cy="430887"/>
          </a:xfrm>
          <a:prstGeom prst="rect">
            <a:avLst/>
          </a:prstGeom>
          <a:noFill/>
        </p:spPr>
        <p:txBody>
          <a:bodyPr wrap="none" lIns="0" tIns="0" rIns="0" bIns="0" rtlCol="0">
            <a:spAutoFit/>
          </a:bodyPr>
          <a:lstStyle/>
          <a:p>
            <a:pPr algn="ctr"/>
            <a:r>
              <a:rPr lang="en-US" dirty="0">
                <a:latin typeface="Garamond" panose="02020404030301010803" pitchFamily="18" charset="0"/>
              </a:rPr>
              <a:t>Daniel</a:t>
            </a:r>
          </a:p>
          <a:p>
            <a:pPr algn="ctr"/>
            <a:r>
              <a:rPr lang="en-US" dirty="0">
                <a:latin typeface="Garamond" panose="02020404030301010803" pitchFamily="18" charset="0"/>
              </a:rPr>
              <a:t>Obembe</a:t>
            </a:r>
            <a:endParaRPr lang="en-US" dirty="0">
              <a:gradFill>
                <a:gsLst>
                  <a:gs pos="0">
                    <a:schemeClr val="tx1">
                      <a:lumMod val="75000"/>
                      <a:lumOff val="25000"/>
                    </a:schemeClr>
                  </a:gs>
                  <a:gs pos="80000">
                    <a:schemeClr val="tx1">
                      <a:lumMod val="65000"/>
                      <a:lumOff val="35000"/>
                    </a:schemeClr>
                  </a:gs>
                </a:gsLst>
                <a:lin ang="16200000" scaled="0"/>
              </a:gradFill>
              <a:latin typeface="Garamond" panose="02020404030301010803" pitchFamily="18" charset="0"/>
            </a:endParaRPr>
          </a:p>
        </p:txBody>
      </p:sp>
      <p:pic>
        <p:nvPicPr>
          <p:cNvPr id="40" name="Picture 39">
            <a:extLst>
              <a:ext uri="{FF2B5EF4-FFF2-40B4-BE49-F238E27FC236}">
                <a16:creationId xmlns:a16="http://schemas.microsoft.com/office/drawing/2014/main" id="{D7F05A3B-9C17-7847-9129-5B084EEEBC69}"/>
              </a:ext>
            </a:extLst>
          </p:cNvPr>
          <p:cNvPicPr>
            <a:picLocks noChangeAspect="1"/>
          </p:cNvPicPr>
          <p:nvPr/>
        </p:nvPicPr>
        <p:blipFill>
          <a:blip r:embed="rId18" cstate="screen">
            <a:extLst>
              <a:ext uri="{28A0092B-C50C-407E-A947-70E740481C1C}">
                <a14:useLocalDpi xmlns:a14="http://schemas.microsoft.com/office/drawing/2010/main"/>
              </a:ext>
            </a:extLst>
          </a:blip>
          <a:stretch>
            <a:fillRect/>
          </a:stretch>
        </p:blipFill>
        <p:spPr>
          <a:xfrm>
            <a:off x="4176971" y="3161514"/>
            <a:ext cx="750221" cy="914400"/>
          </a:xfrm>
          <a:prstGeom prst="rect">
            <a:avLst/>
          </a:prstGeom>
        </p:spPr>
      </p:pic>
      <p:sp>
        <p:nvSpPr>
          <p:cNvPr id="41" name="TextBox 40">
            <a:extLst>
              <a:ext uri="{FF2B5EF4-FFF2-40B4-BE49-F238E27FC236}">
                <a16:creationId xmlns:a16="http://schemas.microsoft.com/office/drawing/2014/main" id="{B4C63BE9-A2F7-7D4C-B0C3-9B79469ECD9B}"/>
              </a:ext>
            </a:extLst>
          </p:cNvPr>
          <p:cNvSpPr txBox="1"/>
          <p:nvPr/>
        </p:nvSpPr>
        <p:spPr>
          <a:xfrm>
            <a:off x="4235330" y="4075914"/>
            <a:ext cx="520976" cy="430887"/>
          </a:xfrm>
          <a:prstGeom prst="rect">
            <a:avLst/>
          </a:prstGeom>
          <a:noFill/>
        </p:spPr>
        <p:txBody>
          <a:bodyPr wrap="none" lIns="0" tIns="0" rIns="0" bIns="0" rtlCol="0">
            <a:spAutoFit/>
          </a:bodyPr>
          <a:lstStyle/>
          <a:p>
            <a:pPr algn="ctr"/>
            <a:r>
              <a:rPr lang="en-US" dirty="0">
                <a:latin typeface="Garamond" panose="02020404030301010803" pitchFamily="18" charset="0"/>
              </a:rPr>
              <a:t>Sarbajit</a:t>
            </a:r>
          </a:p>
          <a:p>
            <a:pPr algn="ctr"/>
            <a:r>
              <a:rPr lang="en-US" dirty="0">
                <a:latin typeface="Garamond" panose="02020404030301010803" pitchFamily="18" charset="0"/>
              </a:rPr>
              <a:t>Roy</a:t>
            </a:r>
            <a:endParaRPr lang="en-US" dirty="0">
              <a:gradFill>
                <a:gsLst>
                  <a:gs pos="0">
                    <a:schemeClr val="tx1">
                      <a:lumMod val="75000"/>
                      <a:lumOff val="25000"/>
                    </a:schemeClr>
                  </a:gs>
                  <a:gs pos="80000">
                    <a:schemeClr val="tx1">
                      <a:lumMod val="65000"/>
                      <a:lumOff val="35000"/>
                    </a:schemeClr>
                  </a:gs>
                </a:gsLst>
                <a:lin ang="16200000" scaled="0"/>
              </a:gradFill>
              <a:latin typeface="Garamond" panose="02020404030301010803" pitchFamily="18" charset="0"/>
            </a:endParaRPr>
          </a:p>
        </p:txBody>
      </p:sp>
      <p:sp>
        <p:nvSpPr>
          <p:cNvPr id="42" name="TextBox 41">
            <a:extLst>
              <a:ext uri="{FF2B5EF4-FFF2-40B4-BE49-F238E27FC236}">
                <a16:creationId xmlns:a16="http://schemas.microsoft.com/office/drawing/2014/main" id="{0E67CA69-AB15-3C4E-A07D-D9646E682DB1}"/>
              </a:ext>
            </a:extLst>
          </p:cNvPr>
          <p:cNvSpPr txBox="1"/>
          <p:nvPr/>
        </p:nvSpPr>
        <p:spPr>
          <a:xfrm>
            <a:off x="5830209" y="2815177"/>
            <a:ext cx="1283044" cy="276999"/>
          </a:xfrm>
          <a:prstGeom prst="rect">
            <a:avLst/>
          </a:prstGeom>
          <a:noFill/>
        </p:spPr>
        <p:txBody>
          <a:bodyPr wrap="none" lIns="0" tIns="0" rIns="0" bIns="0" rtlCol="0">
            <a:spAutoFit/>
          </a:bodyPr>
          <a:lstStyle/>
          <a:p>
            <a:r>
              <a:rPr lang="en-US" sz="1800" b="1" dirty="0">
                <a:solidFill>
                  <a:srgbClr val="C00000"/>
                </a:solidFill>
                <a:latin typeface="Garamond" panose="02020404030301010803" pitchFamily="18" charset="0"/>
              </a:rPr>
              <a:t>B.S. students</a:t>
            </a:r>
            <a:endParaRPr lang="en-US" sz="4800" dirty="0">
              <a:solidFill>
                <a:srgbClr val="C00000"/>
              </a:solidFill>
              <a:latin typeface="Garamond" panose="02020404030301010803" pitchFamily="18" charset="0"/>
            </a:endParaRPr>
          </a:p>
        </p:txBody>
      </p:sp>
      <p:pic>
        <p:nvPicPr>
          <p:cNvPr id="43" name="Picture 42">
            <a:extLst>
              <a:ext uri="{FF2B5EF4-FFF2-40B4-BE49-F238E27FC236}">
                <a16:creationId xmlns:a16="http://schemas.microsoft.com/office/drawing/2014/main" id="{92E123C5-A766-3A47-895E-398BBC768C07}"/>
              </a:ext>
            </a:extLst>
          </p:cNvPr>
          <p:cNvPicPr>
            <a:picLocks noChangeAspect="1"/>
          </p:cNvPicPr>
          <p:nvPr/>
        </p:nvPicPr>
        <p:blipFill>
          <a:blip r:embed="rId19" cstate="screen">
            <a:extLst>
              <a:ext uri="{28A0092B-C50C-407E-A947-70E740481C1C}">
                <a14:useLocalDpi xmlns:a14="http://schemas.microsoft.com/office/drawing/2010/main"/>
              </a:ext>
            </a:extLst>
          </a:blip>
          <a:stretch>
            <a:fillRect/>
          </a:stretch>
        </p:blipFill>
        <p:spPr>
          <a:xfrm>
            <a:off x="5867155" y="3157920"/>
            <a:ext cx="732829" cy="914400"/>
          </a:xfrm>
          <a:prstGeom prst="rect">
            <a:avLst/>
          </a:prstGeom>
        </p:spPr>
      </p:pic>
      <p:sp>
        <p:nvSpPr>
          <p:cNvPr id="44" name="TextBox 43">
            <a:extLst>
              <a:ext uri="{FF2B5EF4-FFF2-40B4-BE49-F238E27FC236}">
                <a16:creationId xmlns:a16="http://schemas.microsoft.com/office/drawing/2014/main" id="{C82D4BF2-C655-CF4D-B11E-267881830889}"/>
              </a:ext>
            </a:extLst>
          </p:cNvPr>
          <p:cNvSpPr txBox="1"/>
          <p:nvPr/>
        </p:nvSpPr>
        <p:spPr>
          <a:xfrm>
            <a:off x="6013251" y="4081720"/>
            <a:ext cx="440634" cy="430887"/>
          </a:xfrm>
          <a:prstGeom prst="rect">
            <a:avLst/>
          </a:prstGeom>
          <a:noFill/>
        </p:spPr>
        <p:txBody>
          <a:bodyPr wrap="none" lIns="0" tIns="0" rIns="0" bIns="0" rtlCol="0">
            <a:spAutoFit/>
          </a:bodyPr>
          <a:lstStyle/>
          <a:p>
            <a:pPr algn="ctr"/>
            <a:r>
              <a:rPr lang="en-US" dirty="0">
                <a:latin typeface="Garamond" panose="02020404030301010803" pitchFamily="18" charset="0"/>
              </a:rPr>
              <a:t>Kyrell</a:t>
            </a:r>
          </a:p>
          <a:p>
            <a:pPr algn="ctr"/>
            <a:r>
              <a:rPr lang="en-US" dirty="0">
                <a:latin typeface="Garamond" panose="02020404030301010803" pitchFamily="18" charset="0"/>
              </a:rPr>
              <a:t>Dixon</a:t>
            </a:r>
            <a:endParaRPr lang="en-US" dirty="0">
              <a:gradFill>
                <a:gsLst>
                  <a:gs pos="0">
                    <a:schemeClr val="tx1">
                      <a:lumMod val="75000"/>
                      <a:lumOff val="25000"/>
                    </a:schemeClr>
                  </a:gs>
                  <a:gs pos="80000">
                    <a:schemeClr val="tx1">
                      <a:lumMod val="65000"/>
                      <a:lumOff val="35000"/>
                    </a:schemeClr>
                  </a:gs>
                </a:gsLst>
                <a:lin ang="16200000" scaled="0"/>
              </a:gradFill>
              <a:latin typeface="Garamond" panose="02020404030301010803" pitchFamily="18" charset="0"/>
            </a:endParaRPr>
          </a:p>
        </p:txBody>
      </p:sp>
      <p:sp>
        <p:nvSpPr>
          <p:cNvPr id="45" name="TextBox 44">
            <a:extLst>
              <a:ext uri="{FF2B5EF4-FFF2-40B4-BE49-F238E27FC236}">
                <a16:creationId xmlns:a16="http://schemas.microsoft.com/office/drawing/2014/main" id="{ECD657D4-FC39-4C47-A049-E5C39FE483B8}"/>
              </a:ext>
            </a:extLst>
          </p:cNvPr>
          <p:cNvSpPr txBox="1"/>
          <p:nvPr/>
        </p:nvSpPr>
        <p:spPr>
          <a:xfrm>
            <a:off x="6877366" y="4075914"/>
            <a:ext cx="610553" cy="430887"/>
          </a:xfrm>
          <a:prstGeom prst="rect">
            <a:avLst/>
          </a:prstGeom>
          <a:noFill/>
        </p:spPr>
        <p:txBody>
          <a:bodyPr wrap="none" lIns="0" tIns="0" rIns="0" bIns="0" rtlCol="0">
            <a:spAutoFit/>
          </a:bodyPr>
          <a:lstStyle/>
          <a:p>
            <a:pPr algn="ctr"/>
            <a:r>
              <a:rPr lang="en-US" dirty="0">
                <a:latin typeface="Garamond" panose="02020404030301010803" pitchFamily="18" charset="0"/>
              </a:rPr>
              <a:t>Jacob</a:t>
            </a:r>
          </a:p>
          <a:p>
            <a:pPr algn="ctr"/>
            <a:r>
              <a:rPr lang="en-US" dirty="0">
                <a:latin typeface="Garamond" panose="02020404030301010803" pitchFamily="18" charset="0"/>
              </a:rPr>
              <a:t>Devasier</a:t>
            </a:r>
            <a:endParaRPr lang="en-US" dirty="0">
              <a:gradFill>
                <a:gsLst>
                  <a:gs pos="0">
                    <a:schemeClr val="tx1">
                      <a:lumMod val="75000"/>
                      <a:lumOff val="25000"/>
                    </a:schemeClr>
                  </a:gs>
                  <a:gs pos="80000">
                    <a:schemeClr val="tx1">
                      <a:lumMod val="65000"/>
                      <a:lumOff val="35000"/>
                    </a:schemeClr>
                  </a:gs>
                </a:gsLst>
                <a:lin ang="16200000" scaled="0"/>
              </a:gradFill>
              <a:latin typeface="Garamond" panose="02020404030301010803" pitchFamily="18" charset="0"/>
            </a:endParaRPr>
          </a:p>
        </p:txBody>
      </p:sp>
      <p:pic>
        <p:nvPicPr>
          <p:cNvPr id="46" name="Picture 45">
            <a:extLst>
              <a:ext uri="{FF2B5EF4-FFF2-40B4-BE49-F238E27FC236}">
                <a16:creationId xmlns:a16="http://schemas.microsoft.com/office/drawing/2014/main" id="{A72B4F3F-4D07-9B47-85F0-31D654912CBA}"/>
              </a:ext>
            </a:extLst>
          </p:cNvPr>
          <p:cNvPicPr>
            <a:picLocks noChangeAspect="1"/>
          </p:cNvPicPr>
          <p:nvPr/>
        </p:nvPicPr>
        <p:blipFill rotWithShape="1">
          <a:blip r:embed="rId20" cstate="screen">
            <a:extLst>
              <a:ext uri="{28A0092B-C50C-407E-A947-70E740481C1C}">
                <a14:useLocalDpi xmlns:a14="http://schemas.microsoft.com/office/drawing/2010/main"/>
              </a:ext>
            </a:extLst>
          </a:blip>
          <a:srcRect/>
          <a:stretch/>
        </p:blipFill>
        <p:spPr>
          <a:xfrm>
            <a:off x="6811261" y="3157920"/>
            <a:ext cx="827124" cy="914400"/>
          </a:xfrm>
          <a:prstGeom prst="rect">
            <a:avLst/>
          </a:prstGeom>
        </p:spPr>
      </p:pic>
    </p:spTree>
    <p:extLst>
      <p:ext uri="{BB962C8B-B14F-4D97-AF65-F5344CB8AC3E}">
        <p14:creationId xmlns:p14="http://schemas.microsoft.com/office/powerpoint/2010/main" val="119678055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8B55EC1-F068-014C-BD61-A81E952839C5}"/>
              </a:ext>
            </a:extLst>
          </p:cNvPr>
          <p:cNvSpPr>
            <a:spLocks noGrp="1"/>
          </p:cNvSpPr>
          <p:nvPr>
            <p:ph type="title"/>
          </p:nvPr>
        </p:nvSpPr>
        <p:spPr>
          <a:xfrm>
            <a:off x="389436" y="171450"/>
            <a:ext cx="8363938" cy="671402"/>
          </a:xfrm>
        </p:spPr>
        <p:txBody>
          <a:bodyPr/>
          <a:lstStyle/>
          <a:p>
            <a:r>
              <a:rPr lang="en-US" dirty="0"/>
              <a:t>Graduated Students</a:t>
            </a:r>
          </a:p>
        </p:txBody>
      </p:sp>
      <p:sp>
        <p:nvSpPr>
          <p:cNvPr id="4" name="Slide Number Placeholder 3">
            <a:extLst>
              <a:ext uri="{FF2B5EF4-FFF2-40B4-BE49-F238E27FC236}">
                <a16:creationId xmlns:a16="http://schemas.microsoft.com/office/drawing/2014/main" id="{5253ED85-88FA-FF4F-A16B-1ED956649942}"/>
              </a:ext>
            </a:extLst>
          </p:cNvPr>
          <p:cNvSpPr>
            <a:spLocks noGrp="1"/>
          </p:cNvSpPr>
          <p:nvPr>
            <p:ph type="sldNum" sz="quarter" idx="10"/>
          </p:nvPr>
        </p:nvSpPr>
        <p:spPr/>
        <p:txBody>
          <a:bodyPr/>
          <a:lstStyle/>
          <a:p>
            <a:pPr marL="0" marR="0" lvl="0" indent="0" algn="r" defTabSz="686047" rtl="0" eaLnBrk="1" fontAlgn="auto" latinLnBrk="0" hangingPunct="1">
              <a:lnSpc>
                <a:spcPct val="100000"/>
              </a:lnSpc>
              <a:spcBef>
                <a:spcPts val="0"/>
              </a:spcBef>
              <a:spcAft>
                <a:spcPts val="0"/>
              </a:spcAft>
              <a:buClrTx/>
              <a:buSzTx/>
              <a:buFontTx/>
              <a:buNone/>
              <a:tabLst/>
              <a:defRPr/>
            </a:pPr>
            <a:fld id="{FC2EED17-1836-6142-A4B1-ABB9C7C22E41}" type="slidenum">
              <a:rPr kumimoji="0" lang="en-US" sz="1600" b="1" i="0" u="none" strike="noStrike" kern="1200" cap="none" spc="0" normalizeH="0" baseline="0" noProof="0" smtClean="0">
                <a:ln>
                  <a:noFill/>
                </a:ln>
                <a:solidFill>
                  <a:srgbClr val="000000"/>
                </a:solidFill>
                <a:effectLst/>
                <a:uLnTx/>
                <a:uFillTx/>
                <a:latin typeface="Segoe UI"/>
                <a:ea typeface="+mn-ea"/>
                <a:cs typeface="+mn-cs"/>
              </a:rPr>
              <a:pPr marL="0" marR="0" lvl="0" indent="0" algn="r" defTabSz="686047" rtl="0" eaLnBrk="1" fontAlgn="auto" latinLnBrk="0" hangingPunct="1">
                <a:lnSpc>
                  <a:spcPct val="100000"/>
                </a:lnSpc>
                <a:spcBef>
                  <a:spcPts val="0"/>
                </a:spcBef>
                <a:spcAft>
                  <a:spcPts val="0"/>
                </a:spcAft>
                <a:buClrTx/>
                <a:buSzTx/>
                <a:buFontTx/>
                <a:buNone/>
                <a:tabLst/>
                <a:defRPr/>
              </a:pPr>
              <a:t>69</a:t>
            </a:fld>
            <a:endParaRPr kumimoji="0" lang="en-US" sz="1600" b="1" i="0" u="none" strike="noStrike" kern="1200" cap="none" spc="0" normalizeH="0" baseline="0" noProof="0">
              <a:ln>
                <a:noFill/>
              </a:ln>
              <a:solidFill>
                <a:srgbClr val="000000"/>
              </a:solidFill>
              <a:effectLst/>
              <a:uLnTx/>
              <a:uFillTx/>
              <a:latin typeface="Segoe UI"/>
              <a:ea typeface="+mn-ea"/>
              <a:cs typeface="+mn-cs"/>
            </a:endParaRPr>
          </a:p>
        </p:txBody>
      </p:sp>
      <p:sp>
        <p:nvSpPr>
          <p:cNvPr id="17" name="TextBox 16">
            <a:extLst>
              <a:ext uri="{FF2B5EF4-FFF2-40B4-BE49-F238E27FC236}">
                <a16:creationId xmlns:a16="http://schemas.microsoft.com/office/drawing/2014/main" id="{946C8F1C-683D-0F4C-AC44-FD723170476D}"/>
              </a:ext>
            </a:extLst>
          </p:cNvPr>
          <p:cNvSpPr txBox="1"/>
          <p:nvPr/>
        </p:nvSpPr>
        <p:spPr>
          <a:xfrm>
            <a:off x="1700252" y="2413208"/>
            <a:ext cx="1570932" cy="861774"/>
          </a:xfrm>
          <a:prstGeom prst="rect">
            <a:avLst/>
          </a:prstGeom>
          <a:noFill/>
        </p:spPr>
        <p:txBody>
          <a:bodyPr wrap="square" lIns="0" tIns="0" rIns="0" bIns="0" rtlCol="0">
            <a:spAutoFit/>
          </a:bodyPr>
          <a:lstStyle/>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Ning Yan</a:t>
            </a:r>
          </a:p>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2013 </a:t>
            </a:r>
          </a:p>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Research Scientist </a:t>
            </a:r>
          </a:p>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Huawei, Santa Clara</a:t>
            </a:r>
          </a:p>
        </p:txBody>
      </p:sp>
      <p:sp>
        <p:nvSpPr>
          <p:cNvPr id="23" name="TextBox 22">
            <a:extLst>
              <a:ext uri="{FF2B5EF4-FFF2-40B4-BE49-F238E27FC236}">
                <a16:creationId xmlns:a16="http://schemas.microsoft.com/office/drawing/2014/main" id="{DF8CB42C-38EA-124B-9D20-89FA9BF59359}"/>
              </a:ext>
            </a:extLst>
          </p:cNvPr>
          <p:cNvSpPr txBox="1"/>
          <p:nvPr/>
        </p:nvSpPr>
        <p:spPr>
          <a:xfrm>
            <a:off x="470581" y="785794"/>
            <a:ext cx="1452321" cy="276999"/>
          </a:xfrm>
          <a:prstGeom prst="rect">
            <a:avLst/>
          </a:prstGeom>
          <a:noFill/>
        </p:spPr>
        <p:txBody>
          <a:bodyPr wrap="none" lIns="0" tIns="0" rIns="0" bIns="0" rtlCol="0">
            <a:spAutoFit/>
          </a:bodyPr>
          <a:lstStyle/>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C00000"/>
                </a:solidFill>
                <a:effectLst/>
                <a:uLnTx/>
                <a:uFillTx/>
                <a:latin typeface="Garamond" panose="02020404030301010803" pitchFamily="18" charset="0"/>
                <a:ea typeface="+mn-ea"/>
                <a:cs typeface="+mn-cs"/>
              </a:rPr>
              <a:t>Ph.D. students</a:t>
            </a:r>
            <a:endParaRPr kumimoji="0" lang="en-US" sz="4800" b="0" i="0" u="none" strike="noStrike" kern="1200" cap="none" spc="0" normalizeH="0" baseline="0" noProof="0" dirty="0">
              <a:ln>
                <a:noFill/>
              </a:ln>
              <a:solidFill>
                <a:srgbClr val="C00000"/>
              </a:solidFill>
              <a:effectLst/>
              <a:uLnTx/>
              <a:uFillTx/>
              <a:latin typeface="Garamond" panose="02020404030301010803" pitchFamily="18" charset="0"/>
              <a:ea typeface="+mn-ea"/>
              <a:cs typeface="+mn-cs"/>
            </a:endParaRPr>
          </a:p>
        </p:txBody>
      </p:sp>
      <p:pic>
        <p:nvPicPr>
          <p:cNvPr id="36" name="Picture 35">
            <a:extLst>
              <a:ext uri="{FF2B5EF4-FFF2-40B4-BE49-F238E27FC236}">
                <a16:creationId xmlns:a16="http://schemas.microsoft.com/office/drawing/2014/main" id="{E6C9993D-2BBA-4D43-AD5A-656BD3CD7CF9}"/>
              </a:ext>
            </a:extLst>
          </p:cNvPr>
          <p:cNvPicPr>
            <a:picLocks noChangeAspect="1"/>
          </p:cNvPicPr>
          <p:nvPr/>
        </p:nvPicPr>
        <p:blipFill>
          <a:blip r:embed="rId2"/>
          <a:stretch>
            <a:fillRect/>
          </a:stretch>
        </p:blipFill>
        <p:spPr>
          <a:xfrm>
            <a:off x="7929079" y="1072306"/>
            <a:ext cx="865398" cy="1298098"/>
          </a:xfrm>
          <a:prstGeom prst="rect">
            <a:avLst/>
          </a:prstGeom>
        </p:spPr>
      </p:pic>
      <p:pic>
        <p:nvPicPr>
          <p:cNvPr id="38" name="Picture 37">
            <a:extLst>
              <a:ext uri="{FF2B5EF4-FFF2-40B4-BE49-F238E27FC236}">
                <a16:creationId xmlns:a16="http://schemas.microsoft.com/office/drawing/2014/main" id="{0C8324CF-E0FD-D74F-89C9-16B4981EFD5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034976" y="1211271"/>
            <a:ext cx="1159133" cy="1159133"/>
          </a:xfrm>
          <a:prstGeom prst="rect">
            <a:avLst/>
          </a:prstGeom>
        </p:spPr>
      </p:pic>
      <p:pic>
        <p:nvPicPr>
          <p:cNvPr id="46" name="Picture 45">
            <a:extLst>
              <a:ext uri="{FF2B5EF4-FFF2-40B4-BE49-F238E27FC236}">
                <a16:creationId xmlns:a16="http://schemas.microsoft.com/office/drawing/2014/main" id="{44EBE310-B96A-E44B-BB3C-9481BD74896F}"/>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261310" y="1211130"/>
            <a:ext cx="1159274" cy="1159274"/>
          </a:xfrm>
          <a:prstGeom prst="rect">
            <a:avLst/>
          </a:prstGeom>
        </p:spPr>
      </p:pic>
      <p:pic>
        <p:nvPicPr>
          <p:cNvPr id="47" name="Picture 46">
            <a:extLst>
              <a:ext uri="{FF2B5EF4-FFF2-40B4-BE49-F238E27FC236}">
                <a16:creationId xmlns:a16="http://schemas.microsoft.com/office/drawing/2014/main" id="{D2C21B41-35A2-7347-AF59-0E274FD59969}"/>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445208" y="1156804"/>
            <a:ext cx="1213600" cy="1213600"/>
          </a:xfrm>
          <a:prstGeom prst="rect">
            <a:avLst/>
          </a:prstGeom>
        </p:spPr>
      </p:pic>
      <p:pic>
        <p:nvPicPr>
          <p:cNvPr id="48" name="Picture 47">
            <a:extLst>
              <a:ext uri="{FF2B5EF4-FFF2-40B4-BE49-F238E27FC236}">
                <a16:creationId xmlns:a16="http://schemas.microsoft.com/office/drawing/2014/main" id="{9CDC0AB4-9A57-2E42-A6DC-3672D55EE1E0}"/>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724854" y="1194651"/>
            <a:ext cx="1175753" cy="1175753"/>
          </a:xfrm>
          <a:prstGeom prst="rect">
            <a:avLst/>
          </a:prstGeom>
        </p:spPr>
      </p:pic>
      <p:sp>
        <p:nvSpPr>
          <p:cNvPr id="49" name="TextBox 48">
            <a:extLst>
              <a:ext uri="{FF2B5EF4-FFF2-40B4-BE49-F238E27FC236}">
                <a16:creationId xmlns:a16="http://schemas.microsoft.com/office/drawing/2014/main" id="{BA8DA016-EC1F-564B-AA74-735B30EB4186}"/>
              </a:ext>
            </a:extLst>
          </p:cNvPr>
          <p:cNvSpPr txBox="1"/>
          <p:nvPr/>
        </p:nvSpPr>
        <p:spPr>
          <a:xfrm>
            <a:off x="6449702" y="2413208"/>
            <a:ext cx="1253548" cy="646331"/>
          </a:xfrm>
          <a:prstGeom prst="rect">
            <a:avLst/>
          </a:prstGeom>
          <a:noFill/>
        </p:spPr>
        <p:txBody>
          <a:bodyPr wrap="none" lIns="0" tIns="0" rIns="0" bIns="0" rtlCol="0">
            <a:spAutoFit/>
          </a:bodyPr>
          <a:lstStyle/>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srgbClr val="000000"/>
                </a:solidFill>
                <a:effectLst/>
                <a:uLnTx/>
                <a:uFillTx/>
                <a:latin typeface="Garamond" panose="02020404030301010803" pitchFamily="18" charset="0"/>
                <a:ea typeface="+mn-ea"/>
                <a:cs typeface="+mn-cs"/>
              </a:rPr>
              <a:t>Gensheng</a:t>
            </a:r>
            <a:r>
              <a:rPr kumimoji="0" lang="en-US" sz="1400" b="0"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 Zhang </a:t>
            </a:r>
          </a:p>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2017</a:t>
            </a:r>
          </a:p>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Google</a:t>
            </a:r>
          </a:p>
        </p:txBody>
      </p:sp>
      <p:sp>
        <p:nvSpPr>
          <p:cNvPr id="50" name="TextBox 49">
            <a:extLst>
              <a:ext uri="{FF2B5EF4-FFF2-40B4-BE49-F238E27FC236}">
                <a16:creationId xmlns:a16="http://schemas.microsoft.com/office/drawing/2014/main" id="{9BFEE420-2D88-254D-8633-B5FA22B714AC}"/>
              </a:ext>
            </a:extLst>
          </p:cNvPr>
          <p:cNvSpPr txBox="1"/>
          <p:nvPr/>
        </p:nvSpPr>
        <p:spPr>
          <a:xfrm>
            <a:off x="5035754" y="2413208"/>
            <a:ext cx="1271310" cy="646331"/>
          </a:xfrm>
          <a:prstGeom prst="rect">
            <a:avLst/>
          </a:prstGeom>
          <a:noFill/>
        </p:spPr>
        <p:txBody>
          <a:bodyPr wrap="none" lIns="0" tIns="0" rIns="0" bIns="0" rtlCol="0">
            <a:spAutoFit/>
          </a:bodyPr>
          <a:lstStyle/>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srgbClr val="000000"/>
                </a:solidFill>
                <a:effectLst/>
                <a:uLnTx/>
                <a:uFillTx/>
                <a:latin typeface="Garamond" panose="02020404030301010803" pitchFamily="18" charset="0"/>
                <a:ea typeface="+mn-ea"/>
                <a:cs typeface="+mn-cs"/>
              </a:rPr>
              <a:t>Nandish</a:t>
            </a:r>
            <a:r>
              <a:rPr kumimoji="0" lang="en-US" sz="1400" b="0"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 Jayaram </a:t>
            </a:r>
          </a:p>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2016</a:t>
            </a:r>
          </a:p>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Pivotal</a:t>
            </a:r>
          </a:p>
        </p:txBody>
      </p:sp>
      <p:sp>
        <p:nvSpPr>
          <p:cNvPr id="51" name="TextBox 50">
            <a:extLst>
              <a:ext uri="{FF2B5EF4-FFF2-40B4-BE49-F238E27FC236}">
                <a16:creationId xmlns:a16="http://schemas.microsoft.com/office/drawing/2014/main" id="{E1C3868A-D427-0F43-BE7F-721FD3FC8F04}"/>
              </a:ext>
            </a:extLst>
          </p:cNvPr>
          <p:cNvSpPr txBox="1"/>
          <p:nvPr/>
        </p:nvSpPr>
        <p:spPr>
          <a:xfrm>
            <a:off x="3261310" y="2413208"/>
            <a:ext cx="1732910" cy="861774"/>
          </a:xfrm>
          <a:prstGeom prst="rect">
            <a:avLst/>
          </a:prstGeom>
          <a:noFill/>
        </p:spPr>
        <p:txBody>
          <a:bodyPr wrap="none" lIns="0" tIns="0" rIns="0" bIns="0" rtlCol="0">
            <a:spAutoFit/>
          </a:bodyPr>
          <a:lstStyle/>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srgbClr val="000000"/>
                </a:solidFill>
                <a:effectLst/>
                <a:uLnTx/>
                <a:uFillTx/>
                <a:latin typeface="Garamond" panose="02020404030301010803" pitchFamily="18" charset="0"/>
                <a:ea typeface="+mn-ea"/>
                <a:cs typeface="+mn-cs"/>
              </a:rPr>
              <a:t>Naeemul</a:t>
            </a:r>
            <a:r>
              <a:rPr kumimoji="0" lang="en-US" sz="1400" b="0"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 Hassan</a:t>
            </a:r>
          </a:p>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2016</a:t>
            </a:r>
          </a:p>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Assistant Professor</a:t>
            </a:r>
          </a:p>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University of Mississippi</a:t>
            </a:r>
          </a:p>
        </p:txBody>
      </p:sp>
      <p:sp>
        <p:nvSpPr>
          <p:cNvPr id="52" name="TextBox 51">
            <a:extLst>
              <a:ext uri="{FF2B5EF4-FFF2-40B4-BE49-F238E27FC236}">
                <a16:creationId xmlns:a16="http://schemas.microsoft.com/office/drawing/2014/main" id="{C13477BA-141A-B94D-AB38-8C5D3B6E30CC}"/>
              </a:ext>
            </a:extLst>
          </p:cNvPr>
          <p:cNvSpPr txBox="1"/>
          <p:nvPr/>
        </p:nvSpPr>
        <p:spPr>
          <a:xfrm>
            <a:off x="7929079" y="2413208"/>
            <a:ext cx="1033937" cy="646331"/>
          </a:xfrm>
          <a:prstGeom prst="rect">
            <a:avLst/>
          </a:prstGeom>
          <a:noFill/>
        </p:spPr>
        <p:txBody>
          <a:bodyPr wrap="none" lIns="0" tIns="0" rIns="0" bIns="0" rtlCol="0">
            <a:spAutoFit/>
          </a:bodyPr>
          <a:lstStyle/>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srgbClr val="000000"/>
                </a:solidFill>
                <a:effectLst/>
                <a:uLnTx/>
                <a:uFillTx/>
                <a:latin typeface="Garamond" panose="02020404030301010803" pitchFamily="18" charset="0"/>
                <a:ea typeface="+mn-ea"/>
                <a:cs typeface="+mn-cs"/>
              </a:rPr>
              <a:t>Afroza</a:t>
            </a:r>
            <a:r>
              <a:rPr kumimoji="0" lang="en-US" sz="1400" b="0"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 Sultana</a:t>
            </a:r>
          </a:p>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2018</a:t>
            </a:r>
          </a:p>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Teradata Lab</a:t>
            </a:r>
          </a:p>
        </p:txBody>
      </p:sp>
      <p:pic>
        <p:nvPicPr>
          <p:cNvPr id="11" name="Picture 10">
            <a:extLst>
              <a:ext uri="{FF2B5EF4-FFF2-40B4-BE49-F238E27FC236}">
                <a16:creationId xmlns:a16="http://schemas.microsoft.com/office/drawing/2014/main" id="{E38A0B13-8F09-CE4C-B8EA-14D27A5E7232}"/>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223471" y="1150514"/>
            <a:ext cx="947487" cy="1219890"/>
          </a:xfrm>
          <a:prstGeom prst="rect">
            <a:avLst/>
          </a:prstGeom>
        </p:spPr>
      </p:pic>
      <p:sp>
        <p:nvSpPr>
          <p:cNvPr id="53" name="TextBox 52">
            <a:extLst>
              <a:ext uri="{FF2B5EF4-FFF2-40B4-BE49-F238E27FC236}">
                <a16:creationId xmlns:a16="http://schemas.microsoft.com/office/drawing/2014/main" id="{1CF05FDD-CBEF-E64C-AD74-68B8BA61A3D2}"/>
              </a:ext>
            </a:extLst>
          </p:cNvPr>
          <p:cNvSpPr txBox="1"/>
          <p:nvPr/>
        </p:nvSpPr>
        <p:spPr>
          <a:xfrm>
            <a:off x="223471" y="2413208"/>
            <a:ext cx="1570932" cy="646331"/>
          </a:xfrm>
          <a:prstGeom prst="rect">
            <a:avLst/>
          </a:prstGeom>
          <a:noFill/>
        </p:spPr>
        <p:txBody>
          <a:bodyPr wrap="square" lIns="0" tIns="0" rIns="0" bIns="0" rtlCol="0">
            <a:spAutoFit/>
          </a:bodyPr>
          <a:lstStyle/>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Aditya </a:t>
            </a:r>
            <a:r>
              <a:rPr kumimoji="0" lang="en-US" sz="1400" b="0" i="0" u="none" strike="noStrike" kern="1200" cap="none" spc="0" normalizeH="0" baseline="0" noProof="0" dirty="0" err="1">
                <a:ln>
                  <a:noFill/>
                </a:ln>
                <a:solidFill>
                  <a:srgbClr val="000000"/>
                </a:solidFill>
                <a:effectLst/>
                <a:uLnTx/>
                <a:uFillTx/>
                <a:latin typeface="Garamond" panose="02020404030301010803" pitchFamily="18" charset="0"/>
                <a:ea typeface="+mn-ea"/>
                <a:cs typeface="+mn-cs"/>
              </a:rPr>
              <a:t>Telang</a:t>
            </a:r>
            <a:endParaRPr kumimoji="0" lang="en-US" sz="1400" b="0" i="0" u="none" strike="noStrike" kern="1200" cap="none" spc="0" normalizeH="0" baseline="0" noProof="0" dirty="0">
              <a:ln>
                <a:noFill/>
              </a:ln>
              <a:solidFill>
                <a:srgbClr val="000000"/>
              </a:solidFill>
              <a:effectLst/>
              <a:uLnTx/>
              <a:uFillTx/>
              <a:latin typeface="Garamond" panose="02020404030301010803" pitchFamily="18" charset="0"/>
              <a:ea typeface="+mn-ea"/>
              <a:cs typeface="+mn-cs"/>
            </a:endParaRPr>
          </a:p>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2011 (co-advised) IBM Research India</a:t>
            </a:r>
          </a:p>
        </p:txBody>
      </p:sp>
      <p:sp>
        <p:nvSpPr>
          <p:cNvPr id="54" name="TextBox 53">
            <a:extLst>
              <a:ext uri="{FF2B5EF4-FFF2-40B4-BE49-F238E27FC236}">
                <a16:creationId xmlns:a16="http://schemas.microsoft.com/office/drawing/2014/main" id="{E30A25E2-385B-9C4D-9E0D-FCD35B2FD66F}"/>
              </a:ext>
            </a:extLst>
          </p:cNvPr>
          <p:cNvSpPr txBox="1"/>
          <p:nvPr/>
        </p:nvSpPr>
        <p:spPr>
          <a:xfrm>
            <a:off x="470581" y="3639702"/>
            <a:ext cx="2641589" cy="1508105"/>
          </a:xfrm>
          <a:prstGeom prst="rect">
            <a:avLst/>
          </a:prstGeom>
          <a:noFill/>
        </p:spPr>
        <p:txBody>
          <a:bodyPr wrap="square" lIns="0" tIns="0" rIns="0" bIns="0" rtlCol="0">
            <a:spAutoFit/>
          </a:bodyPr>
          <a:lstStyle/>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srgbClr val="000000"/>
                </a:solidFill>
                <a:effectLst/>
                <a:uLnTx/>
                <a:uFillTx/>
                <a:latin typeface="Garamond" panose="02020404030301010803" pitchFamily="18" charset="0"/>
                <a:ea typeface="+mn-ea"/>
                <a:cs typeface="+mn-cs"/>
              </a:rPr>
              <a:t>Tulsi</a:t>
            </a:r>
            <a:r>
              <a:rPr kumimoji="0" lang="en-US" sz="1400" b="0"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 </a:t>
            </a:r>
            <a:r>
              <a:rPr kumimoji="0" lang="en-US" sz="1400" b="0" i="0" u="none" strike="noStrike" kern="1200" cap="none" spc="0" normalizeH="0" baseline="0" noProof="0" dirty="0" err="1">
                <a:ln>
                  <a:noFill/>
                </a:ln>
                <a:solidFill>
                  <a:srgbClr val="000000"/>
                </a:solidFill>
                <a:effectLst/>
                <a:uLnTx/>
                <a:uFillTx/>
                <a:latin typeface="Garamond" panose="02020404030301010803" pitchFamily="18" charset="0"/>
                <a:ea typeface="+mn-ea"/>
                <a:cs typeface="+mn-cs"/>
              </a:rPr>
              <a:t>Chandwani</a:t>
            </a:r>
            <a:r>
              <a:rPr kumimoji="0" lang="en-US" sz="1400" b="0"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 (2017, Red Hat)</a:t>
            </a:r>
          </a:p>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Abu </a:t>
            </a:r>
            <a:r>
              <a:rPr kumimoji="0" lang="en-US" sz="1400" b="0" i="0" u="none" strike="noStrike" kern="1200" cap="none" spc="0" normalizeH="0" baseline="0" noProof="0" dirty="0" err="1">
                <a:ln>
                  <a:noFill/>
                </a:ln>
                <a:solidFill>
                  <a:srgbClr val="000000"/>
                </a:solidFill>
                <a:effectLst/>
                <a:uLnTx/>
                <a:uFillTx/>
                <a:latin typeface="Garamond" panose="02020404030301010803" pitchFamily="18" charset="0"/>
                <a:ea typeface="+mn-ea"/>
                <a:cs typeface="+mn-cs"/>
              </a:rPr>
              <a:t>Ayub</a:t>
            </a:r>
            <a:r>
              <a:rPr kumimoji="0" lang="en-US" sz="1400" b="0"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 Ansari Syed (2017)</a:t>
            </a:r>
          </a:p>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srgbClr val="000000"/>
                </a:solidFill>
                <a:effectLst/>
                <a:uLnTx/>
                <a:uFillTx/>
                <a:latin typeface="Garamond" panose="02020404030301010803" pitchFamily="18" charset="0"/>
                <a:ea typeface="+mn-ea"/>
                <a:cs typeface="+mn-cs"/>
              </a:rPr>
              <a:t>Ishwor</a:t>
            </a:r>
            <a:r>
              <a:rPr kumimoji="0" lang="en-US" sz="1400" b="0"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 </a:t>
            </a:r>
            <a:r>
              <a:rPr kumimoji="0" lang="en-US" sz="1400" b="0" i="0" u="none" strike="noStrike" kern="1200" cap="none" spc="0" normalizeH="0" baseline="0" noProof="0" dirty="0" err="1">
                <a:ln>
                  <a:noFill/>
                </a:ln>
                <a:solidFill>
                  <a:srgbClr val="000000"/>
                </a:solidFill>
                <a:effectLst/>
                <a:uLnTx/>
                <a:uFillTx/>
                <a:latin typeface="Garamond" panose="02020404030301010803" pitchFamily="18" charset="0"/>
                <a:ea typeface="+mn-ea"/>
                <a:cs typeface="+mn-cs"/>
              </a:rPr>
              <a:t>Timilsina</a:t>
            </a:r>
            <a:r>
              <a:rPr kumimoji="0" lang="en-US" sz="1400" b="0"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 (2017, Fidelity)</a:t>
            </a:r>
          </a:p>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srgbClr val="000000"/>
                </a:solidFill>
                <a:effectLst/>
                <a:uLnTx/>
                <a:uFillTx/>
                <a:latin typeface="Garamond" panose="02020404030301010803" pitchFamily="18" charset="0"/>
                <a:ea typeface="+mn-ea"/>
                <a:cs typeface="+mn-cs"/>
              </a:rPr>
              <a:t>Nigesh</a:t>
            </a:r>
            <a:r>
              <a:rPr kumimoji="0" lang="en-US" sz="1400" b="0"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 Shakya (2017)</a:t>
            </a:r>
          </a:p>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Rohit Bhoopalam (2016, Akamai)</a:t>
            </a:r>
          </a:p>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Fatma Dogan (2015, UTA Ph.D.)</a:t>
            </a:r>
          </a:p>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srgbClr val="000000"/>
                </a:solidFill>
                <a:effectLst/>
                <a:uLnTx/>
                <a:uFillTx/>
                <a:latin typeface="Garamond" panose="02020404030301010803" pitchFamily="18" charset="0"/>
                <a:ea typeface="+mn-ea"/>
                <a:cs typeface="+mn-cs"/>
              </a:rPr>
              <a:t>Minumol</a:t>
            </a:r>
            <a:r>
              <a:rPr kumimoji="0" lang="en-US" sz="1400" b="0"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 Joseph (2015, Capital One)</a:t>
            </a:r>
          </a:p>
        </p:txBody>
      </p:sp>
      <p:sp>
        <p:nvSpPr>
          <p:cNvPr id="56" name="TextBox 55">
            <a:extLst>
              <a:ext uri="{FF2B5EF4-FFF2-40B4-BE49-F238E27FC236}">
                <a16:creationId xmlns:a16="http://schemas.microsoft.com/office/drawing/2014/main" id="{93B2AC66-1993-364D-8199-C55C267B9220}"/>
              </a:ext>
            </a:extLst>
          </p:cNvPr>
          <p:cNvSpPr txBox="1"/>
          <p:nvPr/>
        </p:nvSpPr>
        <p:spPr>
          <a:xfrm>
            <a:off x="3261310" y="3639702"/>
            <a:ext cx="2911157" cy="1508105"/>
          </a:xfrm>
          <a:prstGeom prst="rect">
            <a:avLst/>
          </a:prstGeom>
          <a:noFill/>
        </p:spPr>
        <p:txBody>
          <a:bodyPr wrap="square" lIns="0" tIns="0" rIns="0" bIns="0" rtlCol="0">
            <a:spAutoFit/>
          </a:bodyPr>
          <a:lstStyle/>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Ramesh Venkataraman (2014, Amazon)</a:t>
            </a:r>
          </a:p>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Mahesh Gupta (2012, Electronic Arts)</a:t>
            </a:r>
          </a:p>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srgbClr val="000000"/>
                </a:solidFill>
                <a:effectLst/>
                <a:uLnTx/>
                <a:uFillTx/>
                <a:latin typeface="Garamond" panose="02020404030301010803" pitchFamily="18" charset="0"/>
                <a:ea typeface="+mn-ea"/>
                <a:cs typeface="+mn-cs"/>
              </a:rPr>
              <a:t>Jijo</a:t>
            </a:r>
            <a:r>
              <a:rPr kumimoji="0" lang="en-US" sz="1400" b="0"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 Philip (2012, Cerner Corporation)</a:t>
            </a:r>
          </a:p>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srgbClr val="000000"/>
                </a:solidFill>
                <a:effectLst/>
                <a:uLnTx/>
                <a:uFillTx/>
                <a:latin typeface="Garamond" panose="02020404030301010803" pitchFamily="18" charset="0"/>
                <a:ea typeface="+mn-ea"/>
                <a:cs typeface="+mn-cs"/>
              </a:rPr>
              <a:t>Avinash</a:t>
            </a:r>
            <a:r>
              <a:rPr kumimoji="0" lang="en-US" sz="1400" b="0"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 Bharadwaj (2011, Copper Labs)</a:t>
            </a:r>
          </a:p>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srgbClr val="000000"/>
                </a:solidFill>
                <a:effectLst/>
                <a:uLnTx/>
                <a:uFillTx/>
                <a:latin typeface="Garamond" panose="02020404030301010803" pitchFamily="18" charset="0"/>
                <a:ea typeface="+mn-ea"/>
                <a:cs typeface="+mn-cs"/>
              </a:rPr>
              <a:t>Quazi</a:t>
            </a:r>
            <a:r>
              <a:rPr kumimoji="0" lang="en-US" sz="1400" b="0"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 (Sunny) Hasan (2010, Dematic)</a:t>
            </a:r>
          </a:p>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Jared Ashman (2010, Ambit Energy)</a:t>
            </a:r>
          </a:p>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Muhammad </a:t>
            </a:r>
            <a:r>
              <a:rPr kumimoji="0" lang="en-US" sz="1400" b="0" i="0" u="none" strike="noStrike" kern="1200" cap="none" spc="0" normalizeH="0" baseline="0" noProof="0" dirty="0" err="1">
                <a:ln>
                  <a:noFill/>
                </a:ln>
                <a:solidFill>
                  <a:srgbClr val="000000"/>
                </a:solidFill>
                <a:effectLst/>
                <a:uLnTx/>
                <a:uFillTx/>
                <a:latin typeface="Garamond" panose="02020404030301010803" pitchFamily="18" charset="0"/>
                <a:ea typeface="+mn-ea"/>
                <a:cs typeface="+mn-cs"/>
              </a:rPr>
              <a:t>Safiullah</a:t>
            </a:r>
            <a:r>
              <a:rPr kumimoji="0" lang="en-US" sz="1400" b="0"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 (2008, Microsoft)</a:t>
            </a:r>
          </a:p>
        </p:txBody>
      </p:sp>
      <p:sp>
        <p:nvSpPr>
          <p:cNvPr id="57" name="TextBox 56">
            <a:extLst>
              <a:ext uri="{FF2B5EF4-FFF2-40B4-BE49-F238E27FC236}">
                <a16:creationId xmlns:a16="http://schemas.microsoft.com/office/drawing/2014/main" id="{E1FD0BE2-4867-2F41-B605-0387B476F24D}"/>
              </a:ext>
            </a:extLst>
          </p:cNvPr>
          <p:cNvSpPr txBox="1"/>
          <p:nvPr/>
        </p:nvSpPr>
        <p:spPr>
          <a:xfrm>
            <a:off x="470816" y="3317786"/>
            <a:ext cx="2051524" cy="276999"/>
          </a:xfrm>
          <a:prstGeom prst="rect">
            <a:avLst/>
          </a:prstGeom>
          <a:noFill/>
        </p:spPr>
        <p:txBody>
          <a:bodyPr wrap="none" lIns="0" tIns="0" rIns="0" bIns="0" rtlCol="0">
            <a:spAutoFit/>
          </a:bodyPr>
          <a:lstStyle/>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C00000"/>
                </a:solidFill>
                <a:effectLst/>
                <a:uLnTx/>
                <a:uFillTx/>
                <a:latin typeface="Garamond" panose="02020404030301010803" pitchFamily="18" charset="0"/>
                <a:ea typeface="+mn-ea"/>
                <a:cs typeface="+mn-cs"/>
              </a:rPr>
              <a:t>M.S. Thesis students</a:t>
            </a:r>
            <a:endParaRPr kumimoji="0" lang="en-US" sz="4800" b="0" i="0" u="none" strike="noStrike" kern="1200" cap="none" spc="0" normalizeH="0" baseline="0" noProof="0" dirty="0">
              <a:ln>
                <a:noFill/>
              </a:ln>
              <a:solidFill>
                <a:srgbClr val="C00000"/>
              </a:solidFill>
              <a:effectLst/>
              <a:uLnTx/>
              <a:uFillTx/>
              <a:latin typeface="Garamond" panose="02020404030301010803" pitchFamily="18" charset="0"/>
              <a:ea typeface="+mn-ea"/>
              <a:cs typeface="+mn-cs"/>
            </a:endParaRPr>
          </a:p>
        </p:txBody>
      </p:sp>
      <p:sp>
        <p:nvSpPr>
          <p:cNvPr id="58" name="TextBox 57">
            <a:extLst>
              <a:ext uri="{FF2B5EF4-FFF2-40B4-BE49-F238E27FC236}">
                <a16:creationId xmlns:a16="http://schemas.microsoft.com/office/drawing/2014/main" id="{5BBCFB27-692B-9343-84C3-A7031C7D74E6}"/>
              </a:ext>
            </a:extLst>
          </p:cNvPr>
          <p:cNvSpPr txBox="1"/>
          <p:nvPr/>
        </p:nvSpPr>
        <p:spPr>
          <a:xfrm>
            <a:off x="6608284" y="3435090"/>
            <a:ext cx="2641589" cy="1723549"/>
          </a:xfrm>
          <a:prstGeom prst="rect">
            <a:avLst/>
          </a:prstGeom>
          <a:noFill/>
        </p:spPr>
        <p:txBody>
          <a:bodyPr wrap="square" lIns="0" tIns="0" rIns="0" bIns="0" rtlCol="0">
            <a:spAutoFit/>
          </a:bodyPr>
          <a:lstStyle/>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Josue Caraballo (2017)</a:t>
            </a:r>
          </a:p>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Damian Jimenez (2017, UTA Ph.D.)</a:t>
            </a:r>
          </a:p>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Long Ly (2015)</a:t>
            </a:r>
          </a:p>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Sidharth Goyal (2015)</a:t>
            </a:r>
          </a:p>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srgbClr val="000000"/>
                </a:solidFill>
                <a:effectLst/>
                <a:uLnTx/>
                <a:uFillTx/>
                <a:latin typeface="Garamond" panose="02020404030301010803" pitchFamily="18" charset="0"/>
                <a:ea typeface="+mn-ea"/>
                <a:cs typeface="+mn-cs"/>
              </a:rPr>
              <a:t>Huadong</a:t>
            </a:r>
            <a:r>
              <a:rPr kumimoji="0" lang="en-US" sz="1400" b="0"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 Feng (2014)</a:t>
            </a:r>
          </a:p>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Raju Karki (2012)</a:t>
            </a:r>
          </a:p>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Angus Helm (2010)</a:t>
            </a:r>
          </a:p>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Aakash Tuli (2010)</a:t>
            </a:r>
          </a:p>
        </p:txBody>
      </p:sp>
      <p:sp>
        <p:nvSpPr>
          <p:cNvPr id="59" name="TextBox 58">
            <a:extLst>
              <a:ext uri="{FF2B5EF4-FFF2-40B4-BE49-F238E27FC236}">
                <a16:creationId xmlns:a16="http://schemas.microsoft.com/office/drawing/2014/main" id="{3D530300-A1A1-9C41-A063-800741C2041E}"/>
              </a:ext>
            </a:extLst>
          </p:cNvPr>
          <p:cNvSpPr txBox="1"/>
          <p:nvPr/>
        </p:nvSpPr>
        <p:spPr>
          <a:xfrm>
            <a:off x="6608284" y="3179286"/>
            <a:ext cx="1283044" cy="276999"/>
          </a:xfrm>
          <a:prstGeom prst="rect">
            <a:avLst/>
          </a:prstGeom>
          <a:noFill/>
        </p:spPr>
        <p:txBody>
          <a:bodyPr wrap="none" lIns="0" tIns="0" rIns="0" bIns="0" rtlCol="0">
            <a:spAutoFit/>
          </a:bodyPr>
          <a:lstStyle/>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C00000"/>
                </a:solidFill>
                <a:effectLst/>
                <a:uLnTx/>
                <a:uFillTx/>
                <a:latin typeface="Garamond" panose="02020404030301010803" pitchFamily="18" charset="0"/>
                <a:ea typeface="+mn-ea"/>
                <a:cs typeface="+mn-cs"/>
              </a:rPr>
              <a:t>B.S. students</a:t>
            </a:r>
            <a:endParaRPr kumimoji="0" lang="en-US" sz="4800" b="0" i="0" u="none" strike="noStrike" kern="1200" cap="none" spc="0" normalizeH="0" baseline="0" noProof="0" dirty="0">
              <a:ln>
                <a:noFill/>
              </a:ln>
              <a:solidFill>
                <a:srgbClr val="C00000"/>
              </a:solidFill>
              <a:effectLst/>
              <a:uLnTx/>
              <a:uFillTx/>
              <a:latin typeface="Garamond" panose="02020404030301010803" pitchFamily="18" charset="0"/>
              <a:ea typeface="+mn-ea"/>
              <a:cs typeface="+mn-cs"/>
            </a:endParaRPr>
          </a:p>
        </p:txBody>
      </p:sp>
    </p:spTree>
    <p:extLst>
      <p:ext uri="{BB962C8B-B14F-4D97-AF65-F5344CB8AC3E}">
        <p14:creationId xmlns:p14="http://schemas.microsoft.com/office/powerpoint/2010/main" val="71590724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294967295"/>
          </p:nvPr>
        </p:nvSpPr>
        <p:spPr>
          <a:xfrm>
            <a:off x="6999012" y="4852293"/>
            <a:ext cx="2133600" cy="274637"/>
          </a:xfrm>
          <a:prstGeom prst="rect">
            <a:avLst/>
          </a:prstGeom>
        </p:spPr>
        <p:txBody>
          <a:bodyPr/>
          <a:lstStyle/>
          <a:p>
            <a:pPr marL="0" marR="0" lvl="0" indent="0" algn="r" defTabSz="686047" rtl="0" eaLnBrk="1" fontAlgn="auto" latinLnBrk="0" hangingPunct="1">
              <a:lnSpc>
                <a:spcPct val="100000"/>
              </a:lnSpc>
              <a:spcBef>
                <a:spcPts val="0"/>
              </a:spcBef>
              <a:spcAft>
                <a:spcPts val="0"/>
              </a:spcAft>
              <a:buClrTx/>
              <a:buSzTx/>
              <a:buFontTx/>
              <a:buNone/>
              <a:tabLst/>
              <a:defRPr/>
            </a:pPr>
            <a:fld id="{30DB7900-D72E-4025-AF90-97BD6DF59E7D}" type="slidenum">
              <a:rPr kumimoji="0" lang="en-US" sz="1600" b="1" i="0" u="none" strike="noStrike" kern="1200" cap="none" spc="0" normalizeH="0" baseline="0" noProof="0" smtClean="0">
                <a:ln>
                  <a:noFill/>
                </a:ln>
                <a:solidFill>
                  <a:srgbClr val="000000"/>
                </a:solidFill>
                <a:effectLst/>
                <a:uLnTx/>
                <a:uFillTx/>
                <a:latin typeface="Segoe UI"/>
                <a:ea typeface="+mn-ea"/>
                <a:cs typeface="+mn-cs"/>
              </a:rPr>
              <a:pPr marL="0" marR="0" lvl="0" indent="0" algn="r" defTabSz="686047" rtl="0" eaLnBrk="1" fontAlgn="auto" latinLnBrk="0" hangingPunct="1">
                <a:lnSpc>
                  <a:spcPct val="100000"/>
                </a:lnSpc>
                <a:spcBef>
                  <a:spcPts val="0"/>
                </a:spcBef>
                <a:spcAft>
                  <a:spcPts val="0"/>
                </a:spcAft>
                <a:buClrTx/>
                <a:buSzTx/>
                <a:buFontTx/>
                <a:buNone/>
                <a:tabLst/>
                <a:defRPr/>
              </a:pPr>
              <a:t>7</a:t>
            </a:fld>
            <a:endParaRPr kumimoji="0" lang="en-US" sz="1600" b="1" i="0" u="none" strike="noStrike" kern="1200" cap="none" spc="0" normalizeH="0" baseline="0" noProof="0" dirty="0">
              <a:ln>
                <a:noFill/>
              </a:ln>
              <a:solidFill>
                <a:srgbClr val="000000"/>
              </a:solidFill>
              <a:effectLst/>
              <a:uLnTx/>
              <a:uFillTx/>
              <a:latin typeface="Segoe UI"/>
              <a:ea typeface="+mn-ea"/>
              <a:cs typeface="+mn-cs"/>
            </a:endParaRPr>
          </a:p>
        </p:txBody>
      </p:sp>
      <p:pic>
        <p:nvPicPr>
          <p:cNvPr id="2" name="Picture 1">
            <a:extLst>
              <a:ext uri="{FF2B5EF4-FFF2-40B4-BE49-F238E27FC236}">
                <a16:creationId xmlns:a16="http://schemas.microsoft.com/office/drawing/2014/main" id="{DD154F17-B3DC-B24D-98A9-A459EBCFE4B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250974" y="0"/>
            <a:ext cx="6642052" cy="5143500"/>
          </a:xfrm>
          <a:prstGeom prst="rect">
            <a:avLst/>
          </a:prstGeom>
        </p:spPr>
      </p:pic>
    </p:spTree>
    <p:extLst>
      <p:ext uri="{BB962C8B-B14F-4D97-AF65-F5344CB8AC3E}">
        <p14:creationId xmlns:p14="http://schemas.microsoft.com/office/powerpoint/2010/main" val="384146192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12C7948-0850-874C-BB8C-BF28F79A7223}"/>
              </a:ext>
            </a:extLst>
          </p:cNvPr>
          <p:cNvSpPr>
            <a:spLocks noGrp="1"/>
          </p:cNvSpPr>
          <p:nvPr>
            <p:ph type="title"/>
          </p:nvPr>
        </p:nvSpPr>
        <p:spPr>
          <a:xfrm>
            <a:off x="389436" y="171450"/>
            <a:ext cx="7564591" cy="1107996"/>
          </a:xfrm>
        </p:spPr>
        <p:txBody>
          <a:bodyPr/>
          <a:lstStyle/>
          <a:p>
            <a:r>
              <a:rPr lang="en-US" sz="4000" dirty="0"/>
              <a:t>Collaborators on Current and Past IDIR Projects</a:t>
            </a:r>
          </a:p>
        </p:txBody>
      </p:sp>
      <p:sp>
        <p:nvSpPr>
          <p:cNvPr id="4" name="Slide Number Placeholder 3">
            <a:extLst>
              <a:ext uri="{FF2B5EF4-FFF2-40B4-BE49-F238E27FC236}">
                <a16:creationId xmlns:a16="http://schemas.microsoft.com/office/drawing/2014/main" id="{7132B19E-A9C0-9549-B8C7-3B25A4BA8B4F}"/>
              </a:ext>
            </a:extLst>
          </p:cNvPr>
          <p:cNvSpPr>
            <a:spLocks noGrp="1"/>
          </p:cNvSpPr>
          <p:nvPr>
            <p:ph type="sldNum" sz="quarter" idx="10"/>
          </p:nvPr>
        </p:nvSpPr>
        <p:spPr/>
        <p:txBody>
          <a:bodyPr/>
          <a:lstStyle/>
          <a:p>
            <a:fld id="{FC2EED17-1836-6142-A4B1-ABB9C7C22E41}" type="slidenum">
              <a:rPr lang="en-US" smtClean="0"/>
              <a:pPr/>
              <a:t>70</a:t>
            </a:fld>
            <a:endParaRPr lang="en-US"/>
          </a:p>
        </p:txBody>
      </p:sp>
      <p:sp>
        <p:nvSpPr>
          <p:cNvPr id="14" name="Text Placeholder 2">
            <a:extLst>
              <a:ext uri="{FF2B5EF4-FFF2-40B4-BE49-F238E27FC236}">
                <a16:creationId xmlns:a16="http://schemas.microsoft.com/office/drawing/2014/main" id="{57FF53A4-BBD4-F54D-BBB7-F7C1501B5540}"/>
              </a:ext>
            </a:extLst>
          </p:cNvPr>
          <p:cNvSpPr txBox="1">
            <a:spLocks/>
          </p:cNvSpPr>
          <p:nvPr/>
        </p:nvSpPr>
        <p:spPr>
          <a:xfrm>
            <a:off x="194196" y="1398143"/>
            <a:ext cx="3037519" cy="3379515"/>
          </a:xfrm>
          <a:prstGeom prst="rect">
            <a:avLst/>
          </a:prstGeom>
        </p:spPr>
        <p:txBody>
          <a:bodyPr vert="horz" wrap="square" lIns="0" tIns="0" rIns="0" bIns="0" numCol="1" rtlCol="0">
            <a:spAutoFit/>
          </a:bodyPr>
          <a:lstStyle>
            <a:lvl1pPr marL="0" indent="0" algn="l" defTabSz="686047" rtl="0" eaLnBrk="1" latinLnBrk="0" hangingPunct="1">
              <a:lnSpc>
                <a:spcPct val="90000"/>
              </a:lnSpc>
              <a:spcBef>
                <a:spcPts val="0"/>
              </a:spcBef>
              <a:spcAft>
                <a:spcPts val="675"/>
              </a:spcAft>
              <a:buSzPct val="90000"/>
              <a:buFont typeface="Courier New" panose="02070309020205020404" pitchFamily="49" charset="0"/>
              <a:buNone/>
              <a:defRPr sz="3200" kern="1200" spc="-100" baseline="0">
                <a:solidFill>
                  <a:srgbClr val="EE8200"/>
                </a:solidFill>
                <a:latin typeface="Segoe UI Light" pitchFamily="34" charset="0"/>
                <a:ea typeface="+mn-ea"/>
                <a:cs typeface="+mn-cs"/>
              </a:defRPr>
            </a:lvl1pPr>
            <a:lvl2pPr marL="0" indent="0" algn="l" defTabSz="686047" rtl="0" eaLnBrk="1" latinLnBrk="0" hangingPunct="1">
              <a:lnSpc>
                <a:spcPct val="90000"/>
              </a:lnSpc>
              <a:spcBef>
                <a:spcPts val="0"/>
              </a:spcBef>
              <a:spcAft>
                <a:spcPts val="300"/>
              </a:spcAft>
              <a:buSzPct val="90000"/>
              <a:buFont typeface="Courier New" panose="02070309020205020404" pitchFamily="49" charset="0"/>
              <a:buNone/>
              <a:tabLst>
                <a:tab pos="472868" algn="l"/>
              </a:tabLst>
              <a:defRPr sz="1800" kern="1200" spc="-50" baseline="0">
                <a:solidFill>
                  <a:schemeClr val="tx1"/>
                </a:solidFill>
                <a:latin typeface="Garamond" panose="02020404030301010803" pitchFamily="18" charset="0"/>
                <a:ea typeface="+mn-ea"/>
                <a:cs typeface="+mn-cs"/>
              </a:defRPr>
            </a:lvl2pPr>
            <a:lvl3pPr marL="0" indent="0" algn="l" defTabSz="686047" rtl="0" eaLnBrk="1" latinLnBrk="0" hangingPunct="1">
              <a:lnSpc>
                <a:spcPct val="90000"/>
              </a:lnSpc>
              <a:spcBef>
                <a:spcPts val="0"/>
              </a:spcBef>
              <a:spcAft>
                <a:spcPts val="300"/>
              </a:spcAft>
              <a:buSzPct val="90000"/>
              <a:buFont typeface="Courier New" panose="02070309020205020404" pitchFamily="49" charset="0"/>
              <a:buNone/>
              <a:defRPr sz="1500" kern="1200">
                <a:solidFill>
                  <a:schemeClr val="tx1"/>
                </a:solidFill>
                <a:latin typeface="Garamond" panose="02020404030301010803" pitchFamily="18" charset="0"/>
                <a:ea typeface="+mn-ea"/>
                <a:cs typeface="+mn-cs"/>
              </a:defRPr>
            </a:lvl3pPr>
            <a:lvl4pPr marL="0" indent="0" algn="l" defTabSz="686047" rtl="0" eaLnBrk="1" latinLnBrk="0" hangingPunct="1">
              <a:lnSpc>
                <a:spcPct val="90000"/>
              </a:lnSpc>
              <a:spcBef>
                <a:spcPts val="0"/>
              </a:spcBef>
              <a:spcAft>
                <a:spcPts val="300"/>
              </a:spcAft>
              <a:buSzPct val="90000"/>
              <a:buFont typeface="Courier New" panose="02070309020205020404" pitchFamily="49" charset="0"/>
              <a:buNone/>
              <a:tabLst>
                <a:tab pos="686074" algn="l"/>
              </a:tabLst>
              <a:defRPr sz="1800" kern="1200">
                <a:solidFill>
                  <a:schemeClr val="tx1"/>
                </a:solidFill>
                <a:latin typeface="Garamond" panose="02020404030301010803" pitchFamily="18" charset="0"/>
                <a:ea typeface="+mn-ea"/>
                <a:cs typeface="+mn-cs"/>
              </a:defRPr>
            </a:lvl4pPr>
            <a:lvl5pPr marL="0" indent="0" algn="l" defTabSz="686047" rtl="0" eaLnBrk="1" latinLnBrk="0" hangingPunct="1">
              <a:lnSpc>
                <a:spcPct val="90000"/>
              </a:lnSpc>
              <a:spcBef>
                <a:spcPts val="0"/>
              </a:spcBef>
              <a:spcAft>
                <a:spcPts val="300"/>
              </a:spcAft>
              <a:buSzPct val="90000"/>
              <a:buFont typeface="Courier New" panose="02070309020205020404" pitchFamily="49" charset="0"/>
              <a:buNone/>
              <a:defRPr sz="1800" kern="1200">
                <a:solidFill>
                  <a:schemeClr val="tx1"/>
                </a:solidFill>
                <a:latin typeface="Garamond" panose="02020404030301010803" pitchFamily="18" charset="0"/>
                <a:ea typeface="+mn-ea"/>
                <a:cs typeface="+mn-cs"/>
              </a:defRPr>
            </a:lvl5pPr>
            <a:lvl6pPr marL="1886629"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652"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676"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700"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342900" marR="0" lvl="0" indent="-342900" algn="l" defTabSz="686047" rtl="0" eaLnBrk="1" fontAlgn="auto" latinLnBrk="0" hangingPunct="1">
              <a:lnSpc>
                <a:spcPct val="90000"/>
              </a:lnSpc>
              <a:spcBef>
                <a:spcPts val="0"/>
              </a:spcBef>
              <a:spcAft>
                <a:spcPts val="675"/>
              </a:spcAft>
              <a:buClrTx/>
              <a:buSzPct val="90000"/>
              <a:buFont typeface="Courier New" panose="02070309020205020404" pitchFamily="49" charset="0"/>
              <a:buChar char="o"/>
              <a:tabLst/>
              <a:defRPr/>
            </a:pPr>
            <a:r>
              <a:rPr kumimoji="0" lang="en-US" sz="1600" b="0" i="0" u="none" strike="noStrike" kern="1200" cap="none" spc="-100" normalizeH="0" baseline="0" noProof="0" dirty="0">
                <a:ln>
                  <a:noFill/>
                </a:ln>
                <a:solidFill>
                  <a:schemeClr val="tx1"/>
                </a:solidFill>
                <a:effectLst/>
                <a:uLnTx/>
                <a:uFillTx/>
                <a:latin typeface="Garamond" panose="02020404030301010803" pitchFamily="18" charset="0"/>
                <a:ea typeface="+mn-ea"/>
                <a:cs typeface="+mn-cs"/>
              </a:rPr>
              <a:t>Bill Adair (Duke, Public Policy)</a:t>
            </a:r>
          </a:p>
          <a:p>
            <a:pPr marL="342900" marR="0" lvl="0" indent="-342900" algn="l" defTabSz="686047" rtl="0" eaLnBrk="1" fontAlgn="auto" latinLnBrk="0" hangingPunct="1">
              <a:lnSpc>
                <a:spcPct val="90000"/>
              </a:lnSpc>
              <a:spcBef>
                <a:spcPts val="0"/>
              </a:spcBef>
              <a:spcAft>
                <a:spcPts val="675"/>
              </a:spcAft>
              <a:buClrTx/>
              <a:buSzPct val="90000"/>
              <a:buFont typeface="Courier New" panose="02070309020205020404" pitchFamily="49" charset="0"/>
              <a:buChar char="o"/>
              <a:tabLst/>
              <a:defRPr/>
            </a:pPr>
            <a:r>
              <a:rPr kumimoji="0" lang="en-US" sz="1600" b="0" i="0" u="none" strike="noStrike" kern="1200" cap="none" spc="-100" normalizeH="0" baseline="0" noProof="0" dirty="0">
                <a:ln>
                  <a:noFill/>
                </a:ln>
                <a:solidFill>
                  <a:schemeClr val="tx1"/>
                </a:solidFill>
                <a:effectLst/>
                <a:uLnTx/>
                <a:uFillTx/>
                <a:latin typeface="Garamond" panose="02020404030301010803" pitchFamily="18" charset="0"/>
                <a:ea typeface="+mn-ea"/>
                <a:cs typeface="+mn-cs"/>
              </a:rPr>
              <a:t>Pankaj Agarwal (Duke)</a:t>
            </a:r>
          </a:p>
          <a:p>
            <a:pPr marL="342900" marR="0" lvl="0" indent="-342900" algn="l" defTabSz="686047" rtl="0" eaLnBrk="1" fontAlgn="auto" latinLnBrk="0" hangingPunct="1">
              <a:lnSpc>
                <a:spcPct val="90000"/>
              </a:lnSpc>
              <a:spcBef>
                <a:spcPts val="0"/>
              </a:spcBef>
              <a:spcAft>
                <a:spcPts val="675"/>
              </a:spcAft>
              <a:buClrTx/>
              <a:buSzPct val="90000"/>
              <a:buFont typeface="Courier New" panose="02070309020205020404" pitchFamily="49" charset="0"/>
              <a:buChar char="o"/>
              <a:tabLst/>
              <a:defRPr/>
            </a:pPr>
            <a:r>
              <a:rPr kumimoji="0" lang="en-US" sz="1600" b="0" i="0" u="none" strike="noStrike" kern="1200" cap="none" spc="-100" normalizeH="0" baseline="0" noProof="0" dirty="0">
                <a:ln>
                  <a:noFill/>
                </a:ln>
                <a:solidFill>
                  <a:schemeClr val="tx1"/>
                </a:solidFill>
                <a:effectLst/>
                <a:uLnTx/>
                <a:uFillTx/>
                <a:latin typeface="Garamond" panose="02020404030301010803" pitchFamily="18" charset="0"/>
                <a:ea typeface="+mn-ea"/>
                <a:cs typeface="+mn-cs"/>
              </a:rPr>
              <a:t>Xiang Ao (Chinese Academy of Sciences)</a:t>
            </a:r>
          </a:p>
          <a:p>
            <a:pPr marL="342900" marR="0" lvl="0" indent="-342900" algn="l" defTabSz="686047" rtl="0" eaLnBrk="1" fontAlgn="auto" latinLnBrk="0" hangingPunct="1">
              <a:lnSpc>
                <a:spcPct val="90000"/>
              </a:lnSpc>
              <a:spcBef>
                <a:spcPts val="0"/>
              </a:spcBef>
              <a:spcAft>
                <a:spcPts val="675"/>
              </a:spcAft>
              <a:buClrTx/>
              <a:buSzPct val="90000"/>
              <a:buFont typeface="Courier New" panose="02070309020205020404" pitchFamily="49" charset="0"/>
              <a:buChar char="o"/>
              <a:tabLst/>
              <a:defRPr/>
            </a:pPr>
            <a:r>
              <a:rPr kumimoji="0" lang="en-US" sz="1600" b="0" i="0" u="none" strike="noStrike" kern="1200" cap="none" spc="-100" normalizeH="0" baseline="0" noProof="0" dirty="0">
                <a:ln>
                  <a:noFill/>
                </a:ln>
                <a:solidFill>
                  <a:schemeClr val="tx1"/>
                </a:solidFill>
                <a:effectLst/>
                <a:uLnTx/>
                <a:uFillTx/>
                <a:latin typeface="Garamond" panose="02020404030301010803" pitchFamily="18" charset="0"/>
                <a:ea typeface="+mn-ea"/>
                <a:cs typeface="+mn-cs"/>
              </a:rPr>
              <a:t>Vassilis Athitsos (UTA)</a:t>
            </a:r>
          </a:p>
          <a:p>
            <a:pPr marL="342900" marR="0" lvl="0" indent="-342900" algn="l" defTabSz="686047" rtl="0" eaLnBrk="1" fontAlgn="auto" latinLnBrk="0" hangingPunct="1">
              <a:lnSpc>
                <a:spcPct val="90000"/>
              </a:lnSpc>
              <a:spcBef>
                <a:spcPts val="0"/>
              </a:spcBef>
              <a:spcAft>
                <a:spcPts val="675"/>
              </a:spcAft>
              <a:buClrTx/>
              <a:buSzPct val="90000"/>
              <a:buFont typeface="Courier New" panose="02070309020205020404" pitchFamily="49" charset="0"/>
              <a:buChar char="o"/>
              <a:tabLst/>
              <a:defRPr/>
            </a:pPr>
            <a:r>
              <a:rPr kumimoji="0" lang="en-US" sz="1600" b="0" i="0" u="none" strike="noStrike" kern="1200" cap="none" spc="-100" normalizeH="0" baseline="0" noProof="0" dirty="0">
                <a:ln>
                  <a:noFill/>
                </a:ln>
                <a:solidFill>
                  <a:schemeClr val="tx1"/>
                </a:solidFill>
                <a:effectLst/>
                <a:uLnTx/>
                <a:uFillTx/>
                <a:latin typeface="Garamond" panose="02020404030301010803" pitchFamily="18" charset="0"/>
                <a:ea typeface="+mn-ea"/>
                <a:cs typeface="+mn-cs"/>
              </a:rPr>
              <a:t>Sourav Bhowmick (Nanyang Technological University )</a:t>
            </a:r>
          </a:p>
          <a:p>
            <a:pPr marL="342900" indent="-342900">
              <a:buFont typeface="Courier New" panose="02070309020205020404" pitchFamily="49" charset="0"/>
              <a:buChar char="o"/>
              <a:defRPr/>
            </a:pPr>
            <a:r>
              <a:rPr lang="en-US" sz="1600" dirty="0">
                <a:solidFill>
                  <a:schemeClr val="tx1"/>
                </a:solidFill>
                <a:latin typeface="Garamond" panose="02020404030301010803" pitchFamily="18" charset="0"/>
              </a:rPr>
              <a:t>Sharma Chakravarthy (UTA)</a:t>
            </a:r>
          </a:p>
          <a:p>
            <a:pPr marL="342900" lvl="0" indent="-342900">
              <a:buFont typeface="Courier New" panose="02070309020205020404" pitchFamily="49" charset="0"/>
              <a:buChar char="o"/>
              <a:defRPr/>
            </a:pPr>
            <a:r>
              <a:rPr lang="en-US" sz="1600" dirty="0">
                <a:solidFill>
                  <a:schemeClr val="tx1"/>
                </a:solidFill>
                <a:latin typeface="Garamond" panose="02020404030301010803" pitchFamily="18" charset="0"/>
              </a:rPr>
              <a:t>Gong Cheng (Nanjing University)</a:t>
            </a:r>
          </a:p>
          <a:p>
            <a:pPr marL="342900" lvl="0" indent="-342900">
              <a:buFont typeface="Courier New" panose="02070309020205020404" pitchFamily="49" charset="0"/>
              <a:buChar char="o"/>
              <a:defRPr/>
            </a:pPr>
            <a:r>
              <a:rPr lang="en-US" sz="1600" dirty="0">
                <a:solidFill>
                  <a:schemeClr val="tx1"/>
                </a:solidFill>
                <a:latin typeface="Garamond" panose="02020404030301010803" pitchFamily="18" charset="0"/>
              </a:rPr>
              <a:t>Byron Choi (Hong Kong Baptist University)</a:t>
            </a:r>
          </a:p>
          <a:p>
            <a:pPr marL="342900" lvl="0" indent="-342900">
              <a:buFont typeface="Courier New" panose="02070309020205020404" pitchFamily="49" charset="0"/>
              <a:buChar char="o"/>
              <a:defRPr/>
            </a:pPr>
            <a:r>
              <a:rPr lang="en-US" sz="1600" dirty="0">
                <a:solidFill>
                  <a:schemeClr val="tx1"/>
                </a:solidFill>
                <a:latin typeface="Garamond" panose="02020404030301010803" pitchFamily="18" charset="0"/>
              </a:rPr>
              <a:t>Christoph </a:t>
            </a:r>
            <a:r>
              <a:rPr lang="en-US" sz="1600" dirty="0" err="1">
                <a:solidFill>
                  <a:schemeClr val="tx1"/>
                </a:solidFill>
                <a:latin typeface="Garamond" panose="02020404030301010803" pitchFamily="18" charset="0"/>
              </a:rPr>
              <a:t>Csallner</a:t>
            </a:r>
            <a:r>
              <a:rPr lang="en-US" sz="1600" dirty="0">
                <a:solidFill>
                  <a:schemeClr val="tx1"/>
                </a:solidFill>
                <a:latin typeface="Garamond" panose="02020404030301010803" pitchFamily="18" charset="0"/>
              </a:rPr>
              <a:t> (UTA)</a:t>
            </a:r>
          </a:p>
        </p:txBody>
      </p:sp>
      <p:sp>
        <p:nvSpPr>
          <p:cNvPr id="15" name="Text Placeholder 2">
            <a:extLst>
              <a:ext uri="{FF2B5EF4-FFF2-40B4-BE49-F238E27FC236}">
                <a16:creationId xmlns:a16="http://schemas.microsoft.com/office/drawing/2014/main" id="{86CC99E2-5FA2-7C4B-B7EA-F2C935021A3B}"/>
              </a:ext>
            </a:extLst>
          </p:cNvPr>
          <p:cNvSpPr txBox="1">
            <a:spLocks/>
          </p:cNvSpPr>
          <p:nvPr/>
        </p:nvSpPr>
        <p:spPr>
          <a:xfrm>
            <a:off x="6350696" y="1389586"/>
            <a:ext cx="2699359" cy="3157916"/>
          </a:xfrm>
          <a:prstGeom prst="rect">
            <a:avLst/>
          </a:prstGeom>
        </p:spPr>
        <p:txBody>
          <a:bodyPr vert="horz" wrap="square" lIns="0" tIns="0" rIns="0" bIns="0" numCol="1" rtlCol="0">
            <a:spAutoFit/>
          </a:bodyPr>
          <a:lstStyle>
            <a:lvl1pPr marL="0" indent="0" algn="l" defTabSz="686047" rtl="0" eaLnBrk="1" latinLnBrk="0" hangingPunct="1">
              <a:lnSpc>
                <a:spcPct val="90000"/>
              </a:lnSpc>
              <a:spcBef>
                <a:spcPts val="0"/>
              </a:spcBef>
              <a:spcAft>
                <a:spcPts val="675"/>
              </a:spcAft>
              <a:buSzPct val="90000"/>
              <a:buFont typeface="Courier New" panose="02070309020205020404" pitchFamily="49" charset="0"/>
              <a:buNone/>
              <a:defRPr sz="3200" kern="1200" spc="-100" baseline="0">
                <a:solidFill>
                  <a:srgbClr val="EE8200"/>
                </a:solidFill>
                <a:latin typeface="Segoe UI Light" pitchFamily="34" charset="0"/>
                <a:ea typeface="+mn-ea"/>
                <a:cs typeface="+mn-cs"/>
              </a:defRPr>
            </a:lvl1pPr>
            <a:lvl2pPr marL="0" indent="0" algn="l" defTabSz="686047" rtl="0" eaLnBrk="1" latinLnBrk="0" hangingPunct="1">
              <a:lnSpc>
                <a:spcPct val="90000"/>
              </a:lnSpc>
              <a:spcBef>
                <a:spcPts val="0"/>
              </a:spcBef>
              <a:spcAft>
                <a:spcPts val="300"/>
              </a:spcAft>
              <a:buSzPct val="90000"/>
              <a:buFont typeface="Courier New" panose="02070309020205020404" pitchFamily="49" charset="0"/>
              <a:buNone/>
              <a:tabLst>
                <a:tab pos="472868" algn="l"/>
              </a:tabLst>
              <a:defRPr sz="1800" kern="1200" spc="-50" baseline="0">
                <a:solidFill>
                  <a:schemeClr val="tx1"/>
                </a:solidFill>
                <a:latin typeface="Garamond" panose="02020404030301010803" pitchFamily="18" charset="0"/>
                <a:ea typeface="+mn-ea"/>
                <a:cs typeface="+mn-cs"/>
              </a:defRPr>
            </a:lvl2pPr>
            <a:lvl3pPr marL="0" indent="0" algn="l" defTabSz="686047" rtl="0" eaLnBrk="1" latinLnBrk="0" hangingPunct="1">
              <a:lnSpc>
                <a:spcPct val="90000"/>
              </a:lnSpc>
              <a:spcBef>
                <a:spcPts val="0"/>
              </a:spcBef>
              <a:spcAft>
                <a:spcPts val="300"/>
              </a:spcAft>
              <a:buSzPct val="90000"/>
              <a:buFont typeface="Courier New" panose="02070309020205020404" pitchFamily="49" charset="0"/>
              <a:buNone/>
              <a:defRPr sz="1500" kern="1200">
                <a:solidFill>
                  <a:schemeClr val="tx1"/>
                </a:solidFill>
                <a:latin typeface="Garamond" panose="02020404030301010803" pitchFamily="18" charset="0"/>
                <a:ea typeface="+mn-ea"/>
                <a:cs typeface="+mn-cs"/>
              </a:defRPr>
            </a:lvl3pPr>
            <a:lvl4pPr marL="0" indent="0" algn="l" defTabSz="686047" rtl="0" eaLnBrk="1" latinLnBrk="0" hangingPunct="1">
              <a:lnSpc>
                <a:spcPct val="90000"/>
              </a:lnSpc>
              <a:spcBef>
                <a:spcPts val="0"/>
              </a:spcBef>
              <a:spcAft>
                <a:spcPts val="300"/>
              </a:spcAft>
              <a:buSzPct val="90000"/>
              <a:buFont typeface="Courier New" panose="02070309020205020404" pitchFamily="49" charset="0"/>
              <a:buNone/>
              <a:tabLst>
                <a:tab pos="686074" algn="l"/>
              </a:tabLst>
              <a:defRPr sz="1800" kern="1200">
                <a:solidFill>
                  <a:schemeClr val="tx1"/>
                </a:solidFill>
                <a:latin typeface="Garamond" panose="02020404030301010803" pitchFamily="18" charset="0"/>
                <a:ea typeface="+mn-ea"/>
                <a:cs typeface="+mn-cs"/>
              </a:defRPr>
            </a:lvl4pPr>
            <a:lvl5pPr marL="0" indent="0" algn="l" defTabSz="686047" rtl="0" eaLnBrk="1" latinLnBrk="0" hangingPunct="1">
              <a:lnSpc>
                <a:spcPct val="90000"/>
              </a:lnSpc>
              <a:spcBef>
                <a:spcPts val="0"/>
              </a:spcBef>
              <a:spcAft>
                <a:spcPts val="300"/>
              </a:spcAft>
              <a:buSzPct val="90000"/>
              <a:buFont typeface="Courier New" panose="02070309020205020404" pitchFamily="49" charset="0"/>
              <a:buNone/>
              <a:defRPr sz="1800" kern="1200">
                <a:solidFill>
                  <a:schemeClr val="tx1"/>
                </a:solidFill>
                <a:latin typeface="Garamond" panose="02020404030301010803" pitchFamily="18" charset="0"/>
                <a:ea typeface="+mn-ea"/>
                <a:cs typeface="+mn-cs"/>
              </a:defRPr>
            </a:lvl5pPr>
            <a:lvl6pPr marL="1886629"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652"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676"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700"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342900" marR="0" lvl="0" indent="-342900" algn="l" defTabSz="686047" rtl="0" eaLnBrk="1" fontAlgn="auto" latinLnBrk="0" hangingPunct="1">
              <a:lnSpc>
                <a:spcPct val="90000"/>
              </a:lnSpc>
              <a:spcBef>
                <a:spcPts val="0"/>
              </a:spcBef>
              <a:spcAft>
                <a:spcPts val="675"/>
              </a:spcAft>
              <a:buClrTx/>
              <a:buSzPct val="90000"/>
              <a:buFont typeface="Courier New" panose="02070309020205020404" pitchFamily="49" charset="0"/>
              <a:buChar char="o"/>
              <a:tabLst/>
              <a:defRPr/>
            </a:pPr>
            <a:r>
              <a:rPr kumimoji="0" lang="en-US" sz="1600" b="0" i="0" u="none" strike="noStrike" kern="1200" cap="none" spc="-100" normalizeH="0" baseline="0" noProof="0" dirty="0" err="1">
                <a:ln>
                  <a:noFill/>
                </a:ln>
                <a:solidFill>
                  <a:schemeClr val="tx1"/>
                </a:solidFill>
                <a:effectLst/>
                <a:uLnTx/>
                <a:uFillTx/>
                <a:latin typeface="Garamond" panose="02020404030301010803" pitchFamily="18" charset="0"/>
                <a:ea typeface="+mn-ea"/>
                <a:cs typeface="+mn-cs"/>
              </a:rPr>
              <a:t>Zhiqiang</a:t>
            </a:r>
            <a:r>
              <a:rPr kumimoji="0" lang="en-US" sz="1600" b="0" i="0" u="none" strike="noStrike" kern="1200" cap="none" spc="-100" normalizeH="0" baseline="0" noProof="0" dirty="0">
                <a:ln>
                  <a:noFill/>
                </a:ln>
                <a:solidFill>
                  <a:schemeClr val="tx1"/>
                </a:solidFill>
                <a:effectLst/>
                <a:uLnTx/>
                <a:uFillTx/>
                <a:latin typeface="Garamond" panose="02020404030301010803" pitchFamily="18" charset="0"/>
                <a:ea typeface="+mn-ea"/>
                <a:cs typeface="+mn-cs"/>
              </a:rPr>
              <a:t> Lin (Ohio State)</a:t>
            </a:r>
          </a:p>
          <a:p>
            <a:pPr marL="342900" marR="0" lvl="0" indent="-342900" algn="l" defTabSz="686047" rtl="0" eaLnBrk="1" fontAlgn="auto" latinLnBrk="0" hangingPunct="1">
              <a:lnSpc>
                <a:spcPct val="90000"/>
              </a:lnSpc>
              <a:spcBef>
                <a:spcPts val="0"/>
              </a:spcBef>
              <a:spcAft>
                <a:spcPts val="675"/>
              </a:spcAft>
              <a:buClrTx/>
              <a:buSzPct val="90000"/>
              <a:buFont typeface="Courier New" panose="02070309020205020404" pitchFamily="49" charset="0"/>
              <a:buChar char="o"/>
              <a:tabLst/>
              <a:defRPr/>
            </a:pPr>
            <a:r>
              <a:rPr kumimoji="0" lang="en-US" sz="1600" b="0" i="0" u="none" strike="noStrike" kern="1200" cap="none" spc="-100" normalizeH="0" baseline="0" noProof="0" dirty="0">
                <a:ln>
                  <a:noFill/>
                </a:ln>
                <a:solidFill>
                  <a:schemeClr val="tx1"/>
                </a:solidFill>
                <a:effectLst/>
                <a:uLnTx/>
                <a:uFillTx/>
                <a:latin typeface="Garamond" panose="02020404030301010803" pitchFamily="18" charset="0"/>
                <a:ea typeface="+mn-ea"/>
                <a:cs typeface="+mn-cs"/>
              </a:rPr>
              <a:t>Ping Luo (Chinese Academy of Sciences)</a:t>
            </a:r>
          </a:p>
          <a:p>
            <a:pPr marL="342900" indent="-342900">
              <a:buFont typeface="Courier New" panose="02070309020205020404" pitchFamily="49" charset="0"/>
              <a:buChar char="o"/>
              <a:defRPr/>
            </a:pPr>
            <a:r>
              <a:rPr lang="en-US" sz="1600" dirty="0">
                <a:solidFill>
                  <a:schemeClr val="tx1"/>
                </a:solidFill>
                <a:latin typeface="Garamond" panose="02020404030301010803" pitchFamily="18" charset="0"/>
              </a:rPr>
              <a:t>Mark </a:t>
            </a:r>
            <a:r>
              <a:rPr lang="en-US" sz="1600" dirty="0" err="1">
                <a:solidFill>
                  <a:schemeClr val="tx1"/>
                </a:solidFill>
                <a:latin typeface="Garamond" panose="02020404030301010803" pitchFamily="18" charset="0"/>
              </a:rPr>
              <a:t>Stancel</a:t>
            </a:r>
            <a:r>
              <a:rPr lang="en-US" sz="1600" dirty="0">
                <a:solidFill>
                  <a:schemeClr val="tx1"/>
                </a:solidFill>
                <a:latin typeface="Garamond" panose="02020404030301010803" pitchFamily="18" charset="0"/>
              </a:rPr>
              <a:t> (Duke, Public Policy)</a:t>
            </a:r>
            <a:endParaRPr kumimoji="0" lang="en-US" sz="1600" b="0" i="0" u="none" strike="noStrike" kern="1200" cap="none" spc="-100" normalizeH="0" baseline="0" noProof="0" dirty="0">
              <a:ln>
                <a:noFill/>
              </a:ln>
              <a:solidFill>
                <a:schemeClr val="tx1"/>
              </a:solidFill>
              <a:effectLst/>
              <a:uLnTx/>
              <a:uFillTx/>
              <a:latin typeface="Garamond" panose="02020404030301010803" pitchFamily="18" charset="0"/>
              <a:ea typeface="+mn-ea"/>
              <a:cs typeface="+mn-cs"/>
            </a:endParaRPr>
          </a:p>
          <a:p>
            <a:pPr marL="342900" marR="0" lvl="0" indent="-342900" algn="l" defTabSz="686047" rtl="0" eaLnBrk="1" fontAlgn="auto" latinLnBrk="0" hangingPunct="1">
              <a:lnSpc>
                <a:spcPct val="90000"/>
              </a:lnSpc>
              <a:spcBef>
                <a:spcPts val="0"/>
              </a:spcBef>
              <a:spcAft>
                <a:spcPts val="675"/>
              </a:spcAft>
              <a:buClrTx/>
              <a:buSzPct val="90000"/>
              <a:buFont typeface="Courier New" panose="02070309020205020404" pitchFamily="49" charset="0"/>
              <a:buChar char="o"/>
              <a:tabLst/>
              <a:defRPr/>
            </a:pPr>
            <a:r>
              <a:rPr kumimoji="0" lang="en-US" sz="1600" b="0" i="0" u="none" strike="noStrike" kern="1200" cap="none" spc="-100" normalizeH="0" baseline="0" noProof="0" dirty="0">
                <a:ln>
                  <a:noFill/>
                </a:ln>
                <a:solidFill>
                  <a:schemeClr val="tx1"/>
                </a:solidFill>
                <a:effectLst/>
                <a:uLnTx/>
                <a:uFillTx/>
                <a:latin typeface="Garamond" panose="02020404030301010803" pitchFamily="18" charset="0"/>
                <a:ea typeface="+mn-ea"/>
                <a:cs typeface="+mn-cs"/>
              </a:rPr>
              <a:t>Mark  Tremayne (UTA, Communication)</a:t>
            </a:r>
            <a:endParaRPr lang="en-US" sz="1600" dirty="0">
              <a:solidFill>
                <a:schemeClr val="tx1"/>
              </a:solidFill>
              <a:latin typeface="Garamond" panose="02020404030301010803" pitchFamily="18" charset="0"/>
            </a:endParaRPr>
          </a:p>
          <a:p>
            <a:pPr marL="342900" indent="-342900">
              <a:buFont typeface="Courier New" panose="02070309020205020404" pitchFamily="49" charset="0"/>
              <a:buChar char="o"/>
              <a:defRPr/>
            </a:pPr>
            <a:r>
              <a:rPr lang="en-US" sz="1600" dirty="0">
                <a:solidFill>
                  <a:schemeClr val="tx1"/>
                </a:solidFill>
                <a:latin typeface="Garamond" panose="02020404030301010803" pitchFamily="18" charset="0"/>
              </a:rPr>
              <a:t>Min Wang (Google)</a:t>
            </a:r>
          </a:p>
          <a:p>
            <a:pPr marL="342900" indent="-342900">
              <a:buFont typeface="Courier New" panose="02070309020205020404" pitchFamily="49" charset="0"/>
              <a:buChar char="o"/>
              <a:defRPr/>
            </a:pPr>
            <a:r>
              <a:rPr lang="en-US" sz="1600" dirty="0" err="1">
                <a:solidFill>
                  <a:schemeClr val="tx1"/>
                </a:solidFill>
                <a:latin typeface="Garamond" panose="02020404030301010803" pitchFamily="18" charset="0"/>
              </a:rPr>
              <a:t>Xifeng</a:t>
            </a:r>
            <a:r>
              <a:rPr lang="en-US" sz="1600" dirty="0">
                <a:solidFill>
                  <a:schemeClr val="tx1"/>
                </a:solidFill>
                <a:latin typeface="Garamond" panose="02020404030301010803" pitchFamily="18" charset="0"/>
              </a:rPr>
              <a:t> Yan (UCSB)</a:t>
            </a:r>
            <a:endParaRPr kumimoji="0" lang="en-US" sz="1600" b="0" i="0" u="none" strike="noStrike" kern="1200" cap="none" spc="-100" normalizeH="0" baseline="0" noProof="0" dirty="0">
              <a:ln>
                <a:noFill/>
              </a:ln>
              <a:solidFill>
                <a:schemeClr val="tx1"/>
              </a:solidFill>
              <a:effectLst/>
              <a:uLnTx/>
              <a:uFillTx/>
              <a:latin typeface="Garamond" panose="02020404030301010803" pitchFamily="18" charset="0"/>
              <a:ea typeface="+mn-ea"/>
              <a:cs typeface="+mn-cs"/>
            </a:endParaRPr>
          </a:p>
          <a:p>
            <a:pPr marL="342900" marR="0" lvl="0" indent="-342900" algn="l" defTabSz="686047" rtl="0" eaLnBrk="1" fontAlgn="auto" latinLnBrk="0" hangingPunct="1">
              <a:lnSpc>
                <a:spcPct val="90000"/>
              </a:lnSpc>
              <a:spcBef>
                <a:spcPts val="0"/>
              </a:spcBef>
              <a:spcAft>
                <a:spcPts val="675"/>
              </a:spcAft>
              <a:buClrTx/>
              <a:buSzPct val="90000"/>
              <a:buFont typeface="Courier New" panose="02070309020205020404" pitchFamily="49" charset="0"/>
              <a:buChar char="o"/>
              <a:tabLst/>
              <a:defRPr/>
            </a:pPr>
            <a:r>
              <a:rPr kumimoji="0" lang="en-US" sz="1600" b="0" i="0" u="none" strike="noStrike" kern="1200" cap="none" spc="-100" normalizeH="0" baseline="0" noProof="0" dirty="0">
                <a:ln>
                  <a:noFill/>
                </a:ln>
                <a:solidFill>
                  <a:schemeClr val="tx1"/>
                </a:solidFill>
                <a:effectLst/>
                <a:uLnTx/>
                <a:uFillTx/>
                <a:latin typeface="Garamond" panose="02020404030301010803" pitchFamily="18" charset="0"/>
                <a:ea typeface="+mn-ea"/>
                <a:cs typeface="+mn-cs"/>
              </a:rPr>
              <a:t>Jun  Yang (Duke)</a:t>
            </a:r>
          </a:p>
          <a:p>
            <a:pPr marL="342900" marR="0" lvl="0" indent="-342900" algn="l" defTabSz="686047" rtl="0" eaLnBrk="1" fontAlgn="auto" latinLnBrk="0" hangingPunct="1">
              <a:lnSpc>
                <a:spcPct val="90000"/>
              </a:lnSpc>
              <a:spcBef>
                <a:spcPts val="0"/>
              </a:spcBef>
              <a:spcAft>
                <a:spcPts val="675"/>
              </a:spcAft>
              <a:buClrTx/>
              <a:buSzPct val="90000"/>
              <a:buFont typeface="Courier New" panose="02070309020205020404" pitchFamily="49" charset="0"/>
              <a:buChar char="o"/>
              <a:tabLst/>
              <a:defRPr/>
            </a:pPr>
            <a:r>
              <a:rPr kumimoji="0" lang="en-US" sz="1600" b="0" i="0" u="none" strike="noStrike" kern="1200" cap="none" spc="-100" normalizeH="0" baseline="0" noProof="0" dirty="0">
                <a:ln>
                  <a:noFill/>
                </a:ln>
                <a:solidFill>
                  <a:schemeClr val="tx1"/>
                </a:solidFill>
                <a:effectLst/>
                <a:uLnTx/>
                <a:uFillTx/>
                <a:latin typeface="Garamond" panose="02020404030301010803" pitchFamily="18" charset="0"/>
                <a:ea typeface="+mn-ea"/>
                <a:cs typeface="+mn-cs"/>
              </a:rPr>
              <a:t>Cong Yu (Google Research)</a:t>
            </a:r>
          </a:p>
          <a:p>
            <a:pPr marL="342900" indent="-342900">
              <a:buFont typeface="Courier New" panose="02070309020205020404" pitchFamily="49" charset="0"/>
              <a:buChar char="o"/>
              <a:defRPr/>
            </a:pPr>
            <a:r>
              <a:rPr lang="en-US" sz="1600" dirty="0">
                <a:solidFill>
                  <a:schemeClr val="tx1"/>
                </a:solidFill>
                <a:latin typeface="Garamond" panose="02020404030301010803" pitchFamily="18" charset="0"/>
              </a:rPr>
              <a:t>Nan Zhang (Penn State)</a:t>
            </a:r>
          </a:p>
        </p:txBody>
      </p:sp>
      <p:sp>
        <p:nvSpPr>
          <p:cNvPr id="16" name="Text Placeholder 2">
            <a:extLst>
              <a:ext uri="{FF2B5EF4-FFF2-40B4-BE49-F238E27FC236}">
                <a16:creationId xmlns:a16="http://schemas.microsoft.com/office/drawing/2014/main" id="{EF96572A-39CD-6A45-B274-0F0E935CE1D4}"/>
              </a:ext>
            </a:extLst>
          </p:cNvPr>
          <p:cNvSpPr txBox="1">
            <a:spLocks/>
          </p:cNvSpPr>
          <p:nvPr/>
        </p:nvSpPr>
        <p:spPr>
          <a:xfrm>
            <a:off x="2974932" y="1387562"/>
            <a:ext cx="3346038" cy="3469283"/>
          </a:xfrm>
          <a:prstGeom prst="rect">
            <a:avLst/>
          </a:prstGeom>
        </p:spPr>
        <p:txBody>
          <a:bodyPr vert="horz" wrap="square" lIns="0" tIns="0" rIns="0" bIns="0" numCol="1" rtlCol="0">
            <a:spAutoFit/>
          </a:bodyPr>
          <a:lstStyle>
            <a:lvl1pPr marL="0" indent="0" algn="l" defTabSz="686047" rtl="0" eaLnBrk="1" latinLnBrk="0" hangingPunct="1">
              <a:lnSpc>
                <a:spcPct val="90000"/>
              </a:lnSpc>
              <a:spcBef>
                <a:spcPts val="0"/>
              </a:spcBef>
              <a:spcAft>
                <a:spcPts val="675"/>
              </a:spcAft>
              <a:buSzPct val="90000"/>
              <a:buFont typeface="Courier New" panose="02070309020205020404" pitchFamily="49" charset="0"/>
              <a:buNone/>
              <a:defRPr sz="3200" kern="1200" spc="-100" baseline="0">
                <a:solidFill>
                  <a:srgbClr val="EE8200"/>
                </a:solidFill>
                <a:latin typeface="Segoe UI Light" pitchFamily="34" charset="0"/>
                <a:ea typeface="+mn-ea"/>
                <a:cs typeface="+mn-cs"/>
              </a:defRPr>
            </a:lvl1pPr>
            <a:lvl2pPr marL="0" indent="0" algn="l" defTabSz="686047" rtl="0" eaLnBrk="1" latinLnBrk="0" hangingPunct="1">
              <a:lnSpc>
                <a:spcPct val="90000"/>
              </a:lnSpc>
              <a:spcBef>
                <a:spcPts val="0"/>
              </a:spcBef>
              <a:spcAft>
                <a:spcPts val="300"/>
              </a:spcAft>
              <a:buSzPct val="90000"/>
              <a:buFont typeface="Courier New" panose="02070309020205020404" pitchFamily="49" charset="0"/>
              <a:buNone/>
              <a:tabLst>
                <a:tab pos="472868" algn="l"/>
              </a:tabLst>
              <a:defRPr sz="1800" kern="1200" spc="-50" baseline="0">
                <a:solidFill>
                  <a:schemeClr val="tx1"/>
                </a:solidFill>
                <a:latin typeface="Garamond" panose="02020404030301010803" pitchFamily="18" charset="0"/>
                <a:ea typeface="+mn-ea"/>
                <a:cs typeface="+mn-cs"/>
              </a:defRPr>
            </a:lvl2pPr>
            <a:lvl3pPr marL="0" indent="0" algn="l" defTabSz="686047" rtl="0" eaLnBrk="1" latinLnBrk="0" hangingPunct="1">
              <a:lnSpc>
                <a:spcPct val="90000"/>
              </a:lnSpc>
              <a:spcBef>
                <a:spcPts val="0"/>
              </a:spcBef>
              <a:spcAft>
                <a:spcPts val="300"/>
              </a:spcAft>
              <a:buSzPct val="90000"/>
              <a:buFont typeface="Courier New" panose="02070309020205020404" pitchFamily="49" charset="0"/>
              <a:buNone/>
              <a:defRPr sz="1500" kern="1200">
                <a:solidFill>
                  <a:schemeClr val="tx1"/>
                </a:solidFill>
                <a:latin typeface="Garamond" panose="02020404030301010803" pitchFamily="18" charset="0"/>
                <a:ea typeface="+mn-ea"/>
                <a:cs typeface="+mn-cs"/>
              </a:defRPr>
            </a:lvl3pPr>
            <a:lvl4pPr marL="0" indent="0" algn="l" defTabSz="686047" rtl="0" eaLnBrk="1" latinLnBrk="0" hangingPunct="1">
              <a:lnSpc>
                <a:spcPct val="90000"/>
              </a:lnSpc>
              <a:spcBef>
                <a:spcPts val="0"/>
              </a:spcBef>
              <a:spcAft>
                <a:spcPts val="300"/>
              </a:spcAft>
              <a:buSzPct val="90000"/>
              <a:buFont typeface="Courier New" panose="02070309020205020404" pitchFamily="49" charset="0"/>
              <a:buNone/>
              <a:tabLst>
                <a:tab pos="686074" algn="l"/>
              </a:tabLst>
              <a:defRPr sz="1800" kern="1200">
                <a:solidFill>
                  <a:schemeClr val="tx1"/>
                </a:solidFill>
                <a:latin typeface="Garamond" panose="02020404030301010803" pitchFamily="18" charset="0"/>
                <a:ea typeface="+mn-ea"/>
                <a:cs typeface="+mn-cs"/>
              </a:defRPr>
            </a:lvl4pPr>
            <a:lvl5pPr marL="0" indent="0" algn="l" defTabSz="686047" rtl="0" eaLnBrk="1" latinLnBrk="0" hangingPunct="1">
              <a:lnSpc>
                <a:spcPct val="90000"/>
              </a:lnSpc>
              <a:spcBef>
                <a:spcPts val="0"/>
              </a:spcBef>
              <a:spcAft>
                <a:spcPts val="300"/>
              </a:spcAft>
              <a:buSzPct val="90000"/>
              <a:buFont typeface="Courier New" panose="02070309020205020404" pitchFamily="49" charset="0"/>
              <a:buNone/>
              <a:defRPr sz="1800" kern="1200">
                <a:solidFill>
                  <a:schemeClr val="tx1"/>
                </a:solidFill>
                <a:latin typeface="Garamond" panose="02020404030301010803" pitchFamily="18" charset="0"/>
                <a:ea typeface="+mn-ea"/>
                <a:cs typeface="+mn-cs"/>
              </a:defRPr>
            </a:lvl5pPr>
            <a:lvl6pPr marL="1886629"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652"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676"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700"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342900" indent="-342900">
              <a:buFont typeface="Courier New" panose="02070309020205020404" pitchFamily="49" charset="0"/>
              <a:buChar char="o"/>
              <a:defRPr/>
            </a:pPr>
            <a:r>
              <a:rPr lang="en-US" sz="1600" dirty="0">
                <a:solidFill>
                  <a:schemeClr val="tx1"/>
                </a:solidFill>
                <a:latin typeface="Garamond" panose="02020404030301010803" pitchFamily="18" charset="0"/>
              </a:rPr>
              <a:t>Gautam Das (UTA)</a:t>
            </a:r>
          </a:p>
          <a:p>
            <a:pPr marL="342900" indent="-342900">
              <a:buFont typeface="Courier New" panose="02070309020205020404" pitchFamily="49" charset="0"/>
              <a:buChar char="o"/>
              <a:defRPr/>
            </a:pPr>
            <a:r>
              <a:rPr lang="en-US" sz="1600" dirty="0">
                <a:solidFill>
                  <a:schemeClr val="tx1"/>
                </a:solidFill>
                <a:latin typeface="Garamond" panose="02020404030301010803" pitchFamily="18" charset="0"/>
              </a:rPr>
              <a:t>Chris Ding (UTA)</a:t>
            </a:r>
          </a:p>
          <a:p>
            <a:pPr marL="342900" lvl="0" indent="-342900">
              <a:buFont typeface="Courier New" panose="02070309020205020404" pitchFamily="49" charset="0"/>
              <a:buChar char="o"/>
              <a:defRPr/>
            </a:pPr>
            <a:r>
              <a:rPr lang="en-US" sz="1600" dirty="0" err="1">
                <a:solidFill>
                  <a:schemeClr val="tx1"/>
                </a:solidFill>
                <a:latin typeface="Garamond" panose="02020404030301010803" pitchFamily="18" charset="0"/>
              </a:rPr>
              <a:t>Ramez</a:t>
            </a:r>
            <a:r>
              <a:rPr lang="en-US" sz="1600" dirty="0">
                <a:solidFill>
                  <a:schemeClr val="tx1"/>
                </a:solidFill>
                <a:latin typeface="Garamond" panose="02020404030301010803" pitchFamily="18" charset="0"/>
              </a:rPr>
              <a:t> </a:t>
            </a:r>
            <a:r>
              <a:rPr lang="en-US" sz="1600" dirty="0" err="1">
                <a:solidFill>
                  <a:schemeClr val="tx1"/>
                </a:solidFill>
                <a:latin typeface="Garamond" panose="02020404030301010803" pitchFamily="18" charset="0"/>
              </a:rPr>
              <a:t>Elmasri</a:t>
            </a:r>
            <a:r>
              <a:rPr lang="en-US" sz="1600" dirty="0">
                <a:solidFill>
                  <a:schemeClr val="tx1"/>
                </a:solidFill>
                <a:latin typeface="Garamond" panose="02020404030301010803" pitchFamily="18" charset="0"/>
              </a:rPr>
              <a:t> (UTA)</a:t>
            </a:r>
          </a:p>
          <a:p>
            <a:pPr marL="342900" lvl="0" indent="-342900">
              <a:buFont typeface="Courier New" panose="02070309020205020404" pitchFamily="49" charset="0"/>
              <a:buChar char="o"/>
              <a:defRPr/>
            </a:pPr>
            <a:r>
              <a:rPr lang="en-US" sz="1600" dirty="0">
                <a:solidFill>
                  <a:schemeClr val="tx1"/>
                </a:solidFill>
                <a:latin typeface="Garamond" charset="0"/>
                <a:ea typeface="Garamond" charset="0"/>
                <a:cs typeface="Garamond" charset="0"/>
              </a:rPr>
              <a:t>Leonidas </a:t>
            </a:r>
            <a:r>
              <a:rPr lang="en-US" sz="1600" dirty="0" err="1">
                <a:solidFill>
                  <a:schemeClr val="tx1"/>
                </a:solidFill>
                <a:latin typeface="Garamond" charset="0"/>
                <a:ea typeface="Garamond" charset="0"/>
                <a:cs typeface="Garamond" charset="0"/>
              </a:rPr>
              <a:t>Fegaras</a:t>
            </a:r>
            <a:r>
              <a:rPr lang="en-US" sz="1600" dirty="0">
                <a:solidFill>
                  <a:schemeClr val="tx1"/>
                </a:solidFill>
                <a:latin typeface="Garamond" charset="0"/>
                <a:ea typeface="Garamond" charset="0"/>
                <a:cs typeface="Garamond" charset="0"/>
              </a:rPr>
              <a:t> (UTA</a:t>
            </a:r>
            <a:endParaRPr kumimoji="0" lang="en-US" sz="1600" b="0" i="0" u="none" strike="noStrike" kern="1200" cap="none" spc="-100" normalizeH="0" baseline="0" noProof="0" dirty="0">
              <a:ln>
                <a:noFill/>
              </a:ln>
              <a:solidFill>
                <a:schemeClr val="tx1"/>
              </a:solidFill>
              <a:effectLst/>
              <a:uLnTx/>
              <a:uFillTx/>
              <a:latin typeface="Garamond" panose="02020404030301010803" pitchFamily="18" charset="0"/>
              <a:ea typeface="+mn-ea"/>
              <a:cs typeface="+mn-cs"/>
            </a:endParaRPr>
          </a:p>
          <a:p>
            <a:pPr marL="342900" marR="0" lvl="0" indent="-342900" algn="l" defTabSz="686047" rtl="0" eaLnBrk="1" fontAlgn="auto" latinLnBrk="0" hangingPunct="1">
              <a:lnSpc>
                <a:spcPct val="90000"/>
              </a:lnSpc>
              <a:spcBef>
                <a:spcPts val="0"/>
              </a:spcBef>
              <a:spcAft>
                <a:spcPts val="675"/>
              </a:spcAft>
              <a:buClrTx/>
              <a:buSzPct val="90000"/>
              <a:buFont typeface="Courier New" panose="02070309020205020404" pitchFamily="49" charset="0"/>
              <a:buChar char="o"/>
              <a:tabLst/>
              <a:defRPr/>
            </a:pPr>
            <a:r>
              <a:rPr kumimoji="0" lang="en-US" sz="1600" b="0" i="0" u="none" strike="noStrike" kern="1200" cap="none" spc="-100" normalizeH="0" baseline="0" noProof="0" dirty="0">
                <a:ln>
                  <a:noFill/>
                </a:ln>
                <a:solidFill>
                  <a:schemeClr val="tx1"/>
                </a:solidFill>
                <a:effectLst/>
                <a:uLnTx/>
                <a:uFillTx/>
                <a:latin typeface="Garamond" charset="0"/>
                <a:ea typeface="Garamond" charset="0"/>
                <a:cs typeface="Garamond" charset="0"/>
              </a:rPr>
              <a:t>Peter Fray</a:t>
            </a:r>
            <a:r>
              <a:rPr kumimoji="0" lang="zh-CN" altLang="en-US" sz="1600" b="0" i="0" u="none" strike="noStrike" kern="1200" cap="none" spc="-100" normalizeH="0" baseline="0" noProof="0" dirty="0">
                <a:ln>
                  <a:noFill/>
                </a:ln>
                <a:solidFill>
                  <a:schemeClr val="tx1"/>
                </a:solidFill>
                <a:effectLst/>
                <a:uLnTx/>
                <a:uFillTx/>
                <a:latin typeface="Garamond" charset="0"/>
                <a:ea typeface="Garamond" charset="0"/>
                <a:cs typeface="Garamond" charset="0"/>
              </a:rPr>
              <a:t> </a:t>
            </a:r>
            <a:r>
              <a:rPr kumimoji="0" lang="en-US" altLang="zh-CN" sz="1600" b="0" i="0" u="none" strike="noStrike" kern="1200" cap="none" spc="-100" normalizeH="0" baseline="0" noProof="0" dirty="0">
                <a:ln>
                  <a:noFill/>
                </a:ln>
                <a:solidFill>
                  <a:schemeClr val="tx1"/>
                </a:solidFill>
                <a:effectLst/>
                <a:uLnTx/>
                <a:uFillTx/>
                <a:latin typeface="Garamond" charset="0"/>
                <a:ea typeface="Garamond" charset="0"/>
                <a:cs typeface="Garamond" charset="0"/>
              </a:rPr>
              <a:t>(University of Technology Sydney, Journalism)</a:t>
            </a:r>
            <a:endParaRPr kumimoji="0" lang="en-US" sz="1600" b="0" i="0" u="none" strike="noStrike" kern="1200" cap="none" spc="-100" normalizeH="0" baseline="0" noProof="0" dirty="0">
              <a:ln>
                <a:noFill/>
              </a:ln>
              <a:solidFill>
                <a:schemeClr val="tx1"/>
              </a:solidFill>
              <a:effectLst/>
              <a:uLnTx/>
              <a:uFillTx/>
              <a:latin typeface="Garamond" charset="0"/>
              <a:ea typeface="Garamond" charset="0"/>
              <a:cs typeface="Garamond" charset="0"/>
            </a:endParaRPr>
          </a:p>
          <a:p>
            <a:pPr marL="342900" marR="0" lvl="0" indent="-342900" algn="l" defTabSz="686047" rtl="0" eaLnBrk="1" fontAlgn="auto" latinLnBrk="0" hangingPunct="1">
              <a:lnSpc>
                <a:spcPct val="90000"/>
              </a:lnSpc>
              <a:spcBef>
                <a:spcPts val="0"/>
              </a:spcBef>
              <a:spcAft>
                <a:spcPts val="675"/>
              </a:spcAft>
              <a:buClrTx/>
              <a:buSzPct val="90000"/>
              <a:buFont typeface="Courier New" panose="02070309020205020404" pitchFamily="49" charset="0"/>
              <a:buChar char="o"/>
              <a:tabLst/>
              <a:defRPr/>
            </a:pPr>
            <a:r>
              <a:rPr kumimoji="0" lang="en-US" sz="1600" b="0" i="0" u="none" strike="noStrike" kern="1200" cap="none" spc="-100" normalizeH="0" baseline="0" noProof="0" dirty="0">
                <a:ln>
                  <a:noFill/>
                </a:ln>
                <a:solidFill>
                  <a:schemeClr val="tx1"/>
                </a:solidFill>
                <a:effectLst/>
                <a:uLnTx/>
                <a:uFillTx/>
                <a:latin typeface="Garamond" charset="0"/>
                <a:ea typeface="Garamond" charset="0"/>
                <a:cs typeface="Garamond" charset="0"/>
              </a:rPr>
              <a:t>James Hamilton (Stanford, Communication)</a:t>
            </a:r>
            <a:endParaRPr kumimoji="0" lang="en-US" sz="1600" b="0" i="0" u="none" strike="noStrike" kern="1200" cap="none" spc="-100" normalizeH="0" baseline="0" noProof="0" dirty="0">
              <a:ln>
                <a:noFill/>
              </a:ln>
              <a:solidFill>
                <a:schemeClr val="tx1"/>
              </a:solidFill>
              <a:effectLst/>
              <a:uLnTx/>
              <a:uFillTx/>
              <a:latin typeface="Garamond" panose="02020404030301010803" pitchFamily="18" charset="0"/>
            </a:endParaRPr>
          </a:p>
          <a:p>
            <a:pPr marL="342900" marR="0" lvl="0" indent="-342900" algn="l" defTabSz="686047" rtl="0" eaLnBrk="1" fontAlgn="auto" latinLnBrk="0" hangingPunct="1">
              <a:lnSpc>
                <a:spcPct val="90000"/>
              </a:lnSpc>
              <a:spcBef>
                <a:spcPts val="0"/>
              </a:spcBef>
              <a:spcAft>
                <a:spcPts val="675"/>
              </a:spcAft>
              <a:buClrTx/>
              <a:buSzPct val="90000"/>
              <a:buFont typeface="Courier New" panose="02070309020205020404" pitchFamily="49" charset="0"/>
              <a:buChar char="o"/>
              <a:tabLst/>
              <a:defRPr/>
            </a:pPr>
            <a:r>
              <a:rPr kumimoji="0" lang="en-US" sz="1600" b="0" i="0" u="none" strike="noStrike" kern="1200" cap="none" spc="-100" normalizeH="0" baseline="0" noProof="0" dirty="0">
                <a:ln>
                  <a:noFill/>
                </a:ln>
                <a:solidFill>
                  <a:schemeClr val="tx1"/>
                </a:solidFill>
                <a:effectLst/>
                <a:uLnTx/>
                <a:uFillTx/>
                <a:latin typeface="Garamond" panose="02020404030301010803" pitchFamily="18" charset="0"/>
                <a:ea typeface="+mn-ea"/>
                <a:cs typeface="+mn-cs"/>
              </a:rPr>
              <a:t>Naeemul Hassan (Mississippi)</a:t>
            </a:r>
          </a:p>
          <a:p>
            <a:pPr marL="342900" marR="0" lvl="0" indent="-342900" algn="l" defTabSz="686047" rtl="0" eaLnBrk="1" fontAlgn="auto" latinLnBrk="0" hangingPunct="1">
              <a:lnSpc>
                <a:spcPct val="90000"/>
              </a:lnSpc>
              <a:spcBef>
                <a:spcPts val="0"/>
              </a:spcBef>
              <a:spcAft>
                <a:spcPts val="675"/>
              </a:spcAft>
              <a:buClrTx/>
              <a:buSzPct val="90000"/>
              <a:buFont typeface="Courier New" panose="02070309020205020404" pitchFamily="49" charset="0"/>
              <a:buChar char="o"/>
              <a:tabLst/>
              <a:defRPr/>
            </a:pPr>
            <a:r>
              <a:rPr kumimoji="0" lang="en-US" sz="1600" b="0" i="0" u="none" strike="noStrike" kern="1200" cap="none" spc="-100" normalizeH="0" baseline="0" noProof="0" dirty="0">
                <a:ln>
                  <a:noFill/>
                </a:ln>
                <a:solidFill>
                  <a:schemeClr val="tx1"/>
                </a:solidFill>
                <a:effectLst/>
                <a:uLnTx/>
                <a:uFillTx/>
                <a:latin typeface="Garamond" panose="02020404030301010803" pitchFamily="18" charset="0"/>
                <a:ea typeface="+mn-ea"/>
                <a:cs typeface="+mn-cs"/>
              </a:rPr>
              <a:t>Wei Hu (Nanjing University)</a:t>
            </a:r>
          </a:p>
          <a:p>
            <a:pPr marL="342900" indent="-342900">
              <a:buFont typeface="Courier New" panose="02070309020205020404" pitchFamily="49" charset="0"/>
              <a:buChar char="o"/>
              <a:defRPr/>
            </a:pPr>
            <a:r>
              <a:rPr lang="en-US" sz="1600" dirty="0" err="1">
                <a:solidFill>
                  <a:schemeClr val="tx1"/>
                </a:solidFill>
                <a:latin typeface="Garamond" panose="02020404030301010803" pitchFamily="18" charset="0"/>
              </a:rPr>
              <a:t>Arijit</a:t>
            </a:r>
            <a:r>
              <a:rPr lang="en-US" sz="1600" dirty="0">
                <a:solidFill>
                  <a:schemeClr val="tx1"/>
                </a:solidFill>
                <a:latin typeface="Garamond" panose="02020404030301010803" pitchFamily="18" charset="0"/>
              </a:rPr>
              <a:t> Khan (Nanyang Technological University)</a:t>
            </a:r>
          </a:p>
          <a:p>
            <a:pPr marL="342900" indent="-342900">
              <a:buFont typeface="Courier New" panose="02070309020205020404" pitchFamily="49" charset="0"/>
              <a:buChar char="o"/>
              <a:defRPr/>
            </a:pPr>
            <a:r>
              <a:rPr lang="en-US" sz="1600" dirty="0">
                <a:solidFill>
                  <a:schemeClr val="tx1"/>
                </a:solidFill>
                <a:latin typeface="Garamond" panose="02020404030301010803" pitchFamily="18" charset="0"/>
              </a:rPr>
              <a:t>Angela Lee (UTD, Communication)</a:t>
            </a:r>
          </a:p>
        </p:txBody>
      </p:sp>
    </p:spTree>
    <p:extLst>
      <p:ext uri="{BB962C8B-B14F-4D97-AF65-F5344CB8AC3E}">
        <p14:creationId xmlns:p14="http://schemas.microsoft.com/office/powerpoint/2010/main" val="5934465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7288E8F-4FFD-674D-A2FB-FF00BC60086F}"/>
              </a:ext>
            </a:extLst>
          </p:cNvPr>
          <p:cNvSpPr>
            <a:spLocks noGrp="1"/>
          </p:cNvSpPr>
          <p:nvPr>
            <p:ph type="sldNum" sz="quarter" idx="10"/>
          </p:nvPr>
        </p:nvSpPr>
        <p:spPr/>
        <p:txBody>
          <a:bodyPr/>
          <a:lstStyle/>
          <a:p>
            <a:pPr marL="0" marR="0" lvl="0" indent="0" algn="r" defTabSz="686047" rtl="0" eaLnBrk="1" fontAlgn="auto" latinLnBrk="0" hangingPunct="1">
              <a:lnSpc>
                <a:spcPct val="100000"/>
              </a:lnSpc>
              <a:spcBef>
                <a:spcPts val="0"/>
              </a:spcBef>
              <a:spcAft>
                <a:spcPts val="0"/>
              </a:spcAft>
              <a:buClrTx/>
              <a:buSzTx/>
              <a:buFontTx/>
              <a:buNone/>
              <a:tabLst/>
              <a:defRPr/>
            </a:pPr>
            <a:fld id="{FC2EED17-1836-6142-A4B1-ABB9C7C22E41}" type="slidenum">
              <a:rPr kumimoji="0" lang="en-US" sz="1600" b="1" i="0" u="none" strike="noStrike" kern="1200" cap="none" spc="0" normalizeH="0" baseline="0" noProof="0" smtClean="0">
                <a:ln>
                  <a:noFill/>
                </a:ln>
                <a:solidFill>
                  <a:srgbClr val="000000"/>
                </a:solidFill>
                <a:effectLst/>
                <a:uLnTx/>
                <a:uFillTx/>
                <a:latin typeface="Segoe UI"/>
                <a:ea typeface="+mn-ea"/>
                <a:cs typeface="+mn-cs"/>
              </a:rPr>
              <a:pPr marL="0" marR="0" lvl="0" indent="0" algn="r" defTabSz="686047" rtl="0" eaLnBrk="1" fontAlgn="auto" latinLnBrk="0" hangingPunct="1">
                <a:lnSpc>
                  <a:spcPct val="100000"/>
                </a:lnSpc>
                <a:spcBef>
                  <a:spcPts val="0"/>
                </a:spcBef>
                <a:spcAft>
                  <a:spcPts val="0"/>
                </a:spcAft>
                <a:buClrTx/>
                <a:buSzTx/>
                <a:buFontTx/>
                <a:buNone/>
                <a:tabLst/>
                <a:defRPr/>
              </a:pPr>
              <a:t>71</a:t>
            </a:fld>
            <a:endParaRPr kumimoji="0" lang="en-US" sz="1600" b="1"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itle 1">
            <a:extLst>
              <a:ext uri="{FF2B5EF4-FFF2-40B4-BE49-F238E27FC236}">
                <a16:creationId xmlns:a16="http://schemas.microsoft.com/office/drawing/2014/main" id="{58A7B821-8CAB-3542-9DCF-55798D132782}"/>
              </a:ext>
            </a:extLst>
          </p:cNvPr>
          <p:cNvSpPr>
            <a:spLocks noGrp="1"/>
          </p:cNvSpPr>
          <p:nvPr>
            <p:ph type="title"/>
          </p:nvPr>
        </p:nvSpPr>
        <p:spPr>
          <a:xfrm>
            <a:off x="389436" y="171450"/>
            <a:ext cx="8363938" cy="553998"/>
          </a:xfrm>
        </p:spPr>
        <p:txBody>
          <a:bodyPr/>
          <a:lstStyle/>
          <a:p>
            <a:r>
              <a:rPr lang="en-US" sz="4000" b="1" dirty="0">
                <a:solidFill>
                  <a:srgbClr val="13409F"/>
                </a:solidFill>
                <a:latin typeface="Open Sans" panose="020B0606030504020204" pitchFamily="34" charset="0"/>
                <a:ea typeface="Open Sans" panose="020B0606030504020204" pitchFamily="34" charset="0"/>
                <a:cs typeface="Open Sans" panose="020B0606030504020204" pitchFamily="34" charset="0"/>
              </a:rPr>
              <a:t>Funding Sponsors</a:t>
            </a:r>
          </a:p>
        </p:txBody>
      </p:sp>
      <p:pic>
        <p:nvPicPr>
          <p:cNvPr id="11" name="Picture 18" descr="NSF.png">
            <a:hlinkClick r:id="rId3"/>
            <a:extLst>
              <a:ext uri="{FF2B5EF4-FFF2-40B4-BE49-F238E27FC236}">
                <a16:creationId xmlns:a16="http://schemas.microsoft.com/office/drawing/2014/main" id="{558ED53D-9E5F-254C-AE69-A21D793E9D22}"/>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63201" y="1085288"/>
            <a:ext cx="1282859" cy="96214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8" descr="http://o6ych40o0am16zwr12vywxa1ccx.wpengine.netdna-cdn.com/files/2010/09/KnightLOGO.jpg">
            <a:extLst>
              <a:ext uri="{FF2B5EF4-FFF2-40B4-BE49-F238E27FC236}">
                <a16:creationId xmlns:a16="http://schemas.microsoft.com/office/drawing/2014/main" id="{C20F306B-2183-2D48-A603-9E830F3734E1}"/>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1529838" y="1098072"/>
            <a:ext cx="1064038" cy="93657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E3F0B53C-A877-4B45-AA43-B56BD38DAD72}"/>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584574" y="1054378"/>
            <a:ext cx="1023964" cy="1023964"/>
          </a:xfrm>
          <a:prstGeom prst="rect">
            <a:avLst/>
          </a:prstGeom>
        </p:spPr>
      </p:pic>
      <p:pic>
        <p:nvPicPr>
          <p:cNvPr id="14" name="Picture 13" descr="C:\Users\Chengkai\Desktop\HPLabs.jpg">
            <a:extLst>
              <a:ext uri="{FF2B5EF4-FFF2-40B4-BE49-F238E27FC236}">
                <a16:creationId xmlns:a16="http://schemas.microsoft.com/office/drawing/2014/main" id="{18165E20-3229-844F-AD18-00FAE7E78571}"/>
              </a:ext>
            </a:extLst>
          </p:cNvPr>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3716034" y="1122372"/>
            <a:ext cx="1784762" cy="887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2" descr="C:\Users\chengkai\AppData\Local\Temp\Rar$DRa0.306\UTA_A-logo_Sml_2c-rgb.png">
            <a:extLst>
              <a:ext uri="{FF2B5EF4-FFF2-40B4-BE49-F238E27FC236}">
                <a16:creationId xmlns:a16="http://schemas.microsoft.com/office/drawing/2014/main" id="{2A062C13-F29E-2145-81B2-3A48CC1895BF}"/>
              </a:ext>
            </a:extLst>
          </p:cNvPr>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7907533" y="1087315"/>
            <a:ext cx="1083395" cy="958091"/>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0" descr="NSFC tr.png">
            <a:hlinkClick r:id="rId9"/>
            <a:extLst>
              <a:ext uri="{FF2B5EF4-FFF2-40B4-BE49-F238E27FC236}">
                <a16:creationId xmlns:a16="http://schemas.microsoft.com/office/drawing/2014/main" id="{309F4E51-09F2-984C-B29C-A9F1FC7CC67E}"/>
              </a:ext>
            </a:extLst>
          </p:cNvPr>
          <p:cNvPicPr>
            <a:picLocks noChangeAspect="1" noChangeArrowheads="1"/>
          </p:cNvPicPr>
          <p:nvPr/>
        </p:nvPicPr>
        <p:blipFill>
          <a:blip r:embed="rId10">
            <a:extLst>
              <a:ext uri="{28A0092B-C50C-407E-A947-70E740481C1C}">
                <a14:useLocalDpi xmlns:a14="http://schemas.microsoft.com/office/drawing/2010/main"/>
              </a:ext>
            </a:extLst>
          </a:blip>
          <a:srcRect/>
          <a:stretch>
            <a:fillRect/>
          </a:stretch>
        </p:blipFill>
        <p:spPr bwMode="auto">
          <a:xfrm>
            <a:off x="6692316" y="1004412"/>
            <a:ext cx="1131439" cy="11238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5314984D-2106-5C4F-BDD7-BEE7FF79A2E1}"/>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2677654" y="1089059"/>
            <a:ext cx="954602" cy="954602"/>
          </a:xfrm>
          <a:prstGeom prst="rect">
            <a:avLst/>
          </a:prstGeom>
        </p:spPr>
      </p:pic>
      <p:pic>
        <p:nvPicPr>
          <p:cNvPr id="18" name="Picture 10" descr="http://arpa-e.energy.gov/sites/default/files/icorps_solidcolor3.jpg">
            <a:extLst>
              <a:ext uri="{FF2B5EF4-FFF2-40B4-BE49-F238E27FC236}">
                <a16:creationId xmlns:a16="http://schemas.microsoft.com/office/drawing/2014/main" id="{85BCE012-C75B-E34B-B9FC-CE158B6F1CA1}"/>
              </a:ext>
            </a:extLst>
          </p:cNvPr>
          <p:cNvPicPr>
            <a:picLocks noChangeAspect="1" noChangeArrowheads="1"/>
          </p:cNvPicPr>
          <p:nvPr/>
        </p:nvPicPr>
        <p:blipFill>
          <a:blip r:embed="rId12" cstate="screen">
            <a:extLst>
              <a:ext uri="{28A0092B-C50C-407E-A947-70E740481C1C}">
                <a14:useLocalDpi xmlns:a14="http://schemas.microsoft.com/office/drawing/2010/main"/>
              </a:ext>
            </a:extLst>
          </a:blip>
          <a:srcRect/>
          <a:stretch>
            <a:fillRect/>
          </a:stretch>
        </p:blipFill>
        <p:spPr bwMode="auto">
          <a:xfrm>
            <a:off x="379906" y="3416584"/>
            <a:ext cx="4191499" cy="1452279"/>
          </a:xfrm>
          <a:prstGeom prst="rect">
            <a:avLst/>
          </a:prstGeom>
          <a:noFill/>
          <a:extLst>
            <a:ext uri="{909E8E84-426E-40DD-AFC4-6F175D3DCCD1}">
              <a14:hiddenFill xmlns:a14="http://schemas.microsoft.com/office/drawing/2010/main">
                <a:solidFill>
                  <a:srgbClr val="FFFFFF"/>
                </a:solidFill>
              </a14:hiddenFill>
            </a:ext>
          </a:extLst>
        </p:spPr>
      </p:pic>
      <p:sp>
        <p:nvSpPr>
          <p:cNvPr id="19" name="Title 1">
            <a:extLst>
              <a:ext uri="{FF2B5EF4-FFF2-40B4-BE49-F238E27FC236}">
                <a16:creationId xmlns:a16="http://schemas.microsoft.com/office/drawing/2014/main" id="{9DBBB3AB-EC26-894C-90C6-A423952B6476}"/>
              </a:ext>
            </a:extLst>
          </p:cNvPr>
          <p:cNvSpPr txBox="1">
            <a:spLocks/>
          </p:cNvSpPr>
          <p:nvPr/>
        </p:nvSpPr>
        <p:spPr>
          <a:xfrm>
            <a:off x="389436" y="2904136"/>
            <a:ext cx="8363938" cy="553998"/>
          </a:xfrm>
          <a:prstGeom prst="rect">
            <a:avLst/>
          </a:prstGeom>
        </p:spPr>
        <p:txBody>
          <a:bodyPr vert="horz" wrap="square" lIns="0" tIns="0" rIns="0" bIns="0" rtlCol="0" anchor="t">
            <a:spAutoFit/>
          </a:bodyPr>
          <a:lstStyle>
            <a:lvl1pPr algn="l" defTabSz="686047" rtl="0" eaLnBrk="1" latinLnBrk="0" hangingPunct="1">
              <a:lnSpc>
                <a:spcPct val="90000"/>
              </a:lnSpc>
              <a:spcBef>
                <a:spcPct val="0"/>
              </a:spcBef>
              <a:buNone/>
              <a:defRPr lang="en-US" sz="4800" b="0" kern="1200" cap="none" spc="-100" baseline="0" dirty="0" smtClean="0">
                <a:ln w="3175">
                  <a:noFill/>
                </a:ln>
                <a:solidFill>
                  <a:schemeClr val="accent5">
                    <a:lumMod val="75000"/>
                  </a:schemeClr>
                </a:solidFill>
                <a:effectLst/>
                <a:latin typeface="Garamond" panose="02020404030301010803" pitchFamily="18" charset="0"/>
                <a:ea typeface="+mn-ea"/>
                <a:cs typeface="Arial" charset="0"/>
              </a:defRPr>
            </a:lvl1pPr>
          </a:lstStyle>
          <a:p>
            <a:r>
              <a:rPr lang="en-US" sz="4000" b="1" dirty="0">
                <a:solidFill>
                  <a:srgbClr val="13409F"/>
                </a:solidFill>
                <a:latin typeface="Open Sans" panose="020B0606030504020204" pitchFamily="34" charset="0"/>
                <a:ea typeface="Open Sans" panose="020B0606030504020204" pitchFamily="34" charset="0"/>
                <a:cs typeface="Open Sans" panose="020B0606030504020204" pitchFamily="34" charset="0"/>
              </a:rPr>
              <a:t>Entrepreneurship</a:t>
            </a:r>
          </a:p>
        </p:txBody>
      </p:sp>
    </p:spTree>
    <p:extLst>
      <p:ext uri="{BB962C8B-B14F-4D97-AF65-F5344CB8AC3E}">
        <p14:creationId xmlns:p14="http://schemas.microsoft.com/office/powerpoint/2010/main" val="376884648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72E4162-ACEC-F647-88D0-B5EF90CF3FBD}"/>
              </a:ext>
            </a:extLst>
          </p:cNvPr>
          <p:cNvSpPr>
            <a:spLocks noGrp="1"/>
          </p:cNvSpPr>
          <p:nvPr>
            <p:ph type="sldNum" sz="quarter" idx="10"/>
          </p:nvPr>
        </p:nvSpPr>
        <p:spPr/>
        <p:txBody>
          <a:bodyPr/>
          <a:lstStyle/>
          <a:p>
            <a:fld id="{FC2EED17-1836-6142-A4B1-ABB9C7C22E41}" type="slidenum">
              <a:rPr lang="en-US" smtClean="0"/>
              <a:pPr/>
              <a:t>72</a:t>
            </a:fld>
            <a:endParaRPr lang="en-US"/>
          </a:p>
        </p:txBody>
      </p:sp>
      <p:pic>
        <p:nvPicPr>
          <p:cNvPr id="5" name="Picture 4">
            <a:extLst>
              <a:ext uri="{FF2B5EF4-FFF2-40B4-BE49-F238E27FC236}">
                <a16:creationId xmlns:a16="http://schemas.microsoft.com/office/drawing/2014/main" id="{96EC7738-ED41-D24A-9C02-5E25B9563DC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1668876"/>
            <a:ext cx="9144000" cy="1805748"/>
          </a:xfrm>
          <a:prstGeom prst="rect">
            <a:avLst/>
          </a:prstGeom>
        </p:spPr>
      </p:pic>
    </p:spTree>
    <p:extLst>
      <p:ext uri="{BB962C8B-B14F-4D97-AF65-F5344CB8AC3E}">
        <p14:creationId xmlns:p14="http://schemas.microsoft.com/office/powerpoint/2010/main" val="157990019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9EA5BD-9BCB-B243-9C32-34795951D3A3}"/>
              </a:ext>
            </a:extLst>
          </p:cNvPr>
          <p:cNvSpPr>
            <a:spLocks noGrp="1"/>
          </p:cNvSpPr>
          <p:nvPr>
            <p:ph type="title"/>
          </p:nvPr>
        </p:nvSpPr>
        <p:spPr>
          <a:xfrm>
            <a:off x="2499590" y="1531327"/>
            <a:ext cx="3725364" cy="830997"/>
          </a:xfrm>
        </p:spPr>
        <p:txBody>
          <a:bodyPr>
            <a:normAutofit fontScale="90000"/>
          </a:bodyPr>
          <a:lstStyle/>
          <a:p>
            <a:r>
              <a:rPr lang="en-US" sz="6000" b="1" dirty="0"/>
              <a:t>Thank you!</a:t>
            </a:r>
          </a:p>
        </p:txBody>
      </p:sp>
      <p:sp>
        <p:nvSpPr>
          <p:cNvPr id="4" name="Slide Number Placeholder 3">
            <a:extLst>
              <a:ext uri="{FF2B5EF4-FFF2-40B4-BE49-F238E27FC236}">
                <a16:creationId xmlns:a16="http://schemas.microsoft.com/office/drawing/2014/main" id="{87099AD2-76E2-1C4A-A621-34A223F71205}"/>
              </a:ext>
            </a:extLst>
          </p:cNvPr>
          <p:cNvSpPr>
            <a:spLocks noGrp="1"/>
          </p:cNvSpPr>
          <p:nvPr>
            <p:ph type="sldNum" sz="quarter" idx="10"/>
          </p:nvPr>
        </p:nvSpPr>
        <p:spPr/>
        <p:txBody>
          <a:bodyPr/>
          <a:lstStyle/>
          <a:p>
            <a:fld id="{FC2EED17-1836-6142-A4B1-ABB9C7C22E41}" type="slidenum">
              <a:rPr lang="en-US" smtClean="0"/>
              <a:pPr/>
              <a:t>73</a:t>
            </a:fld>
            <a:endParaRPr lang="en-US"/>
          </a:p>
        </p:txBody>
      </p:sp>
    </p:spTree>
    <p:extLst>
      <p:ext uri="{BB962C8B-B14F-4D97-AF65-F5344CB8AC3E}">
        <p14:creationId xmlns:p14="http://schemas.microsoft.com/office/powerpoint/2010/main" val="52352926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89436" y="746234"/>
            <a:ext cx="8363938" cy="4382738"/>
          </a:xfrm>
        </p:spPr>
        <p:txBody>
          <a:bodyPr/>
          <a:lstStyle/>
          <a:p>
            <a:pPr marL="0" lvl="1" indent="0">
              <a:lnSpc>
                <a:spcPct val="100000"/>
              </a:lnSpc>
              <a:buNone/>
              <a:tabLst/>
            </a:pPr>
            <a:r>
              <a:rPr lang="en-US" sz="2400" dirty="0">
                <a:solidFill>
                  <a:srgbClr val="C00000"/>
                </a:solidFill>
                <a:latin typeface="Open Sans" panose="020B0606030504020204" pitchFamily="34" charset="0"/>
                <a:ea typeface="Open Sans" panose="020B0606030504020204" pitchFamily="34" charset="0"/>
                <a:cs typeface="Open Sans" panose="020B0606030504020204" pitchFamily="34" charset="0"/>
              </a:rPr>
              <a:t>It was always there, since “Yellow Journalism” started in 1890s. </a:t>
            </a:r>
          </a:p>
          <a:p>
            <a:pPr lvl="1">
              <a:lnSpc>
                <a:spcPct val="100000"/>
              </a:lnSpc>
            </a:pPr>
            <a:r>
              <a:rPr lang="en-US" sz="2000" dirty="0">
                <a:latin typeface="Open Sans" panose="020B0606030504020204" pitchFamily="34" charset="0"/>
                <a:ea typeface="Open Sans" panose="020B0606030504020204" pitchFamily="34" charset="0"/>
                <a:cs typeface="Open Sans" panose="020B0606030504020204" pitchFamily="34" charset="0"/>
              </a:rPr>
              <a:t>Exaggerated headlines, clickbait, computational propaganda, misinformation, disinformation</a:t>
            </a:r>
          </a:p>
          <a:p>
            <a:pPr lvl="1">
              <a:lnSpc>
                <a:spcPct val="100000"/>
              </a:lnSpc>
            </a:pPr>
            <a:r>
              <a:rPr lang="en-US" sz="2000" dirty="0" err="1">
                <a:latin typeface="Open Sans" panose="020B0606030504020204" pitchFamily="34" charset="0"/>
                <a:ea typeface="Open Sans" panose="020B0606030504020204" pitchFamily="34" charset="0"/>
                <a:cs typeface="Open Sans" panose="020B0606030504020204" pitchFamily="34" charset="0"/>
              </a:rPr>
              <a:t>Snopes.com</a:t>
            </a:r>
            <a:r>
              <a:rPr lang="en-US" sz="2000" dirty="0">
                <a:latin typeface="Open Sans" panose="020B0606030504020204" pitchFamily="34" charset="0"/>
                <a:ea typeface="Open Sans" panose="020B0606030504020204" pitchFamily="34" charset="0"/>
                <a:cs typeface="Open Sans" panose="020B0606030504020204" pitchFamily="34" charset="0"/>
              </a:rPr>
              <a:t> (1994), Glenn Kessler (1996), </a:t>
            </a:r>
            <a:r>
              <a:rPr lang="en-US" sz="2000" dirty="0" err="1">
                <a:latin typeface="Open Sans" panose="020B0606030504020204" pitchFamily="34" charset="0"/>
                <a:ea typeface="Open Sans" panose="020B0606030504020204" pitchFamily="34" charset="0"/>
                <a:cs typeface="Open Sans" panose="020B0606030504020204" pitchFamily="34" charset="0"/>
              </a:rPr>
              <a:t>FactCheck.org</a:t>
            </a:r>
            <a:r>
              <a:rPr lang="en-US" sz="2000" dirty="0">
                <a:latin typeface="Open Sans" panose="020B0606030504020204" pitchFamily="34" charset="0"/>
                <a:ea typeface="Open Sans" panose="020B0606030504020204" pitchFamily="34" charset="0"/>
                <a:cs typeface="Open Sans" panose="020B0606030504020204" pitchFamily="34" charset="0"/>
              </a:rPr>
              <a:t> (2003), PolitiFact (2007)</a:t>
            </a:r>
            <a:endParaRPr lang="en-US"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a:p>
            <a:pPr marL="0" lvl="1" indent="0">
              <a:lnSpc>
                <a:spcPct val="100000"/>
              </a:lnSpc>
              <a:buNone/>
              <a:tabLst/>
            </a:pPr>
            <a:r>
              <a:rPr lang="en-US" sz="2400" dirty="0">
                <a:solidFill>
                  <a:srgbClr val="C00000"/>
                </a:solidFill>
                <a:latin typeface="Open Sans" panose="020B0606030504020204" pitchFamily="34" charset="0"/>
                <a:ea typeface="Open Sans" panose="020B0606030504020204" pitchFamily="34" charset="0"/>
                <a:cs typeface="Open Sans" panose="020B0606030504020204" pitchFamily="34" charset="0"/>
              </a:rPr>
              <a:t>But it became a daily talking point since 2016.</a:t>
            </a:r>
          </a:p>
          <a:p>
            <a:pPr lvl="1">
              <a:lnSpc>
                <a:spcPct val="100000"/>
              </a:lnSpc>
            </a:pPr>
            <a:r>
              <a:rPr lang="en-US" sz="2000" dirty="0" err="1">
                <a:latin typeface="Open Sans" panose="020B0606030504020204" pitchFamily="34" charset="0"/>
                <a:ea typeface="Open Sans" panose="020B0606030504020204" pitchFamily="34" charset="0"/>
                <a:cs typeface="Open Sans" panose="020B0606030504020204" pitchFamily="34" charset="0"/>
              </a:rPr>
              <a:t>Pizzagate</a:t>
            </a:r>
            <a:endParaRPr lang="en-US" sz="2000" dirty="0">
              <a:latin typeface="Open Sans" panose="020B0606030504020204" pitchFamily="34" charset="0"/>
              <a:ea typeface="Open Sans" panose="020B0606030504020204" pitchFamily="34" charset="0"/>
              <a:cs typeface="Open Sans" panose="020B0606030504020204" pitchFamily="34" charset="0"/>
            </a:endParaRPr>
          </a:p>
          <a:p>
            <a:pPr lvl="1">
              <a:lnSpc>
                <a:spcPct val="100000"/>
              </a:lnSpc>
            </a:pPr>
            <a:r>
              <a:rPr lang="en-US" sz="2000" dirty="0">
                <a:latin typeface="Open Sans" panose="020B0606030504020204" pitchFamily="34" charset="0"/>
                <a:ea typeface="Open Sans" panose="020B0606030504020204" pitchFamily="34" charset="0"/>
                <a:cs typeface="Open Sans" panose="020B0606030504020204" pitchFamily="34" charset="0"/>
              </a:rPr>
              <a:t>“filter bubble” and “echo chamber” exacerbated by social media</a:t>
            </a:r>
          </a:p>
          <a:p>
            <a:pPr lvl="1">
              <a:lnSpc>
                <a:spcPct val="100000"/>
              </a:lnSpc>
            </a:pPr>
            <a:r>
              <a:rPr lang="en-US" sz="2000" dirty="0">
                <a:solidFill>
                  <a:schemeClr val="tx1"/>
                </a:solidFill>
                <a:latin typeface="Open Sans" panose="020B0606030504020204" pitchFamily="34" charset="0"/>
                <a:ea typeface="Open Sans" panose="020B0606030504020204" pitchFamily="34" charset="0"/>
                <a:cs typeface="Open Sans" panose="020B0606030504020204" pitchFamily="34" charset="0"/>
              </a:rPr>
              <a:t>The</a:t>
            </a:r>
            <a:r>
              <a:rPr lang="zh-CN" altLang="en-US" sz="2000" dirty="0">
                <a:latin typeface="Open Sans" panose="020B0606030504020204" pitchFamily="34" charset="0"/>
                <a:ea typeface="Open Sans" panose="020B0606030504020204" pitchFamily="34" charset="0"/>
                <a:cs typeface="Open Sans" panose="020B0606030504020204" pitchFamily="34" charset="0"/>
              </a:rPr>
              <a:t> </a:t>
            </a:r>
            <a:r>
              <a:rPr lang="en-US" altLang="zh-CN" sz="2000" dirty="0">
                <a:latin typeface="Open Sans" panose="020B0606030504020204" pitchFamily="34" charset="0"/>
                <a:ea typeface="Open Sans" panose="020B0606030504020204" pitchFamily="34" charset="0"/>
                <a:cs typeface="Open Sans" panose="020B0606030504020204" pitchFamily="34" charset="0"/>
              </a:rPr>
              <a:t>many false claims in political discourses</a:t>
            </a:r>
            <a:endParaRPr lang="en-US" sz="2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lvl="1">
              <a:lnSpc>
                <a:spcPct val="100000"/>
              </a:lnSpc>
            </a:pPr>
            <a:r>
              <a:rPr lang="en-US" sz="2000" dirty="0">
                <a:solidFill>
                  <a:schemeClr val="tx1"/>
                </a:solidFill>
                <a:latin typeface="Open Sans" panose="020B0606030504020204" pitchFamily="34" charset="0"/>
                <a:ea typeface="Open Sans" panose="020B0606030504020204" pitchFamily="34" charset="0"/>
                <a:cs typeface="Open Sans" panose="020B0606030504020204" pitchFamily="34" charset="0"/>
              </a:rPr>
              <a:t>Russian meddling with U.S. election</a:t>
            </a:r>
          </a:p>
          <a:p>
            <a:pPr lvl="1">
              <a:lnSpc>
                <a:spcPct val="100000"/>
              </a:lnSpc>
            </a:pPr>
            <a:r>
              <a:rPr lang="en-US" sz="2000" dirty="0">
                <a:solidFill>
                  <a:schemeClr val="tx1"/>
                </a:solidFill>
                <a:latin typeface="Open Sans" panose="020B0606030504020204" pitchFamily="34" charset="0"/>
                <a:ea typeface="Open Sans" panose="020B0606030504020204" pitchFamily="34" charset="0"/>
                <a:cs typeface="Open Sans" panose="020B0606030504020204" pitchFamily="34" charset="0"/>
              </a:rPr>
              <a:t>Twitter bots, Facebook ads, trendy topic algorithms</a:t>
            </a:r>
          </a:p>
        </p:txBody>
      </p:sp>
      <p:sp>
        <p:nvSpPr>
          <p:cNvPr id="5" name="Slide Number Placeholder 3">
            <a:extLst>
              <a:ext uri="{FF2B5EF4-FFF2-40B4-BE49-F238E27FC236}">
                <a16:creationId xmlns:a16="http://schemas.microsoft.com/office/drawing/2014/main" id="{DEC3FD91-0663-E84D-BCB8-837ADF2A76F7}"/>
              </a:ext>
            </a:extLst>
          </p:cNvPr>
          <p:cNvSpPr>
            <a:spLocks noGrp="1"/>
          </p:cNvSpPr>
          <p:nvPr>
            <p:ph type="sldNum" sz="quarter" idx="10"/>
          </p:nvPr>
        </p:nvSpPr>
        <p:spPr>
          <a:xfrm>
            <a:off x="7078054" y="4868863"/>
            <a:ext cx="2057400" cy="274637"/>
          </a:xfrm>
        </p:spPr>
        <p:txBody>
          <a:bodyPr/>
          <a:lstStyle/>
          <a:p>
            <a:pPr marL="0" marR="0" lvl="0" indent="0" algn="r" defTabSz="686047" rtl="0" eaLnBrk="1" fontAlgn="auto" latinLnBrk="0" hangingPunct="1">
              <a:lnSpc>
                <a:spcPct val="100000"/>
              </a:lnSpc>
              <a:spcBef>
                <a:spcPts val="0"/>
              </a:spcBef>
              <a:spcAft>
                <a:spcPts val="0"/>
              </a:spcAft>
              <a:buClrTx/>
              <a:buSzTx/>
              <a:buFontTx/>
              <a:buNone/>
              <a:tabLst/>
              <a:defRPr/>
            </a:pPr>
            <a:fld id="{FC2EED17-1836-6142-A4B1-ABB9C7C22E41}" type="slidenum">
              <a:rPr kumimoji="0" lang="en-US" sz="1600" b="1" i="0" u="none" strike="noStrike" kern="1200" cap="none" spc="0" normalizeH="0" baseline="0" noProof="0" smtClean="0">
                <a:ln>
                  <a:noFill/>
                </a:ln>
                <a:solidFill>
                  <a:srgbClr val="000000"/>
                </a:solidFill>
                <a:effectLst/>
                <a:uLnTx/>
                <a:uFillTx/>
                <a:latin typeface="Segoe UI"/>
                <a:ea typeface="+mn-ea"/>
                <a:cs typeface="+mn-cs"/>
              </a:rPr>
              <a:pPr marL="0" marR="0" lvl="0" indent="0" algn="r" defTabSz="686047" rtl="0" eaLnBrk="1" fontAlgn="auto" latinLnBrk="0" hangingPunct="1">
                <a:lnSpc>
                  <a:spcPct val="100000"/>
                </a:lnSpc>
                <a:spcBef>
                  <a:spcPts val="0"/>
                </a:spcBef>
                <a:spcAft>
                  <a:spcPts val="0"/>
                </a:spcAft>
                <a:buClrTx/>
                <a:buSzTx/>
                <a:buFontTx/>
                <a:buNone/>
                <a:tabLst/>
                <a:defRPr/>
              </a:pPr>
              <a:t>8</a:t>
            </a:fld>
            <a:endParaRPr kumimoji="0" lang="en-US" sz="1600" b="1" i="0" u="none" strike="noStrike" kern="1200" cap="none" spc="0" normalizeH="0" baseline="0" noProof="0" dirty="0">
              <a:ln>
                <a:noFill/>
              </a:ln>
              <a:solidFill>
                <a:srgbClr val="000000"/>
              </a:solidFill>
              <a:effectLst/>
              <a:uLnTx/>
              <a:uFillTx/>
              <a:latin typeface="Segoe UI"/>
              <a:ea typeface="+mn-ea"/>
              <a:cs typeface="+mn-cs"/>
            </a:endParaRPr>
          </a:p>
        </p:txBody>
      </p:sp>
      <p:sp>
        <p:nvSpPr>
          <p:cNvPr id="7" name="Title 2">
            <a:extLst>
              <a:ext uri="{FF2B5EF4-FFF2-40B4-BE49-F238E27FC236}">
                <a16:creationId xmlns:a16="http://schemas.microsoft.com/office/drawing/2014/main" id="{41605761-6052-7A41-B5F9-3E49A8BFDAE6}"/>
              </a:ext>
            </a:extLst>
          </p:cNvPr>
          <p:cNvSpPr txBox="1">
            <a:spLocks/>
          </p:cNvSpPr>
          <p:nvPr/>
        </p:nvSpPr>
        <p:spPr>
          <a:xfrm>
            <a:off x="162838" y="52231"/>
            <a:ext cx="7928976" cy="722751"/>
          </a:xfrm>
          <a:prstGeom prst="rect">
            <a:avLst/>
          </a:prstGeom>
        </p:spPr>
        <p:txBody>
          <a:bodyPr vert="horz" wrap="square" lIns="91440" tIns="45720" rIns="91440" bIns="45720" rtlCol="0" anchor="ctr" anchorCtr="0">
            <a:normAutofit/>
          </a:bodyPr>
          <a:lstStyle>
            <a:lvl1pPr algn="l" defTabSz="686047" rtl="0" eaLnBrk="1" latinLnBrk="0" hangingPunct="1">
              <a:lnSpc>
                <a:spcPct val="90000"/>
              </a:lnSpc>
              <a:spcBef>
                <a:spcPct val="0"/>
              </a:spcBef>
              <a:buNone/>
              <a:defRPr lang="en-US" sz="4400" b="1" kern="1200" cap="none" spc="-100" baseline="0" dirty="0" smtClean="0">
                <a:ln w="3175">
                  <a:noFill/>
                </a:ln>
                <a:solidFill>
                  <a:srgbClr val="13409F"/>
                </a:solidFill>
                <a:effectLst/>
                <a:latin typeface="Open Sans" panose="020B0606030504020204" pitchFamily="34" charset="0"/>
                <a:ea typeface="Open Sans" panose="020B0606030504020204" pitchFamily="34" charset="0"/>
                <a:cs typeface="Open Sans" panose="020B0606030504020204" pitchFamily="34" charset="0"/>
              </a:defRPr>
            </a:lvl1pPr>
          </a:lstStyle>
          <a:p>
            <a:r>
              <a:rPr lang="en-US" sz="4000" dirty="0"/>
              <a:t>The “Fake News” Problem</a:t>
            </a:r>
          </a:p>
        </p:txBody>
      </p:sp>
    </p:spTree>
    <p:extLst>
      <p:ext uri="{BB962C8B-B14F-4D97-AF65-F5344CB8AC3E}">
        <p14:creationId xmlns:p14="http://schemas.microsoft.com/office/powerpoint/2010/main" val="354034724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746A07E-3DDC-224A-8DCE-4BEBDF069F64}"/>
              </a:ext>
            </a:extLst>
          </p:cNvPr>
          <p:cNvSpPr>
            <a:spLocks noGrp="1"/>
          </p:cNvSpPr>
          <p:nvPr>
            <p:ph idx="1"/>
          </p:nvPr>
        </p:nvSpPr>
        <p:spPr>
          <a:xfrm>
            <a:off x="126123" y="1085849"/>
            <a:ext cx="8976311" cy="3486151"/>
          </a:xfrm>
        </p:spPr>
        <p:txBody>
          <a:bodyPr>
            <a:noAutofit/>
          </a:bodyPr>
          <a:lstStyle/>
          <a:p>
            <a:pPr>
              <a:lnSpc>
                <a:spcPct val="120000"/>
              </a:lnSpc>
            </a:pPr>
            <a:r>
              <a:rPr lang="en-US" sz="2400" b="0" dirty="0">
                <a:solidFill>
                  <a:schemeClr val="tx1"/>
                </a:solidFill>
              </a:rPr>
              <a:t>A Brief History of our Computation + Journalism Research</a:t>
            </a:r>
          </a:p>
          <a:p>
            <a:pPr>
              <a:lnSpc>
                <a:spcPct val="120000"/>
              </a:lnSpc>
            </a:pPr>
            <a:r>
              <a:rPr lang="en-US" sz="2400" b="0" dirty="0">
                <a:solidFill>
                  <a:schemeClr val="tx1"/>
                </a:solidFill>
              </a:rPr>
              <a:t>Computational Journalism</a:t>
            </a:r>
          </a:p>
          <a:p>
            <a:pPr lvl="1">
              <a:lnSpc>
                <a:spcPct val="120000"/>
              </a:lnSpc>
            </a:pPr>
            <a:r>
              <a:rPr lang="en-US" sz="2400" b="1" dirty="0">
                <a:solidFill>
                  <a:srgbClr val="C00000"/>
                </a:solidFill>
              </a:rPr>
              <a:t>Data-driven fact-checking (</a:t>
            </a:r>
            <a:r>
              <a:rPr lang="en-US" sz="2400" b="1" dirty="0" err="1">
                <a:solidFill>
                  <a:srgbClr val="C00000"/>
                </a:solidFill>
              </a:rPr>
              <a:t>ClaimBuster</a:t>
            </a:r>
            <a:r>
              <a:rPr lang="en-US" sz="2400" b="1" dirty="0">
                <a:solidFill>
                  <a:srgbClr val="C00000"/>
                </a:solidFill>
              </a:rPr>
              <a:t>)</a:t>
            </a:r>
          </a:p>
          <a:p>
            <a:pPr lvl="1">
              <a:lnSpc>
                <a:spcPct val="120000"/>
              </a:lnSpc>
            </a:pPr>
            <a:r>
              <a:rPr lang="en-US" sz="2400" dirty="0"/>
              <a:t>Other ongoing fact-checking projects</a:t>
            </a:r>
          </a:p>
          <a:p>
            <a:pPr lvl="1">
              <a:lnSpc>
                <a:spcPct val="120000"/>
              </a:lnSpc>
            </a:pPr>
            <a:r>
              <a:rPr lang="en-US" sz="2400" dirty="0"/>
              <a:t>Exceptional fact finding (</a:t>
            </a:r>
            <a:r>
              <a:rPr lang="en-US" sz="2400" dirty="0" err="1"/>
              <a:t>FactWatcher</a:t>
            </a:r>
            <a:r>
              <a:rPr lang="en-US" sz="2400" dirty="0"/>
              <a:t>, Maverick)</a:t>
            </a:r>
            <a:endParaRPr lang="en-US" sz="2400" b="1" dirty="0">
              <a:solidFill>
                <a:srgbClr val="C00000"/>
              </a:solidFill>
            </a:endParaRPr>
          </a:p>
          <a:p>
            <a:pPr>
              <a:lnSpc>
                <a:spcPct val="120000"/>
              </a:lnSpc>
            </a:pPr>
            <a:r>
              <a:rPr lang="en-US" sz="2400" b="0" dirty="0">
                <a:solidFill>
                  <a:schemeClr val="tx1"/>
                </a:solidFill>
              </a:rPr>
              <a:t>Graph Data Usability (Orion, GQBE, </a:t>
            </a:r>
            <a:r>
              <a:rPr lang="en-US" sz="2400" b="0" dirty="0" err="1">
                <a:solidFill>
                  <a:schemeClr val="tx1"/>
                </a:solidFill>
              </a:rPr>
              <a:t>TableView</a:t>
            </a:r>
            <a:r>
              <a:rPr lang="en-US" sz="2400" b="0" dirty="0">
                <a:solidFill>
                  <a:schemeClr val="tx1"/>
                </a:solidFill>
              </a:rPr>
              <a:t>, Maverick)</a:t>
            </a:r>
          </a:p>
        </p:txBody>
      </p:sp>
      <p:sp>
        <p:nvSpPr>
          <p:cNvPr id="3" name="Title 2">
            <a:extLst>
              <a:ext uri="{FF2B5EF4-FFF2-40B4-BE49-F238E27FC236}">
                <a16:creationId xmlns:a16="http://schemas.microsoft.com/office/drawing/2014/main" id="{78A9789F-CF5E-A446-8BF6-6F7303636419}"/>
              </a:ext>
            </a:extLst>
          </p:cNvPr>
          <p:cNvSpPr>
            <a:spLocks noGrp="1"/>
          </p:cNvSpPr>
          <p:nvPr>
            <p:ph type="title"/>
          </p:nvPr>
        </p:nvSpPr>
        <p:spPr/>
        <p:txBody>
          <a:bodyPr/>
          <a:lstStyle/>
          <a:p>
            <a:r>
              <a:rPr lang="en-US" dirty="0"/>
              <a:t>Outline</a:t>
            </a:r>
          </a:p>
        </p:txBody>
      </p:sp>
      <p:sp>
        <p:nvSpPr>
          <p:cNvPr id="4" name="Slide Number Placeholder 3">
            <a:extLst>
              <a:ext uri="{FF2B5EF4-FFF2-40B4-BE49-F238E27FC236}">
                <a16:creationId xmlns:a16="http://schemas.microsoft.com/office/drawing/2014/main" id="{D30DE473-2B0E-E347-A55E-75342D1ED25D}"/>
              </a:ext>
            </a:extLst>
          </p:cNvPr>
          <p:cNvSpPr>
            <a:spLocks noGrp="1"/>
          </p:cNvSpPr>
          <p:nvPr>
            <p:ph type="sldNum" sz="quarter" idx="10"/>
          </p:nvPr>
        </p:nvSpPr>
        <p:spPr/>
        <p:txBody>
          <a:bodyPr/>
          <a:lstStyle/>
          <a:p>
            <a:fld id="{FC2EED17-1836-6142-A4B1-ABB9C7C22E41}" type="slidenum">
              <a:rPr lang="en-US" smtClean="0"/>
              <a:pPr/>
              <a:t>9</a:t>
            </a:fld>
            <a:endParaRPr lang="en-US" dirty="0"/>
          </a:p>
        </p:txBody>
      </p:sp>
    </p:spTree>
    <p:extLst>
      <p:ext uri="{BB962C8B-B14F-4D97-AF65-F5344CB8AC3E}">
        <p14:creationId xmlns:p14="http://schemas.microsoft.com/office/powerpoint/2010/main" val="9449696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Garamond">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bodyPr vert="horz" wrap="square" lIns="0" tIns="0" rIns="0" bIns="0" numCol="1" rtlCol="0">
        <a:spAutoFit/>
      </a:bodyPr>
      <a:lstStyle>
        <a:defPPr marL="283464" indent="-283464" algn="l" defTabSz="457200">
          <a:lnSpc>
            <a:spcPct val="100000"/>
          </a:lnSpc>
          <a:spcAft>
            <a:spcPts val="200"/>
          </a:spcAft>
          <a:defRPr sz="1600" b="1" spc="0" dirty="0">
            <a:solidFill>
              <a:srgbClr val="C00000"/>
            </a:solidFill>
            <a:latin typeface="Garamond" charset="0"/>
            <a:ea typeface="Garamond" charset="0"/>
            <a:cs typeface="Garamond" charset="0"/>
          </a:defRPr>
        </a:defPPr>
      </a:lstStyle>
    </a:txDef>
  </a:objectDefaults>
  <a:extraClrSchemeLst/>
</a:theme>
</file>

<file path=ppt/theme/theme2.xml><?xml version="1.0" encoding="utf-8"?>
<a:theme xmlns:a="http://schemas.openxmlformats.org/drawingml/2006/main" name="Data Analytics for Computational Journalism">
  <a:themeElements>
    <a:clrScheme name="Microsoft Colors">
      <a:dk1>
        <a:srgbClr val="000000"/>
      </a:dk1>
      <a:lt1>
        <a:srgbClr val="FFFFFF"/>
      </a:lt1>
      <a:dk2>
        <a:srgbClr val="3F3F3F"/>
      </a:dk2>
      <a:lt2>
        <a:srgbClr val="F2F2F2"/>
      </a:lt2>
      <a:accent1>
        <a:srgbClr val="00AEEF"/>
      </a:accent1>
      <a:accent2>
        <a:srgbClr val="8CC600"/>
      </a:accent2>
      <a:accent3>
        <a:srgbClr val="FF8A00"/>
      </a:accent3>
      <a:accent4>
        <a:srgbClr val="FF0097"/>
      </a:accent4>
      <a:accent5>
        <a:srgbClr val="0071BC"/>
      </a:accent5>
      <a:accent6>
        <a:srgbClr val="910091"/>
      </a:accent6>
      <a:hlink>
        <a:srgbClr val="0070C0"/>
      </a:hlink>
      <a:folHlink>
        <a:srgbClr val="0071BC"/>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6"/>
        </a:solidFill>
        <a:ln>
          <a:noFill/>
          <a:headEnd type="none" w="med" len="med"/>
          <a:tailEnd type="none" w="med" len="med"/>
        </a:ln>
        <a:effectLst/>
      </a:spPr>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defPPr defTabSz="914099" fontAlgn="base">
          <a:spcBef>
            <a:spcPct val="0"/>
          </a:spcBef>
          <a:spcAft>
            <a:spcPct val="0"/>
          </a:spcAft>
          <a:defRPr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none" lIns="0" tIns="0" rIns="0" bIns="0" rtlCol="0">
        <a:spAutoFit/>
      </a:bodyPr>
      <a:lstStyle>
        <a:defPPr>
          <a:defRPr sz="4000" dirty="0" err="1" smtClean="0">
            <a:gradFill>
              <a:gsLst>
                <a:gs pos="0">
                  <a:schemeClr val="tx1">
                    <a:lumMod val="75000"/>
                    <a:lumOff val="25000"/>
                  </a:schemeClr>
                </a:gs>
                <a:gs pos="80000">
                  <a:schemeClr val="tx1">
                    <a:lumMod val="65000"/>
                    <a:lumOff val="35000"/>
                  </a:schemeClr>
                </a:gs>
              </a:gsLst>
              <a:lin ang="16200000" scaled="0"/>
            </a:gradFill>
            <a:latin typeface="Segoe UI Light" pitchFamily="34" charset="0"/>
          </a:defRPr>
        </a:defPPr>
      </a:lst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10377</TotalTime>
  <Words>4918</Words>
  <Application>Microsoft Macintosh PowerPoint</Application>
  <PresentationFormat>On-screen Show (16:9)</PresentationFormat>
  <Paragraphs>694</Paragraphs>
  <Slides>73</Slides>
  <Notes>45</Notes>
  <HiddenSlides>0</HiddenSlides>
  <MMClips>0</MMClips>
  <ScaleCrop>false</ScaleCrop>
  <HeadingPairs>
    <vt:vector size="6" baseType="variant">
      <vt:variant>
        <vt:lpstr>Fonts Used</vt:lpstr>
      </vt:variant>
      <vt:variant>
        <vt:i4>14</vt:i4>
      </vt:variant>
      <vt:variant>
        <vt:lpstr>Theme</vt:lpstr>
      </vt:variant>
      <vt:variant>
        <vt:i4>2</vt:i4>
      </vt:variant>
      <vt:variant>
        <vt:lpstr>Slide Titles</vt:lpstr>
      </vt:variant>
      <vt:variant>
        <vt:i4>73</vt:i4>
      </vt:variant>
    </vt:vector>
  </HeadingPairs>
  <TitlesOfParts>
    <vt:vector size="89" baseType="lpstr">
      <vt:lpstr>Segoe UI</vt:lpstr>
      <vt:lpstr>Segoe UI Light</vt:lpstr>
      <vt:lpstr>System Font Regular</vt:lpstr>
      <vt:lpstr>Apple Symbols</vt:lpstr>
      <vt:lpstr>Arial</vt:lpstr>
      <vt:lpstr>Calibri</vt:lpstr>
      <vt:lpstr>Cambria Math</vt:lpstr>
      <vt:lpstr>Courier New</vt:lpstr>
      <vt:lpstr>Garamond</vt:lpstr>
      <vt:lpstr>Mongolian Baiti</vt:lpstr>
      <vt:lpstr>Monotype Corsiva</vt:lpstr>
      <vt:lpstr>Open Sans</vt:lpstr>
      <vt:lpstr>Times New Roman</vt:lpstr>
      <vt:lpstr>Wingdings</vt:lpstr>
      <vt:lpstr>Office Theme</vt:lpstr>
      <vt:lpstr>Data Analytics for Computational Journalism</vt:lpstr>
      <vt:lpstr>PowerPoint Presentation</vt:lpstr>
      <vt:lpstr>Outline</vt:lpstr>
      <vt:lpstr>How it Started</vt:lpstr>
      <vt:lpstr>How it Started</vt:lpstr>
      <vt:lpstr>PowerPoint Presentation</vt:lpstr>
      <vt:lpstr>PowerPoint Presentation</vt:lpstr>
      <vt:lpstr>PowerPoint Presentation</vt:lpstr>
      <vt:lpstr>PowerPoint Presentation</vt:lpstr>
      <vt:lpstr>Outline</vt:lpstr>
      <vt:lpstr>PowerPoint Presentation</vt:lpstr>
      <vt:lpstr>PowerPoint Presentation</vt:lpstr>
      <vt:lpstr>Fact-checking is Hard</vt:lpstr>
      <vt:lpstr>Fact-checking is Hard</vt:lpstr>
      <vt:lpstr>PolitiFact “Buffet” of Factual Claims</vt:lpstr>
      <vt:lpstr>PowerPoint Presentation</vt:lpstr>
      <vt:lpstr>Classification and Ranking by Check-worthiness</vt:lpstr>
      <vt:lpstr>Our Own CrowdFlower</vt:lpstr>
      <vt:lpstr>Ground Truth Collection</vt:lpstr>
      <vt:lpstr>PowerPoint Presentation</vt:lpstr>
      <vt:lpstr>PowerPoint Presentation</vt:lpstr>
      <vt:lpstr>LSTM-based Model for Claim Spotting</vt:lpstr>
      <vt:lpstr>Adversarially Trained LSTM</vt:lpstr>
      <vt:lpstr>Adversarially Trained LSTM</vt:lpstr>
      <vt:lpstr>ClaimBuster API</vt:lpstr>
      <vt:lpstr>PolitiFact “Buffet” of Factual Claims</vt:lpstr>
      <vt:lpstr>PowerPoint Presentation</vt:lpstr>
      <vt:lpstr>PowerPoint Presentation</vt:lpstr>
      <vt:lpstr>The First-ever End-to-end Fact-checking System</vt:lpstr>
      <vt:lpstr>PowerPoint Presentation</vt:lpstr>
      <vt:lpstr>PowerPoint Presentation</vt:lpstr>
      <vt:lpstr>Outline</vt:lpstr>
      <vt:lpstr>Using Frames to Model Factual Claims</vt:lpstr>
      <vt:lpstr>PowerPoint Presentation</vt:lpstr>
      <vt:lpstr>PowerPoint Presentation</vt:lpstr>
      <vt:lpstr>PowerPoint Presentation</vt:lpstr>
      <vt:lpstr>Outline</vt:lpstr>
      <vt:lpstr>PowerPoint Presentation</vt:lpstr>
      <vt:lpstr>Exceptional Fact Finding</vt:lpstr>
      <vt:lpstr>PowerPoint Presentation</vt:lpstr>
      <vt:lpstr>Fact-finding Algorithms</vt:lpstr>
      <vt:lpstr>Fact-finding Algorithms</vt:lpstr>
      <vt:lpstr>Modeling Situational Facts</vt:lpstr>
      <vt:lpstr>Modeling Situational Facts</vt:lpstr>
      <vt:lpstr>Modeling Situational Facts</vt:lpstr>
      <vt:lpstr>Outline</vt:lpstr>
      <vt:lpstr>Tackling Graph Data Usability Challenges</vt:lpstr>
      <vt:lpstr>Outline</vt:lpstr>
      <vt:lpstr>PowerPoint Presentation</vt:lpstr>
      <vt:lpstr>Exceptional Facts</vt:lpstr>
      <vt:lpstr>Exceptional Facts</vt:lpstr>
      <vt:lpstr>Exceptional Facts</vt:lpstr>
      <vt:lpstr>Exceptional Facts</vt:lpstr>
      <vt:lpstr>Applications</vt:lpstr>
      <vt:lpstr>Exceptional Facts from Knowledge Graphs</vt:lpstr>
      <vt:lpstr>Modeling</vt:lpstr>
      <vt:lpstr>Modeling</vt:lpstr>
      <vt:lpstr>Modeling</vt:lpstr>
      <vt:lpstr>Modeling</vt:lpstr>
      <vt:lpstr>Modeling</vt:lpstr>
      <vt:lpstr>Problem Formulation</vt:lpstr>
      <vt:lpstr>Challenges</vt:lpstr>
      <vt:lpstr>Related work</vt:lpstr>
      <vt:lpstr>Maverick [SIGMOD2018]</vt:lpstr>
      <vt:lpstr>Exceptionality Function χ </vt:lpstr>
      <vt:lpstr>Match–based Pattern Generation</vt:lpstr>
      <vt:lpstr>Datasets and Experiments</vt:lpstr>
      <vt:lpstr>IDIR Projects and Demos</vt:lpstr>
      <vt:lpstr>Current IDIR Students</vt:lpstr>
      <vt:lpstr>Graduated Students</vt:lpstr>
      <vt:lpstr>Collaborators on Current and Past IDIR Projects</vt:lpstr>
      <vt:lpstr>Funding Sponsors</vt:lpstr>
      <vt:lpstr>PowerPoint Presentation</vt:lpstr>
      <vt:lpstr>Thank you!</vt:lpstr>
    </vt:vector>
  </TitlesOfParts>
  <Company>University of Texas at Arlington</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Mike Tackett</dc:creator>
  <cp:lastModifiedBy>Li, Chengkai</cp:lastModifiedBy>
  <cp:revision>469</cp:revision>
  <cp:lastPrinted>2018-09-28T18:05:19Z</cp:lastPrinted>
  <dcterms:created xsi:type="dcterms:W3CDTF">2013-10-16T17:47:49Z</dcterms:created>
  <dcterms:modified xsi:type="dcterms:W3CDTF">2019-05-10T22:45:11Z</dcterms:modified>
</cp:coreProperties>
</file>